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725" r:id="rId2"/>
    <p:sldMasterId id="2147483784" r:id="rId3"/>
    <p:sldMasterId id="2147483755" r:id="rId4"/>
  </p:sldMasterIdLst>
  <p:notesMasterIdLst>
    <p:notesMasterId r:id="rId39"/>
  </p:notesMasterIdLst>
  <p:handoutMasterIdLst>
    <p:handoutMasterId r:id="rId40"/>
  </p:handoutMasterIdLst>
  <p:sldIdLst>
    <p:sldId id="468" r:id="rId5"/>
    <p:sldId id="521" r:id="rId6"/>
    <p:sldId id="493" r:id="rId7"/>
    <p:sldId id="494" r:id="rId8"/>
    <p:sldId id="550" r:id="rId9"/>
    <p:sldId id="499" r:id="rId10"/>
    <p:sldId id="471" r:id="rId11"/>
    <p:sldId id="551" r:id="rId12"/>
    <p:sldId id="553" r:id="rId13"/>
    <p:sldId id="554" r:id="rId14"/>
    <p:sldId id="474" r:id="rId15"/>
    <p:sldId id="537" r:id="rId16"/>
    <p:sldId id="572" r:id="rId17"/>
    <p:sldId id="573" r:id="rId18"/>
    <p:sldId id="574" r:id="rId19"/>
    <p:sldId id="575" r:id="rId20"/>
    <p:sldId id="559" r:id="rId21"/>
    <p:sldId id="560" r:id="rId22"/>
    <p:sldId id="576" r:id="rId23"/>
    <p:sldId id="577" r:id="rId24"/>
    <p:sldId id="578" r:id="rId25"/>
    <p:sldId id="561" r:id="rId26"/>
    <p:sldId id="562" r:id="rId27"/>
    <p:sldId id="563" r:id="rId28"/>
    <p:sldId id="565" r:id="rId29"/>
    <p:sldId id="579" r:id="rId30"/>
    <p:sldId id="580" r:id="rId31"/>
    <p:sldId id="570" r:id="rId32"/>
    <p:sldId id="567" r:id="rId33"/>
    <p:sldId id="571" r:id="rId34"/>
    <p:sldId id="583" r:id="rId35"/>
    <p:sldId id="581" r:id="rId36"/>
    <p:sldId id="582" r:id="rId37"/>
    <p:sldId id="270" r:id="rId38"/>
  </p:sldIdLst>
  <p:sldSz cx="9144000" cy="6858000" type="screen4x3"/>
  <p:notesSz cx="6797675" cy="9926638"/>
  <p:embeddedFontLst>
    <p:embeddedFont>
      <p:font typeface="TriplexSansBoldLin" panose="02000806050000020004" pitchFamily="2" charset="0"/>
      <p:bold r:id="rId41"/>
    </p:embeddedFont>
    <p:embeddedFont>
      <p:font typeface="TriplexSansLight" panose="02000606030000020004" pitchFamily="2" charset="0"/>
      <p:regular r:id="rId42"/>
    </p:embeddedFont>
    <p:embeddedFont>
      <p:font typeface="TriplexSansLightLin" panose="02000606030000020004" pitchFamily="2" charset="0"/>
      <p:regular r:id="rId43"/>
    </p:embeddedFont>
    <p:embeddedFont>
      <p:font typeface="TriplexSansExtrabold" panose="02000606050000020004" pitchFamily="2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03C"/>
    <a:srgbClr val="00501B"/>
    <a:srgbClr val="00A032"/>
    <a:srgbClr val="008B1E"/>
    <a:srgbClr val="008B05"/>
    <a:srgbClr val="176A36"/>
    <a:srgbClr val="00DA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026" autoAdjust="0"/>
  </p:normalViewPr>
  <p:slideViewPr>
    <p:cSldViewPr snapToObjects="1">
      <p:cViewPr varScale="1">
        <p:scale>
          <a:sx n="83" d="100"/>
          <a:sy n="83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6" d="100"/>
          <a:sy n="76" d="100"/>
        </p:scale>
        <p:origin x="-32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B1F6-68E2-4966-991D-3B931581D4A7}" type="datetimeFigureOut">
              <a:rPr lang="de-DE" smtClean="0"/>
              <a:t>07.11.2018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EA916-A720-467F-AB1C-C791A99E4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673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52702-B354-4AFD-8131-B1BFF7222B93}" type="datetimeFigureOut">
              <a:rPr lang="de-DE" smtClean="0"/>
              <a:t>07.11.2018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74534-6C3D-4DD5-A203-E8204800C6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32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4534-6C3D-4DD5-A203-E8204800C6D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302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4534-6C3D-4DD5-A203-E8204800C6D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67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4534-6C3D-4DD5-A203-E8204800C6D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05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4534-6C3D-4DD5-A203-E8204800C6D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80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4534-6C3D-4DD5-A203-E8204800C6D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6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4534-6C3D-4DD5-A203-E8204800C6D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51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4534-6C3D-4DD5-A203-E8204800C6D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23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4534-6C3D-4DD5-A203-E8204800C6D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22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soll das?</a:t>
            </a:r>
          </a:p>
          <a:p>
            <a:endParaRPr lang="de-DE" dirty="0"/>
          </a:p>
          <a:p>
            <a:pPr marL="164027" indent="-164027">
              <a:buFontTx/>
              <a:buChar char="-"/>
            </a:pPr>
            <a:r>
              <a:rPr lang="de-DE" baseline="0" dirty="0"/>
              <a:t>Fenstersteuer…</a:t>
            </a:r>
          </a:p>
          <a:p>
            <a:pPr marL="164027" indent="-164027">
              <a:buFontTx/>
              <a:buChar char="-"/>
            </a:pPr>
            <a:r>
              <a:rPr lang="de-DE" baseline="0" dirty="0"/>
              <a:t>Vergleich PV-Anlage, Solarthermische Anlage, großes Fenster / extra Wärmedämmung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4534-6C3D-4DD5-A203-E8204800C6D3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03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4534-6C3D-4DD5-A203-E8204800C6D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97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12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microsoft.com/office/2007/relationships/hdphoto" Target="../media/hdphoto1.wdp"/><Relationship Id="rId9" Type="http://schemas.openxmlformats.org/officeDocument/2006/relationships/image" Target="../media/image38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jp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832"/>
            <a:ext cx="3710956" cy="14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670943"/>
            <a:ext cx="9108504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Thema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8966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riplexSansLightLin" panose="0200060603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0" y="5085184"/>
            <a:ext cx="910850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00A03C"/>
                </a:solidFill>
                <a:latin typeface="TriplexSansLightLin" panose="02000606030000020004" pitchFamily="2" charset="0"/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1781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_1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9651"/>
            <a:ext cx="8640960" cy="569069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900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2573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4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3_PV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1412776"/>
            <a:ext cx="8229600" cy="4813995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10000"/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828000" indent="-36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R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188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Tx/>
              <a:buBlip>
                <a:blip r:embed="rId4"/>
              </a:buBlip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172400" y="404664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</p:spTree>
    <p:extLst>
      <p:ext uri="{BB962C8B-B14F-4D97-AF65-F5344CB8AC3E}">
        <p14:creationId xmlns:p14="http://schemas.microsoft.com/office/powerpoint/2010/main" val="341124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4_BM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828000" indent="-36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188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08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5_Wind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828000" indent="-36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16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188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87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1_2 Spalt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251520" y="1268760"/>
            <a:ext cx="4119808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900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2573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6" hasCustomPrompt="1"/>
          </p:nvPr>
        </p:nvSpPr>
        <p:spPr>
          <a:xfrm>
            <a:off x="4772672" y="1268760"/>
            <a:ext cx="4119808" cy="5040560"/>
          </a:xfrm>
          <a:prstGeom prst="rect">
            <a:avLst/>
          </a:prstGeom>
        </p:spPr>
        <p:txBody>
          <a:bodyPr/>
          <a:lstStyle>
            <a:lvl1pPr marL="360000" indent="-39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900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2573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7885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Zwischenübersicht 2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132856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0517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Oval 10"/>
          <p:cNvSpPr/>
          <p:nvPr userDrawn="1"/>
        </p:nvSpPr>
        <p:spPr>
          <a:xfrm>
            <a:off x="2411760" y="1988840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49320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kern="1200" dirty="0" smtClean="0">
                <a:solidFill>
                  <a:srgbClr val="00A03C"/>
                </a:solidFill>
                <a:latin typeface="TriplexSansBoldLin" panose="02000806050000020004" pitchFamily="2" charset="0"/>
                <a:ea typeface="+mn-ea"/>
                <a:cs typeface="+mn-cs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0179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Zwischenübersicht 2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132856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0517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Oval 10"/>
          <p:cNvSpPr/>
          <p:nvPr userDrawn="1"/>
        </p:nvSpPr>
        <p:spPr>
          <a:xfrm>
            <a:off x="5375782" y="1988840"/>
            <a:ext cx="348346" cy="348346"/>
          </a:xfrm>
          <a:prstGeom prst="ellipse">
            <a:avLst/>
          </a:prstGeom>
          <a:solidFill>
            <a:srgbClr val="00A0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49320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kern="1200" dirty="0" smtClean="0">
                <a:solidFill>
                  <a:srgbClr val="00A03C"/>
                </a:solidFill>
                <a:latin typeface="TriplexSansBoldLin" panose="02000806050000020004" pitchFamily="2" charset="0"/>
                <a:ea typeface="+mn-ea"/>
                <a:cs typeface="+mn-cs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2268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Zwischenübersicht 3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204864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Oval 10"/>
          <p:cNvSpPr/>
          <p:nvPr userDrawn="1"/>
        </p:nvSpPr>
        <p:spPr>
          <a:xfrm>
            <a:off x="695262" y="2060848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31318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7"/>
          </p:nvPr>
        </p:nvSpPr>
        <p:spPr>
          <a:xfrm>
            <a:off x="601216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1458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Zwischenübersicht 3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204864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Oval 10"/>
          <p:cNvSpPr/>
          <p:nvPr userDrawn="1"/>
        </p:nvSpPr>
        <p:spPr>
          <a:xfrm>
            <a:off x="3419872" y="2030691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31318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7"/>
          </p:nvPr>
        </p:nvSpPr>
        <p:spPr>
          <a:xfrm>
            <a:off x="601216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3115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Zwischenübersicht drei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204864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Oval 10"/>
          <p:cNvSpPr/>
          <p:nvPr userDrawn="1"/>
        </p:nvSpPr>
        <p:spPr>
          <a:xfrm>
            <a:off x="6372200" y="2030691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31318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7"/>
          </p:nvPr>
        </p:nvSpPr>
        <p:spPr>
          <a:xfrm>
            <a:off x="601216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3115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ber uns...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0" y="2492897"/>
            <a:ext cx="5802176" cy="36336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5488" marR="0" indent="-547688" algn="l" defTabSz="2667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Umfassende rechtliche Beratung u.a. von Anlagenbetreibern, Projektentwicklern, Stadtwerken, Energiehändlern und Großverbrauchern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Energierecht und Recht der erneuerbaren Energien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Vertragsgestaltung und -prüfung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Gutachterliche Beantwortung von Rechtsfragen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Vertretung in Verwaltungsverfahren und vor Gerichten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Kauf und Verkauf von Anlagen</a:t>
            </a:r>
          </a:p>
          <a:p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5905446" y="2492897"/>
            <a:ext cx="2843017" cy="3625247"/>
            <a:chOff x="5905446" y="2492897"/>
            <a:chExt cx="2843017" cy="3625247"/>
          </a:xfrm>
        </p:grpSpPr>
        <p:pic>
          <p:nvPicPr>
            <p:cNvPr id="15" name="Bild 2" descr="Stoerer.png"/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591" y="2492897"/>
              <a:ext cx="2835872" cy="3625247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 userDrawn="1"/>
          </p:nvSpPr>
          <p:spPr>
            <a:xfrm>
              <a:off x="5905446" y="2996952"/>
              <a:ext cx="2843017" cy="23814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400" dirty="0" smtClean="0">
                  <a:solidFill>
                    <a:srgbClr val="00A03C"/>
                  </a:solidFill>
                  <a:latin typeface="TriplexSansExtrabold" pitchFamily="2" charset="0"/>
                  <a:cs typeface="Triplex-Bold"/>
                </a:rPr>
                <a:t>Facts:</a:t>
              </a:r>
            </a:p>
            <a:p>
              <a:pPr>
                <a:lnSpc>
                  <a:spcPct val="50000"/>
                </a:lnSpc>
              </a:pPr>
              <a:endParaRPr lang="de-DE" sz="2400" dirty="0" smtClean="0">
                <a:solidFill>
                  <a:prstClr val="black"/>
                </a:solidFill>
                <a:latin typeface="Triplex-Bold"/>
                <a:cs typeface="Triplex-Bold"/>
              </a:endParaRP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branchenfokussiert</a:t>
              </a:r>
              <a:endPara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BoldLin" panose="02000806050000020004" pitchFamily="2" charset="0"/>
                <a:cs typeface="Triplex-Light"/>
              </a:endParaRP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bundesweit tätig</a:t>
              </a: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8 RechtsanwältInnen</a:t>
              </a: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Sitz </a:t>
              </a:r>
              <a:r>
                <a:rPr lang="de-DE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in </a:t>
              </a: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Berlin-Mitte</a:t>
              </a:r>
              <a:endPara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BoldLin" panose="02000806050000020004" pitchFamily="2" charset="0"/>
                <a:cs typeface="Triplex-Light"/>
              </a:endParaRPr>
            </a:p>
            <a:p>
              <a:pPr marL="285750" indent="-320400">
                <a:buSzPct val="80000"/>
                <a:buFontTx/>
                <a:buBlip>
                  <a:blip r:embed="rId5"/>
                </a:buBlip>
              </a:pPr>
              <a:endParaRPr lang="de-DE" sz="1600" dirty="0">
                <a:solidFill>
                  <a:prstClr val="black"/>
                </a:solidFill>
                <a:latin typeface="Triplex-Light"/>
                <a:cs typeface="Triplex-Light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0" y="116632"/>
            <a:ext cx="9144000" cy="792088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177800" indent="0"/>
            <a:r>
              <a:rPr kumimoji="0" lang="de-D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iplexSansBoldLin" panose="02000806050000020004" pitchFamily="2" charset="0"/>
              </a:rPr>
              <a:t>Über uns…</a:t>
            </a:r>
            <a:endParaRPr lang="de-DE" sz="40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99" y="1152000"/>
            <a:ext cx="129334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350"/>
          <a:stretch/>
        </p:blipFill>
        <p:spPr bwMode="auto">
          <a:xfrm>
            <a:off x="359672" y="1134000"/>
            <a:ext cx="1260000" cy="10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53" y="1152000"/>
            <a:ext cx="1140047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52000"/>
            <a:ext cx="1114105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93" y="1116000"/>
            <a:ext cx="1248751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22" y="1116000"/>
            <a:ext cx="111704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22" y="1196752"/>
            <a:ext cx="1254377" cy="9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827584" y="181466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9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3611504" y="1821946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6804248" y="1827751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4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rgbClr val="00A03C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827584" y="397490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7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08504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3889090" y="397490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5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08504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6588224" y="397490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0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wischenüberschrift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6300" y="2924944"/>
            <a:ext cx="9144000" cy="72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46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sletter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520280" cy="3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0" y="44624"/>
            <a:ext cx="91440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29317" y="188640"/>
            <a:ext cx="91440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In eigener Sache …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65" y="2444456"/>
            <a:ext cx="5988687" cy="1773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Abgerundetes Rechteck 10"/>
          <p:cNvSpPr/>
          <p:nvPr userDrawn="1"/>
        </p:nvSpPr>
        <p:spPr>
          <a:xfrm rot="946646">
            <a:off x="6820991" y="1654237"/>
            <a:ext cx="2160239" cy="87299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TriplexSansBoldLin" pitchFamily="2" charset="0"/>
                <a:cs typeface="Triplex-Bold"/>
              </a:rPr>
              <a:t>www.speicher-bar.de</a:t>
            </a:r>
            <a:endParaRPr lang="de-DE" sz="1600" u="none" kern="1200" dirty="0">
              <a:solidFill>
                <a:schemeClr val="bg1"/>
              </a:solidFill>
              <a:latin typeface="TriplexSansBoldLin" pitchFamily="2" charset="0"/>
              <a:ea typeface="+mn-ea"/>
              <a:cs typeface="Triplex-Bold"/>
            </a:endParaRPr>
          </a:p>
        </p:txBody>
      </p:sp>
      <p:sp>
        <p:nvSpPr>
          <p:cNvPr id="8" name="Abgerundetes Rechteck 7"/>
          <p:cNvSpPr/>
          <p:nvPr userDrawn="1"/>
        </p:nvSpPr>
        <p:spPr>
          <a:xfrm rot="20500008">
            <a:off x="2087151" y="1337753"/>
            <a:ext cx="1633283" cy="872993"/>
          </a:xfrm>
          <a:prstGeom prst="roundRect">
            <a:avLst/>
          </a:prstGeom>
          <a:solidFill>
            <a:srgbClr val="00A03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bg1"/>
                </a:solidFill>
                <a:latin typeface="TriplexSansBoldLin" pitchFamily="2" charset="0"/>
                <a:cs typeface="Triplex-Bold"/>
              </a:rPr>
              <a:t>Erhältlich unter:</a:t>
            </a:r>
          </a:p>
          <a:p>
            <a:endParaRPr lang="de-DE" sz="600" kern="1200" dirty="0">
              <a:solidFill>
                <a:schemeClr val="bg1"/>
              </a:solidFill>
              <a:latin typeface="TriplexSansBoldLin" pitchFamily="2" charset="0"/>
              <a:ea typeface="+mn-ea"/>
              <a:cs typeface="Triplex-Bold"/>
              <a:hlinkClick r:id=""/>
            </a:endParaRPr>
          </a:p>
          <a:p>
            <a:pPr algn="ctr"/>
            <a:r>
              <a:rPr lang="de-DE" sz="1600" u="none" kern="1200" dirty="0">
                <a:solidFill>
                  <a:schemeClr val="bg1"/>
                </a:solidFill>
                <a:latin typeface="TriplexSansBoldLin" pitchFamily="2" charset="0"/>
                <a:ea typeface="+mn-ea"/>
                <a:cs typeface="Triplex-Bold"/>
              </a:rPr>
              <a:t>info@vbvh.de</a:t>
            </a:r>
          </a:p>
        </p:txBody>
      </p:sp>
    </p:spTree>
    <p:extLst>
      <p:ext uri="{BB962C8B-B14F-4D97-AF65-F5344CB8AC3E}">
        <p14:creationId xmlns:p14="http://schemas.microsoft.com/office/powerpoint/2010/main" val="253293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0" y="424721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Littenstraße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105</a:t>
            </a:r>
          </a:p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10179 Berlin</a:t>
            </a:r>
          </a:p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T: +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49-30-8092482-20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TriplexSansLightLin" pitchFamily="2" charset="0"/>
            </a:endParaRPr>
          </a:p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F: +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49-30-8092482-30</a:t>
            </a:r>
          </a:p>
          <a:p>
            <a:pPr algn="ctr"/>
            <a:endParaRPr lang="de-DE" sz="800" u="none" dirty="0" smtClean="0">
              <a:solidFill>
                <a:srgbClr val="0070C0"/>
              </a:solidFill>
              <a:latin typeface="TriplexSansLightLin" pitchFamily="2" charset="0"/>
            </a:endParaRPr>
          </a:p>
          <a:p>
            <a:pPr algn="ctr"/>
            <a:r>
              <a:rPr lang="de-DE" sz="1600" u="none" dirty="0" smtClean="0">
                <a:solidFill>
                  <a:srgbClr val="00A03C"/>
                </a:solidFill>
                <a:latin typeface="TriplexSansLightLin" pitchFamily="2" charset="0"/>
              </a:rPr>
              <a:t>info@vbvh.de </a:t>
            </a:r>
          </a:p>
          <a:p>
            <a:pPr marL="0" algn="ctr" defTabSz="914400" rtl="0" eaLnBrk="1" latinLnBrk="0" hangingPunct="1"/>
            <a:r>
              <a:rPr lang="de-DE" sz="1600" u="none" kern="1200" dirty="0" smtClean="0">
                <a:solidFill>
                  <a:srgbClr val="00A03C"/>
                </a:solidFill>
                <a:latin typeface="TriplexSansLightLin" pitchFamily="2" charset="0"/>
                <a:ea typeface="+mn-ea"/>
                <a:cs typeface="+mn-cs"/>
              </a:rPr>
              <a:t>www.vbvh.de</a:t>
            </a:r>
          </a:p>
          <a:p>
            <a:pPr marL="0" algn="ctr" defTabSz="914400" rtl="0" eaLnBrk="1" latinLnBrk="0" hangingPunct="1"/>
            <a:r>
              <a:rPr lang="de-DE" sz="1600" u="none" kern="1200" dirty="0" smtClean="0">
                <a:solidFill>
                  <a:srgbClr val="00A03C"/>
                </a:solidFill>
                <a:latin typeface="TriplexSansLightLin" pitchFamily="2" charset="0"/>
                <a:ea typeface="+mn-ea"/>
                <a:cs typeface="+mn-cs"/>
              </a:rPr>
              <a:t>www.twitter.com/EE_Recht</a:t>
            </a:r>
            <a:endParaRPr lang="de-DE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789288"/>
            <a:ext cx="9144000" cy="4318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TriplexSansBoldLin" panose="02000806050000020004" pitchFamily="2" charset="0"/>
              </a:defRPr>
            </a:lvl1pPr>
          </a:lstStyle>
          <a:p>
            <a:pPr lvl="0"/>
            <a:r>
              <a:rPr lang="de-DE" dirty="0" smtClean="0"/>
              <a:t>Dr. Hartwig von Bredow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108520" y="198884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3C"/>
                </a:solidFill>
                <a:effectLst/>
                <a:uLnTx/>
                <a:uFillTx/>
                <a:latin typeface="TriplexSansBoldLin" pitchFamily="2" charset="0"/>
                <a:ea typeface="+mn-ea"/>
                <a:cs typeface="Triplex-Bold"/>
              </a:rPr>
              <a:t>Vielen Dank für</a:t>
            </a:r>
            <a:b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3C"/>
                </a:solidFill>
                <a:effectLst/>
                <a:uLnTx/>
                <a:uFillTx/>
                <a:latin typeface="TriplexSansBoldLin" pitchFamily="2" charset="0"/>
                <a:ea typeface="+mn-ea"/>
                <a:cs typeface="Triplex-Bold"/>
              </a:rPr>
            </a:b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3C"/>
                </a:solidFill>
                <a:effectLst/>
                <a:uLnTx/>
                <a:uFillTx/>
                <a:latin typeface="TriplexSansBoldLin" pitchFamily="2" charset="0"/>
                <a:ea typeface="+mn-ea"/>
                <a:cs typeface="Triplex-Bold"/>
              </a:rPr>
              <a:t>Ihre Aufmerksamkeit! 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00A03C"/>
              </a:solidFill>
              <a:effectLst/>
              <a:uLnTx/>
              <a:uFillTx/>
              <a:latin typeface="TriplexSansBoldLin" pitchFamily="2" charset="0"/>
              <a:ea typeface="+mn-ea"/>
              <a:cs typeface="Triplex-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4364"/>
            <a:ext cx="3441005" cy="137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4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Über uns...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9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r="10353"/>
          <a:stretch/>
        </p:blipFill>
        <p:spPr bwMode="auto">
          <a:xfrm>
            <a:off x="3635896" y="1368000"/>
            <a:ext cx="808911" cy="82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19470"/>
          <a:stretch/>
        </p:blipFill>
        <p:spPr bwMode="auto">
          <a:xfrm>
            <a:off x="7956376" y="1285200"/>
            <a:ext cx="771788" cy="9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0" y="2486535"/>
            <a:ext cx="5802176" cy="36336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5488" marR="0" indent="-547688" algn="l" defTabSz="2667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Beratung u.a. von Anlagenbetreibern, Projektentwicklern, Stadtwerken, Energiehändlern und Großverbrauchern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4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Energierecht, Recht der erneuerbaren Energien, Bau- und Planungsrecht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4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Vertragsgestaltung und -prüfung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4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Gutachterliche Beantwortung von Rechtsfragen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4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Vertretung in Verwaltungsverfahren und vor Gerichten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4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Kauf und Verkauf von Anlagen</a:t>
            </a:r>
          </a:p>
          <a:p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5905446" y="2422894"/>
            <a:ext cx="2843017" cy="3625247"/>
            <a:chOff x="5905446" y="2492897"/>
            <a:chExt cx="2843017" cy="3625247"/>
          </a:xfrm>
        </p:grpSpPr>
        <p:pic>
          <p:nvPicPr>
            <p:cNvPr id="15" name="Bild 2" descr="Stoer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591" y="2492897"/>
              <a:ext cx="2835872" cy="3625247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 userDrawn="1"/>
          </p:nvSpPr>
          <p:spPr>
            <a:xfrm>
              <a:off x="5905446" y="2996952"/>
              <a:ext cx="2843017" cy="23814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400" dirty="0" smtClean="0">
                  <a:solidFill>
                    <a:srgbClr val="00A03C"/>
                  </a:solidFill>
                  <a:latin typeface="TriplexSansExtrabold" pitchFamily="2" charset="0"/>
                  <a:cs typeface="Triplex-Bold"/>
                </a:rPr>
                <a:t>Facts:</a:t>
              </a:r>
            </a:p>
            <a:p>
              <a:pPr>
                <a:lnSpc>
                  <a:spcPct val="50000"/>
                </a:lnSpc>
              </a:pPr>
              <a:endParaRPr lang="de-DE" sz="2400" dirty="0" smtClean="0">
                <a:solidFill>
                  <a:prstClr val="black"/>
                </a:solidFill>
                <a:latin typeface="Triplex-Bold"/>
                <a:cs typeface="Triplex-Bold"/>
              </a:endParaRP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7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branchenfokussiert</a:t>
              </a:r>
              <a:endPara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BoldLin" panose="02000806050000020004" pitchFamily="2" charset="0"/>
                <a:cs typeface="Triplex-Light"/>
              </a:endParaRP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7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bundesweit tätig</a:t>
              </a: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7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10 RechtsanwältInnen</a:t>
              </a: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7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Sitz </a:t>
              </a:r>
              <a:r>
                <a:rPr lang="de-DE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in </a:t>
              </a: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Berlin-Mitte</a:t>
              </a:r>
              <a:endPara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BoldLin" panose="02000806050000020004" pitchFamily="2" charset="0"/>
                <a:cs typeface="Triplex-Light"/>
              </a:endParaRPr>
            </a:p>
            <a:p>
              <a:pPr marL="285750" indent="-320400">
                <a:buSzPct val="80000"/>
                <a:buFontTx/>
                <a:buBlip>
                  <a:blip r:embed="rId7"/>
                </a:buBlip>
              </a:pPr>
              <a:endParaRPr lang="de-DE" sz="1600" dirty="0">
                <a:solidFill>
                  <a:prstClr val="black"/>
                </a:solidFill>
                <a:latin typeface="Triplex-Light"/>
                <a:cs typeface="Triplex-Light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0" y="116632"/>
            <a:ext cx="9144000" cy="792088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177800" indent="0"/>
            <a:r>
              <a:rPr kumimoji="0" lang="de-D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iplexSansBoldLin" panose="02000806050000020004" pitchFamily="2" charset="0"/>
              </a:rPr>
              <a:t>Über von Bredow Valentin Herz</a:t>
            </a:r>
            <a:endParaRPr lang="de-DE" sz="40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/>
          <a:stretch/>
        </p:blipFill>
        <p:spPr>
          <a:xfrm>
            <a:off x="7164762" y="1340768"/>
            <a:ext cx="719606" cy="849941"/>
          </a:xfrm>
          <a:prstGeom prst="rect">
            <a:avLst/>
          </a:prstGeom>
        </p:spPr>
      </p:pic>
      <p:pic>
        <p:nvPicPr>
          <p:cNvPr id="45" name="Picture 4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r="8188"/>
          <a:stretch/>
        </p:blipFill>
        <p:spPr bwMode="auto">
          <a:xfrm>
            <a:off x="4496773" y="1328400"/>
            <a:ext cx="795307" cy="8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13256"/>
          <a:stretch/>
        </p:blipFill>
        <p:spPr bwMode="auto">
          <a:xfrm>
            <a:off x="1998000" y="1346400"/>
            <a:ext cx="855983" cy="84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1" t="1" b="8350"/>
          <a:stretch/>
        </p:blipFill>
        <p:spPr bwMode="auto">
          <a:xfrm>
            <a:off x="278763" y="1294003"/>
            <a:ext cx="908861" cy="89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12971"/>
          <a:stretch/>
        </p:blipFill>
        <p:spPr bwMode="auto">
          <a:xfrm>
            <a:off x="2898000" y="1314000"/>
            <a:ext cx="679510" cy="87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r="11965"/>
          <a:stretch/>
        </p:blipFill>
        <p:spPr>
          <a:xfrm>
            <a:off x="5342444" y="1296000"/>
            <a:ext cx="813732" cy="8944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32000"/>
            <a:ext cx="879942" cy="857379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r="9374"/>
          <a:stretch/>
        </p:blipFill>
        <p:spPr bwMode="auto">
          <a:xfrm>
            <a:off x="1157590" y="1312843"/>
            <a:ext cx="822122" cy="87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Dr.</a:t>
            </a:r>
            <a:r>
              <a:rPr lang="de-DE" sz="1600" baseline="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 Florian Valentin</a:t>
            </a:r>
            <a:endParaRPr lang="de-DE" sz="1600" dirty="0" smtClean="0">
              <a:solidFill>
                <a:schemeClr val="tx1"/>
              </a:solidFill>
              <a:latin typeface="TriplexSansBoldLin" pitchFamily="2" charset="0"/>
              <a:cs typeface="Triplex-Bold"/>
            </a:endParaRP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Rechtsanwalt und Partner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4374"/>
            <a:ext cx="2130073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7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832"/>
            <a:ext cx="3710956" cy="14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670943"/>
            <a:ext cx="9108504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Thema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8966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riplexSansLightLin" panose="0200060603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 smtClean="0"/>
          </a:p>
          <a:p>
            <a:r>
              <a:rPr lang="de-DE" dirty="0" smtClean="0"/>
              <a:t>Veranstaltung und Veranstaltungsthema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0" y="5085184"/>
            <a:ext cx="910850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00A03C"/>
                </a:solidFill>
                <a:latin typeface="TriplexSansLightLin" panose="02000606030000020004" pitchFamily="2" charset="0"/>
              </a:defRPr>
            </a:lvl1pPr>
          </a:lstStyle>
          <a:p>
            <a:pPr lvl="0"/>
            <a:endParaRPr lang="de-DE" dirty="0" smtClean="0"/>
          </a:p>
          <a:p>
            <a:pPr lvl="0"/>
            <a:r>
              <a:rPr lang="de-DE" dirty="0" smtClean="0"/>
              <a:t>Name des Rechtsanwalts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79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ber uns...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0" y="2492897"/>
            <a:ext cx="5802176" cy="36336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5488" marR="0" indent="-547688" algn="l" defTabSz="2667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Umfassende rechtliche Beratung u.a. von Anlagenbetreibern, Projektentwicklern, Stadtwerken, Energiehändlern und Großverbrauchern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Energierecht und Recht der erneuerbaren Energien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Vertragsgestaltung und -prüfung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Gutachterliche Beantwortung von Rechtsfragen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Vertretung in Verwaltungsverfahren und vor Gerichten</a:t>
            </a:r>
          </a:p>
          <a:p>
            <a:pPr marL="725488" indent="-547688" algn="l" defTabSz="2667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Kauf und Verkauf von Anlagen</a:t>
            </a:r>
          </a:p>
          <a:p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5905446" y="2492897"/>
            <a:ext cx="2843017" cy="3625247"/>
            <a:chOff x="5905446" y="2492897"/>
            <a:chExt cx="2843017" cy="3625247"/>
          </a:xfrm>
        </p:grpSpPr>
        <p:pic>
          <p:nvPicPr>
            <p:cNvPr id="15" name="Bild 2" descr="Stoerer.png"/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591" y="2492897"/>
              <a:ext cx="2835872" cy="3625247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 userDrawn="1"/>
          </p:nvSpPr>
          <p:spPr>
            <a:xfrm>
              <a:off x="5905446" y="2996952"/>
              <a:ext cx="2843017" cy="23814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400" dirty="0" smtClean="0">
                  <a:solidFill>
                    <a:srgbClr val="00A03C"/>
                  </a:solidFill>
                  <a:latin typeface="TriplexSansExtrabold" pitchFamily="2" charset="0"/>
                  <a:cs typeface="Triplex-Bold"/>
                </a:rPr>
                <a:t>Facts:</a:t>
              </a:r>
            </a:p>
            <a:p>
              <a:pPr>
                <a:lnSpc>
                  <a:spcPct val="50000"/>
                </a:lnSpc>
              </a:pPr>
              <a:endParaRPr lang="de-DE" sz="2400" dirty="0" smtClean="0">
                <a:solidFill>
                  <a:prstClr val="black"/>
                </a:solidFill>
                <a:latin typeface="Triplex-Bold"/>
                <a:cs typeface="Triplex-Bold"/>
              </a:endParaRP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branchenfokussiert</a:t>
              </a:r>
              <a:endPara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BoldLin" panose="02000806050000020004" pitchFamily="2" charset="0"/>
                <a:cs typeface="Triplex-Light"/>
              </a:endParaRP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bundesweit tätig</a:t>
              </a: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8 RechtsanwältInnen</a:t>
              </a: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Sitz </a:t>
              </a:r>
              <a:r>
                <a:rPr lang="de-DE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in </a:t>
              </a: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Berlin-Mitte</a:t>
              </a:r>
              <a:endPara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BoldLin" panose="02000806050000020004" pitchFamily="2" charset="0"/>
                <a:cs typeface="Triplex-Light"/>
              </a:endParaRPr>
            </a:p>
            <a:p>
              <a:pPr marL="285750" indent="-320400">
                <a:buSzPct val="80000"/>
                <a:buFontTx/>
                <a:buBlip>
                  <a:blip r:embed="rId5"/>
                </a:buBlip>
              </a:pPr>
              <a:endParaRPr lang="de-DE" sz="1600" dirty="0">
                <a:solidFill>
                  <a:prstClr val="black"/>
                </a:solidFill>
                <a:latin typeface="Triplex-Light"/>
                <a:cs typeface="Triplex-Light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0" y="116632"/>
            <a:ext cx="9144000" cy="792088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177800" indent="0"/>
            <a:r>
              <a:rPr kumimoji="0" lang="de-D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iplexSansBoldLin" panose="02000806050000020004" pitchFamily="2" charset="0"/>
              </a:rPr>
              <a:t>Über uns…</a:t>
            </a:r>
            <a:endParaRPr lang="de-DE" sz="40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179512" y="1076670"/>
            <a:ext cx="8568952" cy="914062"/>
            <a:chOff x="179512" y="1076670"/>
            <a:chExt cx="8568952" cy="914062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770" y="1137864"/>
              <a:ext cx="1080000" cy="841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350"/>
            <a:stretch/>
          </p:blipFill>
          <p:spPr bwMode="auto">
            <a:xfrm>
              <a:off x="179512" y="1113317"/>
              <a:ext cx="1080000" cy="86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152001"/>
              <a:ext cx="936000" cy="82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143875"/>
              <a:ext cx="936000" cy="84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076670"/>
              <a:ext cx="1080000" cy="90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360" y="1104794"/>
              <a:ext cx="936000" cy="87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162172"/>
              <a:ext cx="1080000" cy="82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464" y="1129836"/>
              <a:ext cx="792000" cy="849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97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Dr.</a:t>
            </a:r>
            <a:r>
              <a:rPr lang="de-DE" sz="1600" baseline="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 Florian Valentin</a:t>
            </a:r>
            <a:endParaRPr lang="de-DE" sz="1600" dirty="0" smtClean="0">
              <a:solidFill>
                <a:schemeClr val="tx1"/>
              </a:solidFill>
              <a:latin typeface="TriplexSansBoldLin" pitchFamily="2" charset="0"/>
              <a:cs typeface="Triplex-Bold"/>
            </a:endParaRP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Rechtsanwalt und Partner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4374"/>
            <a:ext cx="2130073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1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Dr. Hartwig von Bredow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Rechtsanwalt und Partner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21392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6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Dr. Steffen Herz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Rechtsanwalt und Partner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952"/>
            <a:ext cx="215301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78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Sabine Golz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Rechtsanwältin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4" y="1196952"/>
            <a:ext cx="198947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Dr. Katrin Antonow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Rechtsanwältin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8" y="1124944"/>
            <a:ext cx="203579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50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Burkhard Hoffmann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Rechtsanwalt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>
              <a:tabLst/>
            </a:pPr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5" y="1196952"/>
            <a:ext cx="230954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26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Dr. Bettina</a:t>
            </a:r>
            <a:r>
              <a:rPr lang="de-DE" sz="1600" baseline="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 Hennig</a:t>
            </a:r>
          </a:p>
          <a:p>
            <a:r>
              <a:rPr lang="de-DE" sz="1600" baseline="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Rechtsanwältin</a:t>
            </a:r>
            <a:endParaRPr lang="de-DE" sz="1600" dirty="0" smtClean="0">
              <a:solidFill>
                <a:schemeClr val="tx1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8" y="1052936"/>
            <a:ext cx="192594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63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Julia Rawe</a:t>
            </a:r>
            <a:endParaRPr lang="de-DE" sz="1600" baseline="0" dirty="0" smtClean="0">
              <a:solidFill>
                <a:schemeClr val="tx1"/>
              </a:solidFill>
              <a:latin typeface="TriplexSansBoldLin" pitchFamily="2" charset="0"/>
              <a:cs typeface="Triplex-Bold"/>
            </a:endParaRPr>
          </a:p>
          <a:p>
            <a:r>
              <a:rPr lang="de-DE" sz="1600" baseline="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Rechtsanwältin</a:t>
            </a:r>
            <a:endParaRPr lang="de-DE" sz="1600" dirty="0" smtClean="0">
              <a:solidFill>
                <a:schemeClr val="tx1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977" y="1052936"/>
            <a:ext cx="166772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5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Dr. Hartwig von Bredow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Rechtsanwalt und Partner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21392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4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_1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9651"/>
            <a:ext cx="8640960" cy="569069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900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2573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314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3_PV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1412776"/>
            <a:ext cx="8229600" cy="4813995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10000"/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828000" indent="-36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R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188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Tx/>
              <a:buBlip>
                <a:blip r:embed="rId4"/>
              </a:buBlip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172400" y="404664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</p:spTree>
    <p:extLst>
      <p:ext uri="{BB962C8B-B14F-4D97-AF65-F5344CB8AC3E}">
        <p14:creationId xmlns:p14="http://schemas.microsoft.com/office/powerpoint/2010/main" val="22200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4_BM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828000" indent="-36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188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961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5_Wind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828000" indent="-36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16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188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014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1_2 Spalt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251520" y="1268760"/>
            <a:ext cx="4119808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900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2573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6" hasCustomPrompt="1"/>
          </p:nvPr>
        </p:nvSpPr>
        <p:spPr>
          <a:xfrm>
            <a:off x="4772672" y="1268760"/>
            <a:ext cx="4119808" cy="5040560"/>
          </a:xfrm>
          <a:prstGeom prst="rect">
            <a:avLst/>
          </a:prstGeom>
        </p:spPr>
        <p:txBody>
          <a:bodyPr/>
          <a:lstStyle>
            <a:lvl1pPr marL="360000" indent="-39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900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2573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3847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Zwischenübersicht 2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132856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0517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2" name="Oval 10"/>
          <p:cNvSpPr/>
          <p:nvPr userDrawn="1"/>
        </p:nvSpPr>
        <p:spPr>
          <a:xfrm>
            <a:off x="2411760" y="1988840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49320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kern="1200" dirty="0" smtClean="0">
                <a:solidFill>
                  <a:srgbClr val="00A03C"/>
                </a:solidFill>
                <a:latin typeface="TriplexSansBoldLin" panose="02000806050000020004" pitchFamily="2" charset="0"/>
                <a:ea typeface="+mn-ea"/>
                <a:cs typeface="+mn-cs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1816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Zwischenübersicht 2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132856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0517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2" name="Oval 10"/>
          <p:cNvSpPr/>
          <p:nvPr userDrawn="1"/>
        </p:nvSpPr>
        <p:spPr>
          <a:xfrm>
            <a:off x="5375782" y="1988840"/>
            <a:ext cx="348346" cy="348346"/>
          </a:xfrm>
          <a:prstGeom prst="ellipse">
            <a:avLst/>
          </a:prstGeom>
          <a:solidFill>
            <a:srgbClr val="00A0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49320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kern="1200" dirty="0" smtClean="0">
                <a:solidFill>
                  <a:srgbClr val="00A03C"/>
                </a:solidFill>
                <a:latin typeface="TriplexSansBoldLin" panose="02000806050000020004" pitchFamily="2" charset="0"/>
                <a:ea typeface="+mn-ea"/>
                <a:cs typeface="+mn-cs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8743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Zwischenübersicht 3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204864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2" name="Oval 10"/>
          <p:cNvSpPr/>
          <p:nvPr userDrawn="1"/>
        </p:nvSpPr>
        <p:spPr>
          <a:xfrm>
            <a:off x="695262" y="2060848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31318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0" name="Inhaltsplatzhalter 15"/>
          <p:cNvSpPr>
            <a:spLocks noGrp="1"/>
          </p:cNvSpPr>
          <p:nvPr>
            <p:ph sz="quarter" idx="17"/>
          </p:nvPr>
        </p:nvSpPr>
        <p:spPr>
          <a:xfrm>
            <a:off x="601216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113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Zwischenübersicht 3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204864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2" name="Oval 10"/>
          <p:cNvSpPr/>
          <p:nvPr userDrawn="1"/>
        </p:nvSpPr>
        <p:spPr>
          <a:xfrm>
            <a:off x="3419872" y="2030691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31318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0" name="Inhaltsplatzhalter 15"/>
          <p:cNvSpPr>
            <a:spLocks noGrp="1"/>
          </p:cNvSpPr>
          <p:nvPr>
            <p:ph sz="quarter" idx="17"/>
          </p:nvPr>
        </p:nvSpPr>
        <p:spPr>
          <a:xfrm>
            <a:off x="601216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6990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Zwischenübersicht drei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204864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2" name="Oval 10"/>
          <p:cNvSpPr/>
          <p:nvPr userDrawn="1"/>
        </p:nvSpPr>
        <p:spPr>
          <a:xfrm>
            <a:off x="6372200" y="2030691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31318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0" name="Inhaltsplatzhalter 15"/>
          <p:cNvSpPr>
            <a:spLocks noGrp="1"/>
          </p:cNvSpPr>
          <p:nvPr>
            <p:ph sz="quarter" idx="17"/>
          </p:nvPr>
        </p:nvSpPr>
        <p:spPr>
          <a:xfrm>
            <a:off x="601216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5926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Dr. Steffen Herz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Rechtsanwalt und Partner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952"/>
            <a:ext cx="215301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15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4" name="Oval 10"/>
          <p:cNvSpPr/>
          <p:nvPr userDrawn="1"/>
        </p:nvSpPr>
        <p:spPr>
          <a:xfrm>
            <a:off x="827584" y="181466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4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4" name="Oval 10"/>
          <p:cNvSpPr/>
          <p:nvPr userDrawn="1"/>
        </p:nvSpPr>
        <p:spPr>
          <a:xfrm>
            <a:off x="3611504" y="1821946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4" name="Oval 10"/>
          <p:cNvSpPr/>
          <p:nvPr userDrawn="1"/>
        </p:nvSpPr>
        <p:spPr>
          <a:xfrm>
            <a:off x="6804248" y="1827751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rgbClr val="00A03C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4" name="Oval 10"/>
          <p:cNvSpPr/>
          <p:nvPr userDrawn="1"/>
        </p:nvSpPr>
        <p:spPr>
          <a:xfrm>
            <a:off x="827584" y="397490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08504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4" name="Oval 10"/>
          <p:cNvSpPr/>
          <p:nvPr userDrawn="1"/>
        </p:nvSpPr>
        <p:spPr>
          <a:xfrm>
            <a:off x="3889090" y="397490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7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08504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4" name="Oval 10"/>
          <p:cNvSpPr/>
          <p:nvPr userDrawn="1"/>
        </p:nvSpPr>
        <p:spPr>
          <a:xfrm>
            <a:off x="6588224" y="397490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3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wischenüberschrift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6300" y="2924944"/>
            <a:ext cx="9144000" cy="72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00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sletter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74635"/>
            <a:ext cx="3514402" cy="492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Abgerundetes Rechteck 7"/>
          <p:cNvSpPr/>
          <p:nvPr userDrawn="1"/>
        </p:nvSpPr>
        <p:spPr>
          <a:xfrm rot="20621937">
            <a:off x="1587027" y="1945784"/>
            <a:ext cx="2000760" cy="1080120"/>
          </a:xfrm>
          <a:prstGeom prst="roundRect">
            <a:avLst/>
          </a:prstGeom>
          <a:solidFill>
            <a:srgbClr val="00A03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bg1"/>
                </a:solidFill>
                <a:latin typeface="TriplexSansBoldLin" pitchFamily="2" charset="0"/>
                <a:cs typeface="Triplex-Bold"/>
              </a:rPr>
              <a:t>Erhältlich unter:</a:t>
            </a:r>
          </a:p>
          <a:p>
            <a:endParaRPr lang="de-DE" sz="800" kern="1200" dirty="0">
              <a:solidFill>
                <a:schemeClr val="bg1"/>
              </a:solidFill>
              <a:latin typeface="TriplexSansBoldLin" pitchFamily="2" charset="0"/>
              <a:ea typeface="+mn-ea"/>
              <a:cs typeface="Triplex-Bold"/>
              <a:hlinkClick r:id=""/>
            </a:endParaRPr>
          </a:p>
          <a:p>
            <a:pPr algn="ctr"/>
            <a:r>
              <a:rPr lang="de-DE" sz="2000" u="none" kern="1200" dirty="0">
                <a:solidFill>
                  <a:schemeClr val="bg1"/>
                </a:solidFill>
                <a:latin typeface="TriplexSansBoldLin" pitchFamily="2" charset="0"/>
                <a:ea typeface="+mn-ea"/>
                <a:cs typeface="Triplex-Bold"/>
              </a:rPr>
              <a:t>info@vbvh.de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0" y="44624"/>
            <a:ext cx="91440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0" y="44624"/>
            <a:ext cx="91440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In eigener Sache …</a:t>
            </a:r>
          </a:p>
        </p:txBody>
      </p:sp>
    </p:spTree>
    <p:extLst>
      <p:ext uri="{BB962C8B-B14F-4D97-AF65-F5344CB8AC3E}">
        <p14:creationId xmlns:p14="http://schemas.microsoft.com/office/powerpoint/2010/main" val="316115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0" y="424721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Littenstraße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105</a:t>
            </a:r>
          </a:p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10179 Berlin</a:t>
            </a:r>
          </a:p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T: +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49-30-8092482-20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TriplexSansLightLin" pitchFamily="2" charset="0"/>
            </a:endParaRPr>
          </a:p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F: +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itchFamily="2" charset="0"/>
              </a:rPr>
              <a:t>49-30-8092482-30</a:t>
            </a:r>
          </a:p>
          <a:p>
            <a:pPr algn="ctr"/>
            <a:endParaRPr lang="de-DE" sz="800" u="none" dirty="0" smtClean="0">
              <a:solidFill>
                <a:srgbClr val="0070C0"/>
              </a:solidFill>
              <a:latin typeface="TriplexSansLightLin" pitchFamily="2" charset="0"/>
            </a:endParaRPr>
          </a:p>
          <a:p>
            <a:pPr algn="ctr"/>
            <a:r>
              <a:rPr lang="de-DE" sz="1600" u="none" dirty="0" smtClean="0">
                <a:solidFill>
                  <a:srgbClr val="00A03C"/>
                </a:solidFill>
                <a:latin typeface="TriplexSansLightLin" pitchFamily="2" charset="0"/>
              </a:rPr>
              <a:t>info@vbvh.de </a:t>
            </a:r>
          </a:p>
          <a:p>
            <a:pPr marL="0" algn="ctr" defTabSz="914400" rtl="0" eaLnBrk="1" latinLnBrk="0" hangingPunct="1"/>
            <a:r>
              <a:rPr lang="de-DE" sz="1600" u="none" kern="1200" dirty="0" smtClean="0">
                <a:solidFill>
                  <a:srgbClr val="00A03C"/>
                </a:solidFill>
                <a:latin typeface="TriplexSansLightLin" pitchFamily="2" charset="0"/>
                <a:ea typeface="+mn-ea"/>
                <a:cs typeface="+mn-cs"/>
              </a:rPr>
              <a:t>www.vonbredow-valentin-herz.de</a:t>
            </a:r>
          </a:p>
          <a:p>
            <a:pPr marL="0" algn="ctr" defTabSz="914400" rtl="0" eaLnBrk="1" latinLnBrk="0" hangingPunct="1"/>
            <a:r>
              <a:rPr lang="de-DE" sz="1600" u="none" kern="1200" dirty="0" smtClean="0">
                <a:solidFill>
                  <a:srgbClr val="00A03C"/>
                </a:solidFill>
                <a:latin typeface="TriplexSansLightLin" pitchFamily="2" charset="0"/>
                <a:ea typeface="+mn-ea"/>
                <a:cs typeface="+mn-cs"/>
              </a:rPr>
              <a:t>www.twitter.com/EE_Recht</a:t>
            </a:r>
            <a:endParaRPr lang="de-DE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789288"/>
            <a:ext cx="9144000" cy="4318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TriplexSansBoldLin" panose="02000806050000020004" pitchFamily="2" charset="0"/>
              </a:defRPr>
            </a:lvl1pPr>
          </a:lstStyle>
          <a:p>
            <a:pPr lvl="0"/>
            <a:r>
              <a:rPr lang="de-DE" dirty="0" smtClean="0"/>
              <a:t>Name Rechtsanwalt 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 rot="20862101">
            <a:off x="0" y="20128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3C"/>
                </a:solidFill>
                <a:effectLst/>
                <a:uLnTx/>
                <a:uFillTx/>
                <a:latin typeface="TriplexSansBoldLin" pitchFamily="2" charset="0"/>
                <a:ea typeface="+mn-ea"/>
                <a:cs typeface="Triplex-Bold"/>
              </a:rPr>
              <a:t>Vielen Dank!</a:t>
            </a:r>
            <a:endParaRPr kumimoji="0" lang="de-DE" sz="7200" b="0" i="0" u="none" strike="noStrike" kern="1200" cap="none" spc="0" normalizeH="0" baseline="0" noProof="0" dirty="0">
              <a:ln>
                <a:noFill/>
              </a:ln>
              <a:solidFill>
                <a:srgbClr val="00A03C"/>
              </a:solidFill>
              <a:effectLst/>
              <a:uLnTx/>
              <a:uFillTx/>
              <a:latin typeface="TriplexSansBoldLin" pitchFamily="2" charset="0"/>
              <a:ea typeface="+mn-ea"/>
              <a:cs typeface="Triplex-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4364"/>
            <a:ext cx="3441005" cy="137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13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Sabine Golz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Rechtsanwältin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4" y="1196952"/>
            <a:ext cx="198947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7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062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139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6672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920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616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7398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779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315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22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19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Dr. Katrin Antonow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Rechtsanwältin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8" y="1124944"/>
            <a:ext cx="203579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6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832"/>
            <a:ext cx="3710956" cy="14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670943"/>
            <a:ext cx="9108504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Thema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8966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riplexSansLightLin" panose="0200060603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0" y="5085184"/>
            <a:ext cx="910850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00A03C"/>
                </a:solidFill>
                <a:latin typeface="TriplexSansLightLin" panose="02000606030000020004" pitchFamily="2" charset="0"/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9992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ber uns...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0" y="2492897"/>
            <a:ext cx="5802176" cy="36336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5488" indent="-547688" defTabSz="266700">
              <a:lnSpc>
                <a:spcPct val="13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Umfassende rechtliche Beratung u.a. von Anlagenbetreibern, Projektentwicklern, Stadtwerken, Energiehändlern und Großverbrauchern</a:t>
            </a:r>
          </a:p>
          <a:p>
            <a:pPr marL="725488" indent="-547688" defTabSz="266700">
              <a:lnSpc>
                <a:spcPct val="13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Energierecht und Recht der erneuerbaren Energien</a:t>
            </a:r>
          </a:p>
          <a:p>
            <a:pPr marL="725488" indent="-547688" defTabSz="266700">
              <a:lnSpc>
                <a:spcPct val="13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Vertragsgestaltung und -prüfung</a:t>
            </a:r>
          </a:p>
          <a:p>
            <a:pPr marL="725488" indent="-547688" defTabSz="266700">
              <a:lnSpc>
                <a:spcPct val="13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Gutachterliche Beantwortung von Rechtsfragen</a:t>
            </a:r>
          </a:p>
          <a:p>
            <a:pPr marL="725488" indent="-547688" defTabSz="266700">
              <a:lnSpc>
                <a:spcPct val="13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Vertretung in Verwaltungsverfahren und vor Gerichten</a:t>
            </a:r>
          </a:p>
          <a:p>
            <a:pPr marL="725488" indent="-547688" defTabSz="266700">
              <a:lnSpc>
                <a:spcPct val="13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Kauf und Verkauf von Anlagen</a:t>
            </a:r>
          </a:p>
          <a:p>
            <a:endParaRPr lang="de-DE" dirty="0">
              <a:solidFill>
                <a:prstClr val="black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5905446" y="2492897"/>
            <a:ext cx="2843017" cy="3625247"/>
            <a:chOff x="5905446" y="2492897"/>
            <a:chExt cx="2843017" cy="3625247"/>
          </a:xfrm>
        </p:grpSpPr>
        <p:pic>
          <p:nvPicPr>
            <p:cNvPr id="15" name="Bild 2" descr="Stoerer.png"/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591" y="2492897"/>
              <a:ext cx="2835872" cy="3625247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 userDrawn="1"/>
          </p:nvSpPr>
          <p:spPr>
            <a:xfrm>
              <a:off x="5905446" y="2996952"/>
              <a:ext cx="2843017" cy="23814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400" dirty="0" smtClean="0">
                  <a:solidFill>
                    <a:srgbClr val="00A03C"/>
                  </a:solidFill>
                  <a:latin typeface="TriplexSansExtrabold" pitchFamily="2" charset="0"/>
                  <a:cs typeface="Triplex-Bold"/>
                </a:rPr>
                <a:t>Facts:</a:t>
              </a:r>
            </a:p>
            <a:p>
              <a:pPr>
                <a:lnSpc>
                  <a:spcPct val="50000"/>
                </a:lnSpc>
              </a:pPr>
              <a:endParaRPr lang="de-DE" sz="2400" dirty="0" smtClean="0">
                <a:solidFill>
                  <a:prstClr val="black"/>
                </a:solidFill>
                <a:latin typeface="Triplex-Bold"/>
                <a:cs typeface="Triplex-Bold"/>
              </a:endParaRP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branchenfokussiert</a:t>
              </a:r>
              <a:endPara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BoldLin" panose="02000806050000020004" pitchFamily="2" charset="0"/>
                <a:cs typeface="Triplex-Light"/>
              </a:endParaRP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bundesweit tätig</a:t>
              </a: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8 RechtsanwältInnen</a:t>
              </a:r>
            </a:p>
            <a:p>
              <a:pPr marL="396000" indent="-396000">
                <a:lnSpc>
                  <a:spcPct val="150000"/>
                </a:lnSpc>
                <a:buSzPct val="80000"/>
                <a:buFontTx/>
                <a:buBlip>
                  <a:blip r:embed="rId5"/>
                </a:buBlip>
              </a:pP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Sitz </a:t>
              </a:r>
              <a:r>
                <a:rPr lang="de-DE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in </a:t>
              </a:r>
              <a:r>
                <a:rPr lang="de-D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TriplexSansBoldLin" panose="02000806050000020004" pitchFamily="2" charset="0"/>
                  <a:cs typeface="Triplex-Light"/>
                </a:rPr>
                <a:t>Berlin-Mitte</a:t>
              </a:r>
              <a:endParaRPr lang="de-D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BoldLin" panose="02000806050000020004" pitchFamily="2" charset="0"/>
                <a:cs typeface="Triplex-Light"/>
              </a:endParaRPr>
            </a:p>
            <a:p>
              <a:pPr marL="285750" indent="-320400">
                <a:buSzPct val="80000"/>
                <a:buFontTx/>
                <a:buBlip>
                  <a:blip r:embed="rId5"/>
                </a:buBlip>
              </a:pPr>
              <a:endParaRPr lang="de-DE" sz="1600" dirty="0">
                <a:solidFill>
                  <a:prstClr val="black"/>
                </a:solidFill>
                <a:latin typeface="Triplex-Light"/>
                <a:cs typeface="Triplex-Light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0" y="116632"/>
            <a:ext cx="9144000" cy="792088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177800"/>
            <a:r>
              <a:rPr lang="de-DE" sz="4000" dirty="0" smtClean="0">
                <a:solidFill>
                  <a:prstClr val="black"/>
                </a:solidFill>
                <a:latin typeface="TriplexSansBoldLin" panose="02000806050000020004" pitchFamily="2" charset="0"/>
              </a:rPr>
              <a:t>Über uns…</a:t>
            </a:r>
            <a:endParaRPr lang="de-DE" sz="40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99" y="1152000"/>
            <a:ext cx="129334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350"/>
          <a:stretch/>
        </p:blipFill>
        <p:spPr bwMode="auto">
          <a:xfrm>
            <a:off x="359672" y="1134000"/>
            <a:ext cx="1260000" cy="10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53" y="1152000"/>
            <a:ext cx="1140047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52000"/>
            <a:ext cx="1114105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93" y="1116000"/>
            <a:ext cx="1248751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22" y="1116000"/>
            <a:ext cx="111704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22" y="1196752"/>
            <a:ext cx="1254377" cy="9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54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Dr. Florian Valentin</a:t>
            </a:r>
          </a:p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Rechtsanwalt und Partner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/>
            <a:r>
              <a:rPr lang="de-DE" sz="40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entwickeln und prüfen wir neue Geschäftsmodelle,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4374"/>
            <a:ext cx="2130073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Dr. Hartwig von Bredow </a:t>
            </a:r>
          </a:p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Rechtsanwalt und Partner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/>
            <a:r>
              <a:rPr lang="de-DE" sz="40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entwickeln und prüfen wir neue Geschäftsmodelle,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21392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Dr. Steffen Herz </a:t>
            </a:r>
          </a:p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Rechtsanwalt und Partner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/>
            <a:r>
              <a:rPr lang="de-DE" sz="40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entwickeln und prüfen wir neue Geschäftsmodelle,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952"/>
            <a:ext cx="215301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6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Sabine Golz</a:t>
            </a:r>
          </a:p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Rechtsanwältin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/>
            <a:r>
              <a:rPr lang="de-DE" sz="40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entwickeln und prüfen wir neue Geschäftsmodelle,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4" y="1196952"/>
            <a:ext cx="198947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4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Dr. Katrin Antonow </a:t>
            </a:r>
          </a:p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Rechtsanwältin 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/>
            <a:r>
              <a:rPr lang="de-DE" sz="40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entwickeln und prüfen wir neue Geschäftsmodelle,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8" y="1124944"/>
            <a:ext cx="203579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5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Burkhard Hoffmann </a:t>
            </a:r>
          </a:p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Rechtsanwalt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/>
            <a:r>
              <a:rPr lang="de-DE" sz="40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entwickeln und prüfen wir neue Geschäftsmodelle,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5" y="1196952"/>
            <a:ext cx="230954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3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Bettina Hennig</a:t>
            </a:r>
          </a:p>
          <a:p>
            <a:r>
              <a:rPr lang="de-DE" sz="16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Rechtsanwältin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/>
            <a:r>
              <a:rPr lang="de-DE" sz="40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Im Bereich Energiespeicher…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entwickeln und prüfen wir neue Geschäftsmodelle,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defTabSz="266700">
              <a:lnSpc>
                <a:spcPct val="145000"/>
              </a:lnSpc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dirty="0" smtClean="0">
                <a:solidFill>
                  <a:prstClr val="black"/>
                </a:solidFill>
                <a:latin typeface="TriplexSansLight" panose="02000606030000020004" pitchFamily="2" charset="0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8" y="1052936"/>
            <a:ext cx="192594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8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_1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9651"/>
            <a:ext cx="8640960" cy="569069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900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2573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3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Burkhard Hoffmann </a:t>
            </a:r>
          </a:p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Rechtsanwalt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>
              <a:tabLst/>
            </a:pPr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##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Energieversorgungs- und Industrieunternehmen umfassend von der ersten Planung bis zur Stromvermarktung,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(Lieferverträge, Wartungsverträge, AGB, Stromlieferverträge, Speichervermarktungsverträge, Betriebsführungsverträge, etc.),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9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und zur PRL-Präqualifikation und setzen die Interessen von Speicherbetreibern und Projektentwicklern gegenüber Netzbetreibern durch.</a:t>
            </a:r>
          </a:p>
          <a:p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5" y="1196952"/>
            <a:ext cx="230954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29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3_PV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1412776"/>
            <a:ext cx="8229600" cy="4813995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10000"/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828000" indent="-36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R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188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Tx/>
              <a:buBlip>
                <a:blip r:embed="rId4"/>
              </a:buBlip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172400" y="404664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</p:spTree>
    <p:extLst>
      <p:ext uri="{BB962C8B-B14F-4D97-AF65-F5344CB8AC3E}">
        <p14:creationId xmlns:p14="http://schemas.microsoft.com/office/powerpoint/2010/main" val="16466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4_BM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828000" indent="-36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188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85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5_Wind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828000" indent="-36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16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188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233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_1_2 Spalt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562074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TriplexSansBoldLin" panose="02000806050000020004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251520" y="1268760"/>
            <a:ext cx="4119808" cy="504056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900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2573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6" hasCustomPrompt="1"/>
          </p:nvPr>
        </p:nvSpPr>
        <p:spPr>
          <a:xfrm>
            <a:off x="4772672" y="1268760"/>
            <a:ext cx="4119808" cy="5040560"/>
          </a:xfrm>
          <a:prstGeom prst="rect">
            <a:avLst/>
          </a:prstGeom>
        </p:spPr>
        <p:txBody>
          <a:bodyPr/>
          <a:lstStyle>
            <a:lvl1pPr marL="360000" indent="-39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latin typeface="TriplexSansLightLin" panose="02000606030000020004" pitchFamily="2" charset="0"/>
              </a:defRPr>
            </a:lvl1pPr>
            <a:lvl2pPr marL="900000" indent="-504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2pPr>
            <a:lvl3pPr marL="12573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iplexSansLightLin" panose="02000606030000020004" pitchFamily="2" charset="0"/>
              </a:defRPr>
            </a:lvl3pPr>
            <a:lvl4pPr marL="1600200" indent="-228600">
              <a:buSzPct val="18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e-DE" dirty="0" smtClean="0"/>
              <a:t>Überschrift 1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</a:p>
          <a:p>
            <a:pPr lvl="0"/>
            <a:r>
              <a:rPr lang="de-DE" dirty="0" smtClean="0"/>
              <a:t>Überschrift 2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520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Zwischenübersicht 2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132856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0517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Oval 10"/>
          <p:cNvSpPr/>
          <p:nvPr userDrawn="1"/>
        </p:nvSpPr>
        <p:spPr>
          <a:xfrm>
            <a:off x="2411760" y="1988840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49320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kern="1200" dirty="0" smtClean="0">
                <a:solidFill>
                  <a:srgbClr val="00A03C"/>
                </a:solidFill>
                <a:latin typeface="TriplexSansBoldLin" panose="02000806050000020004" pitchFamily="2" charset="0"/>
                <a:ea typeface="+mn-ea"/>
                <a:cs typeface="+mn-cs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4631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Zwischenübersicht 2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132856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0517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Oval 10"/>
          <p:cNvSpPr/>
          <p:nvPr userDrawn="1"/>
        </p:nvSpPr>
        <p:spPr>
          <a:xfrm>
            <a:off x="5375782" y="1988840"/>
            <a:ext cx="348346" cy="348346"/>
          </a:xfrm>
          <a:prstGeom prst="ellipse">
            <a:avLst/>
          </a:prstGeom>
          <a:solidFill>
            <a:srgbClr val="00A0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49320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kern="1200" dirty="0" smtClean="0">
                <a:solidFill>
                  <a:srgbClr val="00A03C"/>
                </a:solidFill>
                <a:latin typeface="TriplexSansBoldLin" panose="02000806050000020004" pitchFamily="2" charset="0"/>
                <a:ea typeface="+mn-ea"/>
                <a:cs typeface="+mn-cs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2224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Zwischenübersicht 3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204864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Oval 10"/>
          <p:cNvSpPr/>
          <p:nvPr userDrawn="1"/>
        </p:nvSpPr>
        <p:spPr>
          <a:xfrm>
            <a:off x="695262" y="2060848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31318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7"/>
          </p:nvPr>
        </p:nvSpPr>
        <p:spPr>
          <a:xfrm>
            <a:off x="601216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8747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Zwischenübersicht 3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204864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Oval 10"/>
          <p:cNvSpPr/>
          <p:nvPr userDrawn="1"/>
        </p:nvSpPr>
        <p:spPr>
          <a:xfrm>
            <a:off x="3419872" y="2030691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31318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7"/>
          </p:nvPr>
        </p:nvSpPr>
        <p:spPr>
          <a:xfrm>
            <a:off x="601216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7699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Zwischenübersicht drei Felder (vBV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2204864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2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Oval 10"/>
          <p:cNvSpPr/>
          <p:nvPr userDrawn="1"/>
        </p:nvSpPr>
        <p:spPr>
          <a:xfrm>
            <a:off x="6372200" y="2030691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  <p:sp>
        <p:nvSpPr>
          <p:cNvPr id="19" name="Inhaltsplatzhalter 15"/>
          <p:cNvSpPr>
            <a:spLocks noGrp="1"/>
          </p:cNvSpPr>
          <p:nvPr>
            <p:ph sz="quarter" idx="16"/>
          </p:nvPr>
        </p:nvSpPr>
        <p:spPr>
          <a:xfrm>
            <a:off x="313184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7"/>
          </p:nvPr>
        </p:nvSpPr>
        <p:spPr>
          <a:xfrm>
            <a:off x="6012160" y="2708920"/>
            <a:ext cx="216024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6149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827584" y="181466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0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203848" y="2132856"/>
            <a:ext cx="2304256" cy="576064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Dr. Hartwig von Bredow</a:t>
            </a:r>
            <a:endParaRPr lang="de-DE" sz="1600" baseline="0" dirty="0" smtClean="0">
              <a:solidFill>
                <a:schemeClr val="tx1"/>
              </a:solidFill>
              <a:latin typeface="TriplexSansBoldLin" pitchFamily="2" charset="0"/>
              <a:cs typeface="Triplex-Bold"/>
            </a:endParaRPr>
          </a:p>
          <a:p>
            <a:r>
              <a:rPr lang="de-DE" sz="1600" baseline="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Rechtsanwalt</a:t>
            </a:r>
            <a:endParaRPr lang="de-DE" sz="1600" dirty="0" smtClean="0">
              <a:solidFill>
                <a:schemeClr val="tx1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3068960"/>
            <a:ext cx="8075240" cy="280831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73924" y="332656"/>
            <a:ext cx="6890364" cy="50405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177800" indent="0"/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Im Bereich </a:t>
            </a:r>
            <a:r>
              <a:rPr lang="de-DE" sz="4000" dirty="0" err="1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PtX</a:t>
            </a:r>
            <a:r>
              <a:rPr lang="de-DE" sz="4000" dirty="0" smtClean="0">
                <a:solidFill>
                  <a:schemeClr val="tx1"/>
                </a:solidFill>
                <a:latin typeface="TriplexSansBoldLin" pitchFamily="2" charset="0"/>
                <a:cs typeface="Triplex-Bold"/>
              </a:rPr>
              <a:t> und Speicher…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3068960"/>
            <a:ext cx="9144000" cy="328739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u.a. Hersteller, Projektentwickler, Betreiber, Energieversorgungsunternehmen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  <a:defRPr/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entwickeln und prüfen wir neue Geschäftsmodelle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gestalten, prüfen und verhandeln wir alle erforderlichen Verträge (Stromlieferverträge</a:t>
            </a:r>
            <a:r>
              <a:rPr lang="de-DE" sz="1800" kern="1200" baseline="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, Wasserstofflieferverträge</a:t>
            </a: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, Wartungsverträge, AGB, Betriebsführungsverträge, etc.)</a:t>
            </a:r>
          </a:p>
          <a:p>
            <a:pPr marL="725488" indent="-547688" algn="l" defTabSz="266700" rtl="0" eaLnBrk="1" latinLnBrk="0" hangingPunct="1">
              <a:lnSpc>
                <a:spcPct val="145000"/>
              </a:lnSpc>
              <a:spcBef>
                <a:spcPts val="0"/>
              </a:spcBef>
              <a:spcAft>
                <a:spcPts val="300"/>
              </a:spcAft>
              <a:buSzPct val="80000"/>
              <a:buFontTx/>
              <a:buBlip>
                <a:blip r:embed="rId2"/>
              </a:buBlip>
            </a:pP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beraten wir zum Netzanschluss (Stromnetz und Gasnetz)</a:t>
            </a:r>
            <a:r>
              <a:rPr lang="de-DE" sz="1800" kern="1200" baseline="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 und</a:t>
            </a: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 zur Einspeisung</a:t>
            </a:r>
            <a:r>
              <a:rPr lang="de-DE" sz="1800" kern="1200" baseline="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 und Bilanzierung von Wasserstoff und synthetischem Biomethan sowie</a:t>
            </a:r>
            <a:r>
              <a:rPr lang="de-DE" sz="1800" kern="1200" dirty="0" smtClean="0">
                <a:solidFill>
                  <a:prstClr val="black"/>
                </a:solidFill>
                <a:latin typeface="TriplexSansLight" panose="02000606030000020004" pitchFamily="2" charset="0"/>
                <a:ea typeface="+mn-ea"/>
                <a:cs typeface="+mn-cs"/>
              </a:rPr>
              <a:t> zur PRL-Präqualifikation</a:t>
            </a:r>
            <a:endParaRPr lang="de-DE" sz="18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21392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3611504" y="1821946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6804248" y="1827751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3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rgbClr val="00A03C"/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827584" y="397490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6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08504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3889090" y="397490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7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ischenübersicht 6 Themen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08504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Übersicht – Themen…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1520" y="1988840"/>
            <a:ext cx="8640960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11869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57198" y="4149080"/>
            <a:ext cx="8229601" cy="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5"/>
          <p:cNvSpPr>
            <a:spLocks noGrp="1"/>
          </p:cNvSpPr>
          <p:nvPr>
            <p:ph sz="quarter" idx="17"/>
          </p:nvPr>
        </p:nvSpPr>
        <p:spPr>
          <a:xfrm>
            <a:off x="6299957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15"/>
          <p:cNvSpPr>
            <a:spLocks noGrp="1"/>
          </p:cNvSpPr>
          <p:nvPr>
            <p:ph sz="quarter" idx="18"/>
          </p:nvPr>
        </p:nvSpPr>
        <p:spPr>
          <a:xfrm>
            <a:off x="611869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15"/>
          <p:cNvSpPr>
            <a:spLocks noGrp="1"/>
          </p:cNvSpPr>
          <p:nvPr>
            <p:ph sz="quarter" idx="19"/>
          </p:nvPr>
        </p:nvSpPr>
        <p:spPr>
          <a:xfrm>
            <a:off x="3455913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2" name="Inhaltsplatzhalter 15"/>
          <p:cNvSpPr>
            <a:spLocks noGrp="1"/>
          </p:cNvSpPr>
          <p:nvPr>
            <p:ph sz="quarter" idx="20"/>
          </p:nvPr>
        </p:nvSpPr>
        <p:spPr>
          <a:xfrm>
            <a:off x="6299957" y="4581128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4" name="Inhaltsplatzhalter 15"/>
          <p:cNvSpPr>
            <a:spLocks noGrp="1"/>
          </p:cNvSpPr>
          <p:nvPr>
            <p:ph sz="quarter" idx="22"/>
          </p:nvPr>
        </p:nvSpPr>
        <p:spPr>
          <a:xfrm>
            <a:off x="3455913" y="2204864"/>
            <a:ext cx="223217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  <a:lvl2pPr marL="0" indent="-504000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iplexSansLightLin" panose="02000606030000020004" pitchFamily="2" charset="0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Oval 10"/>
          <p:cNvSpPr/>
          <p:nvPr userDrawn="1"/>
        </p:nvSpPr>
        <p:spPr>
          <a:xfrm>
            <a:off x="6588224" y="3974907"/>
            <a:ext cx="348346" cy="3483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A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1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wischenüberschrift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6300" y="2924944"/>
            <a:ext cx="9144000" cy="72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03C"/>
                </a:solidFill>
                <a:latin typeface="TriplexSansBoldLin" panose="02000806050000020004" pitchFamily="2" charset="0"/>
              </a:defRPr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7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sletter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9091"/>
            <a:ext cx="3533916" cy="494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0" y="44624"/>
            <a:ext cx="91440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29317" y="188640"/>
            <a:ext cx="91440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de-DE" sz="4000" dirty="0" smtClean="0">
                <a:solidFill>
                  <a:prstClr val="black"/>
                </a:solidFill>
                <a:latin typeface="TriplexSansBoldLin" pitchFamily="2" charset="0"/>
                <a:cs typeface="Triplex-Bold"/>
              </a:rPr>
              <a:t>In eigener Sache …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73" y="3128269"/>
            <a:ext cx="4419379" cy="1308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Abgerundetes Rechteck 10"/>
          <p:cNvSpPr/>
          <p:nvPr userDrawn="1"/>
        </p:nvSpPr>
        <p:spPr>
          <a:xfrm rot="946646">
            <a:off x="6820991" y="2422782"/>
            <a:ext cx="2160239" cy="87299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prstClr val="white"/>
                </a:solidFill>
                <a:latin typeface="TriplexSansBoldLin" pitchFamily="2" charset="0"/>
                <a:cs typeface="Triplex-Bold"/>
              </a:rPr>
              <a:t>www.speicher-bar.de</a:t>
            </a:r>
            <a:endParaRPr lang="de-DE" sz="1600" dirty="0">
              <a:solidFill>
                <a:prstClr val="white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8" name="Abgerundetes Rechteck 7"/>
          <p:cNvSpPr/>
          <p:nvPr userDrawn="1"/>
        </p:nvSpPr>
        <p:spPr>
          <a:xfrm rot="20500008">
            <a:off x="3400842" y="1864948"/>
            <a:ext cx="1633283" cy="872993"/>
          </a:xfrm>
          <a:prstGeom prst="roundRect">
            <a:avLst/>
          </a:prstGeom>
          <a:solidFill>
            <a:srgbClr val="00A03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prstClr val="white"/>
                </a:solidFill>
                <a:latin typeface="TriplexSansBoldLin" pitchFamily="2" charset="0"/>
                <a:cs typeface="Triplex-Bold"/>
              </a:rPr>
              <a:t>Erhältlich unter:</a:t>
            </a:r>
          </a:p>
          <a:p>
            <a:endParaRPr lang="de-DE" sz="600" dirty="0">
              <a:solidFill>
                <a:prstClr val="white"/>
              </a:solidFill>
              <a:latin typeface="TriplexSansBoldLin" pitchFamily="2" charset="0"/>
              <a:cs typeface="Triplex-Bold"/>
              <a:hlinkClick r:id=""/>
            </a:endParaRPr>
          </a:p>
          <a:p>
            <a:pPr algn="ctr"/>
            <a:r>
              <a:rPr lang="de-DE" sz="1600" dirty="0">
                <a:solidFill>
                  <a:prstClr val="white"/>
                </a:solidFill>
                <a:latin typeface="TriplexSansBoldLin" pitchFamily="2" charset="0"/>
                <a:cs typeface="Triplex-Bold"/>
              </a:rPr>
              <a:t>info@vbvh.de</a:t>
            </a:r>
          </a:p>
        </p:txBody>
      </p:sp>
    </p:spTree>
    <p:extLst>
      <p:ext uri="{BB962C8B-B14F-4D97-AF65-F5344CB8AC3E}">
        <p14:creationId xmlns:p14="http://schemas.microsoft.com/office/powerpoint/2010/main" val="260748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 (VB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0" y="424721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iplexSansLightLin" pitchFamily="2" charset="0"/>
              </a:rPr>
              <a:t>Littenstraße </a:t>
            </a:r>
            <a:r>
              <a:rPr lang="de-DE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LightLin" pitchFamily="2" charset="0"/>
              </a:rPr>
              <a:t>105</a:t>
            </a:r>
          </a:p>
          <a:p>
            <a:pPr algn="ctr"/>
            <a:r>
              <a:rPr lang="de-DE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LightLin" pitchFamily="2" charset="0"/>
              </a:rPr>
              <a:t>10179 Berlin</a:t>
            </a:r>
          </a:p>
          <a:p>
            <a:pPr algn="ctr"/>
            <a:r>
              <a:rPr lang="de-DE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LightLin" pitchFamily="2" charset="0"/>
              </a:rPr>
              <a:t>T: +</a:t>
            </a:r>
            <a:r>
              <a:rPr lang="de-DE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iplexSansLightLin" pitchFamily="2" charset="0"/>
              </a:rPr>
              <a:t>49-30-8092482-20</a:t>
            </a:r>
            <a:endParaRPr lang="de-DE" sz="1600" dirty="0">
              <a:solidFill>
                <a:prstClr val="black">
                  <a:lumMod val="65000"/>
                  <a:lumOff val="35000"/>
                </a:prstClr>
              </a:solidFill>
              <a:latin typeface="TriplexSansLightLin" pitchFamily="2" charset="0"/>
            </a:endParaRPr>
          </a:p>
          <a:p>
            <a:pPr algn="ctr"/>
            <a:r>
              <a:rPr lang="de-DE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riplexSansLightLin" pitchFamily="2" charset="0"/>
              </a:rPr>
              <a:t>F: +</a:t>
            </a:r>
            <a:r>
              <a:rPr lang="de-DE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iplexSansLightLin" pitchFamily="2" charset="0"/>
              </a:rPr>
              <a:t>49-30-8092482-30</a:t>
            </a:r>
          </a:p>
          <a:p>
            <a:pPr algn="ctr"/>
            <a:endParaRPr lang="de-DE" sz="800" dirty="0" smtClean="0">
              <a:solidFill>
                <a:srgbClr val="0070C0"/>
              </a:solidFill>
              <a:latin typeface="TriplexSansLightLin" pitchFamily="2" charset="0"/>
            </a:endParaRPr>
          </a:p>
          <a:p>
            <a:pPr algn="ctr"/>
            <a:r>
              <a:rPr lang="de-DE" sz="1600" dirty="0" smtClean="0">
                <a:solidFill>
                  <a:srgbClr val="00A03C"/>
                </a:solidFill>
                <a:latin typeface="TriplexSansLightLin" pitchFamily="2" charset="0"/>
              </a:rPr>
              <a:t>info@vbvh.de </a:t>
            </a:r>
          </a:p>
          <a:p>
            <a:pPr algn="ctr"/>
            <a:r>
              <a:rPr lang="de-DE" sz="1600" dirty="0" smtClean="0">
                <a:solidFill>
                  <a:srgbClr val="00A03C"/>
                </a:solidFill>
                <a:latin typeface="TriplexSansLightLin" pitchFamily="2" charset="0"/>
              </a:rPr>
              <a:t>www.vbvh.de</a:t>
            </a:r>
          </a:p>
          <a:p>
            <a:pPr algn="ctr"/>
            <a:r>
              <a:rPr lang="de-DE" sz="1600" dirty="0" smtClean="0">
                <a:solidFill>
                  <a:srgbClr val="00A03C"/>
                </a:solidFill>
                <a:latin typeface="TriplexSansLightLin" pitchFamily="2" charset="0"/>
              </a:rPr>
              <a:t>www.twitter.com/EE_Recht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789288"/>
            <a:ext cx="9144000" cy="4318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TriplexSansBoldLin" panose="02000806050000020004" pitchFamily="2" charset="0"/>
              </a:defRPr>
            </a:lvl1pPr>
          </a:lstStyle>
          <a:p>
            <a:pPr lvl="0"/>
            <a:r>
              <a:rPr lang="de-DE" dirty="0" smtClean="0"/>
              <a:t>Dr. Hartwig von Bredow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 rot="20862101">
            <a:off x="0" y="20128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7200" dirty="0" smtClean="0">
                <a:solidFill>
                  <a:srgbClr val="00A03C"/>
                </a:solidFill>
                <a:latin typeface="TriplexSansBoldLin" pitchFamily="2" charset="0"/>
                <a:cs typeface="Triplex-Bold"/>
              </a:rPr>
              <a:t>Vielen Dank!</a:t>
            </a:r>
            <a:endParaRPr lang="de-DE" sz="7200" dirty="0">
              <a:solidFill>
                <a:srgbClr val="00A03C"/>
              </a:solidFill>
              <a:latin typeface="TriplexSansBoldLin" pitchFamily="2" charset="0"/>
              <a:cs typeface="Triplex-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4364"/>
            <a:ext cx="3441005" cy="137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43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iplexSansLightLin" panose="02000606030000020004" pitchFamily="2" charset="0"/>
              </a:defRPr>
            </a:lvl1pPr>
          </a:lstStyle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iplexSansLightLin" panose="02000606030000020004" pitchFamily="2" charset="0"/>
              </a:defRPr>
            </a:lvl1pPr>
          </a:lstStyle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712"/>
            <a:ext cx="18003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8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711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676" r:id="rId10"/>
    <p:sldLayoutId id="2147483670" r:id="rId11"/>
    <p:sldLayoutId id="2147483669" r:id="rId12"/>
    <p:sldLayoutId id="2147483668" r:id="rId13"/>
    <p:sldLayoutId id="2147483667" r:id="rId14"/>
    <p:sldLayoutId id="2147483677" r:id="rId15"/>
    <p:sldLayoutId id="2147483678" r:id="rId16"/>
    <p:sldLayoutId id="2147483654" r:id="rId17"/>
    <p:sldLayoutId id="2147483673" r:id="rId18"/>
    <p:sldLayoutId id="2147483674" r:id="rId19"/>
    <p:sldLayoutId id="2147483671" r:id="rId20"/>
    <p:sldLayoutId id="2147483679" r:id="rId21"/>
    <p:sldLayoutId id="2147483680" r:id="rId22"/>
    <p:sldLayoutId id="2147483682" r:id="rId23"/>
    <p:sldLayoutId id="2147483712" r:id="rId24"/>
    <p:sldLayoutId id="2147483683" r:id="rId25"/>
    <p:sldLayoutId id="2147483660" r:id="rId26"/>
    <p:sldLayoutId id="2147483706" r:id="rId27"/>
    <p:sldLayoutId id="2147483655" r:id="rId28"/>
    <p:sldLayoutId id="2147483797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iplexSansLightLin" panose="02000606030000020004" pitchFamily="2" charset="0"/>
              </a:defRPr>
            </a:lvl1pPr>
          </a:lstStyle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iplexSansLightLin" panose="02000606030000020004" pitchFamily="2" charset="0"/>
              </a:defRPr>
            </a:lvl1pPr>
          </a:lstStyle>
          <a:p>
            <a:fld id="{0CA43C6B-E915-4985-B1C0-421F25E0F1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712"/>
            <a:ext cx="18003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623A-22D1-4792-9A04-14324CF96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iplexSansLightLin" panose="02000606030000020004" pitchFamily="2" charset="0"/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iplexSansLightLin" panose="02000606030000020004" pitchFamily="2" charset="0"/>
              </a:defRPr>
            </a:lvl1pPr>
          </a:lstStyle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712"/>
            <a:ext cx="180038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927976" cy="1758057"/>
          </a:xfrm>
        </p:spPr>
        <p:txBody>
          <a:bodyPr/>
          <a:lstStyle/>
          <a:p>
            <a:r>
              <a:rPr lang="de-DE" sz="2800" dirty="0"/>
              <a:t>Wind-Gas als Kraftstoff der Zukunft? – Der regulative Rahmen für die Wasserstofferzeugung aus Windstrom</a:t>
            </a:r>
            <a:endParaRPr lang="de-DE" sz="2800" b="1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-21332" y="3005052"/>
            <a:ext cx="9144000" cy="1896616"/>
          </a:xfrm>
        </p:spPr>
        <p:txBody>
          <a:bodyPr/>
          <a:lstStyle/>
          <a:p>
            <a:r>
              <a:rPr lang="de-DE" sz="2400" dirty="0" smtClean="0"/>
              <a:t>27. Windenergietage</a:t>
            </a:r>
          </a:p>
          <a:p>
            <a:r>
              <a:rPr lang="de-DE" sz="2400" dirty="0" smtClean="0"/>
              <a:t>Forum 22: Alternative Märkte &amp; Investitionen &amp; Sektorenkopplung</a:t>
            </a:r>
          </a:p>
          <a:p>
            <a:r>
              <a:rPr lang="de-DE" sz="2400" dirty="0" err="1" smtClean="0"/>
              <a:t>Linstow</a:t>
            </a:r>
            <a:r>
              <a:rPr lang="de-DE" sz="2400" dirty="0" smtClean="0"/>
              <a:t>, 6. bis 8. November 2018</a:t>
            </a:r>
            <a:endParaRPr lang="de-DE" sz="240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14164" y="5589240"/>
            <a:ext cx="9108504" cy="1296144"/>
          </a:xfrm>
        </p:spPr>
        <p:txBody>
          <a:bodyPr/>
          <a:lstStyle/>
          <a:p>
            <a:r>
              <a:rPr lang="de-DE" sz="2800" dirty="0" smtClean="0"/>
              <a:t>Rechtsanwalt Dr. Hartwig von Bredow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414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6851104" cy="562074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 marL="442913" indent="-423863">
              <a:buFont typeface="+mj-lt"/>
              <a:buAutoNum type="romanUcPeriod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Einleitung - Power-to-X im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Energierecht</a:t>
            </a:r>
            <a:endParaRPr lang="de-DE" dirty="0" smtClean="0"/>
          </a:p>
          <a:p>
            <a:pPr marL="457200" indent="-457200">
              <a:buFont typeface="+mj-lt"/>
              <a:buAutoNum type="romanUcPeriod"/>
            </a:pPr>
            <a:r>
              <a:rPr lang="de-DE" b="1" dirty="0" smtClean="0">
                <a:solidFill>
                  <a:srgbClr val="176A36"/>
                </a:solidFill>
              </a:rPr>
              <a:t>Strombezug für Elektrolyseure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de-DE" i="1" dirty="0" smtClean="0"/>
              <a:t>Eigenversorgung </a:t>
            </a:r>
            <a:r>
              <a:rPr lang="de-DE" i="1" dirty="0"/>
              <a:t>vs. Stromlieferung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de-DE" i="1" dirty="0"/>
              <a:t>Direktleitung vs. Netzanschluss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de-DE" i="1" dirty="0"/>
              <a:t>EEG-Umlage und Netzentgelte</a:t>
            </a:r>
          </a:p>
          <a:p>
            <a:pPr marL="961200" lvl="1" indent="-457200">
              <a:buFont typeface="Arial" panose="020B0604020202020204" pitchFamily="34" charset="0"/>
              <a:buChar char="•"/>
            </a:pPr>
            <a:r>
              <a:rPr lang="de-DE" i="1" dirty="0"/>
              <a:t>Nachweis der regenerativen Herkunft</a:t>
            </a:r>
          </a:p>
          <a:p>
            <a:pPr marL="457200" indent="-457200">
              <a:buFont typeface="+mj-lt"/>
              <a:buAutoNum type="romanUcPeriod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Netzdienlicher Betrieb von Elektrolyseuren</a:t>
            </a:r>
          </a:p>
          <a:p>
            <a:pPr marL="421200" indent="-457200">
              <a:buFont typeface="+mj-lt"/>
              <a:buAutoNum type="romanUcPeriod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Anreize für Wasserstoffmobilität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/>
              <a:t>10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940152" y="2492896"/>
            <a:ext cx="2739843" cy="3816424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Wieso ist das wichtig? – Auswirkung auf </a:t>
            </a:r>
            <a:br>
              <a:rPr lang="de-DE" dirty="0" smtClean="0"/>
            </a:br>
            <a:r>
              <a:rPr lang="de-DE" dirty="0" smtClean="0"/>
              <a:t>wesentliche Strompreisbestandteile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887799" cy="211108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11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00" y="2780928"/>
            <a:ext cx="5732151" cy="331236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419872" y="1412776"/>
            <a:ext cx="4896544" cy="10801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  <a:sym typeface="Wingdings" panose="05000000000000000000" pitchFamily="2" charset="2"/>
              </a:rPr>
              <a:t> Die 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Höhe der anfallenden EEG-Umlage, Netzentgelte und Stromsteuer ist ein wesentlicher Wirtschaftlichkeitsfaktor für Geschäftsmodelle mit Speichern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5537" y="4149080"/>
            <a:ext cx="2304256" cy="18722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 fontScale="85000" lnSpcReduction="10000"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  <a:sym typeface="Wingdings" panose="05000000000000000000" pitchFamily="2" charset="2"/>
              </a:rPr>
              <a:t>Dezentrale Konzepte:</a:t>
            </a:r>
          </a:p>
          <a:p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  <a:sym typeface="Wingdings" panose="05000000000000000000" pitchFamily="2" charset="2"/>
              </a:rPr>
              <a:t>Wegfall Netzentgelte und mit ihnen erhobener Umlagen/Abgaben/Entgelte</a:t>
            </a:r>
          </a:p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  <a:sym typeface="Wingdings" panose="05000000000000000000" pitchFamily="2" charset="2"/>
            </a:endParaRPr>
          </a:p>
          <a:p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  <a:sym typeface="Wingdings" panose="05000000000000000000" pitchFamily="2" charset="2"/>
              </a:rPr>
              <a:t> Eigenversorgung:</a:t>
            </a:r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  <a:sym typeface="Wingdings" panose="05000000000000000000" pitchFamily="2" charset="2"/>
              </a:rPr>
              <a:t> 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  <a:sym typeface="Wingdings" panose="05000000000000000000" pitchFamily="2" charset="2"/>
              </a:rPr>
              <a:t>Wegfall oder Reduzierung (40 Prozent) der EEG-Umlage möglich!</a:t>
            </a:r>
          </a:p>
        </p:txBody>
      </p:sp>
      <p:sp>
        <p:nvSpPr>
          <p:cNvPr id="13" name="Pfeil nach rechts 12"/>
          <p:cNvSpPr/>
          <p:nvPr/>
        </p:nvSpPr>
        <p:spPr bwMode="auto">
          <a:xfrm rot="797589">
            <a:off x="7668345" y="3008597"/>
            <a:ext cx="792088" cy="55321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8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7511" y="404664"/>
            <a:ext cx="6851104" cy="562074"/>
          </a:xfrm>
        </p:spPr>
        <p:txBody>
          <a:bodyPr/>
          <a:lstStyle/>
          <a:p>
            <a:r>
              <a:rPr lang="de-DE" dirty="0"/>
              <a:t>Windenergie und „Power-</a:t>
            </a:r>
            <a:r>
              <a:rPr lang="de-DE" dirty="0" err="1"/>
              <a:t>to</a:t>
            </a:r>
            <a:r>
              <a:rPr lang="de-DE" dirty="0"/>
              <a:t>-X“ 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2375765" y="2434787"/>
            <a:ext cx="2664" cy="118343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72" y="1162448"/>
            <a:ext cx="1024128" cy="1042416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>
            <a:off x="3452241" y="4293096"/>
            <a:ext cx="1389373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Hennig\Desktop\Icons\Icons in jpg-Format\icon-power-to-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702324" cy="9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nnig\Desktop\Icons\Icons in jpg-Format\icon-tankste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87" y="4146373"/>
            <a:ext cx="1037181" cy="5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nnig\Desktop\Icons\Icons in jpg-Format\Unbenan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12086"/>
            <a:ext cx="714812" cy="7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Gerade Verbindung mit Pfeil 24"/>
          <p:cNvCxnSpPr/>
          <p:nvPr/>
        </p:nvCxnSpPr>
        <p:spPr>
          <a:xfrm flipV="1">
            <a:off x="6156176" y="4292716"/>
            <a:ext cx="1224136" cy="38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3275856" y="4653136"/>
            <a:ext cx="1368152" cy="85553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Hennig\Desktop\Icons\Icons in jpg-Format\icon-industriebetri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01208"/>
            <a:ext cx="853591" cy="7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ennig\Desktop\Icons\Icons in jpg-Format\icon-biogaseinspeisu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6" y="5406194"/>
            <a:ext cx="1399433" cy="5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mit Pfeil 33"/>
          <p:cNvCxnSpPr/>
          <p:nvPr/>
        </p:nvCxnSpPr>
        <p:spPr>
          <a:xfrm flipH="1">
            <a:off x="1763688" y="4736368"/>
            <a:ext cx="634950" cy="509777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45" y="1052736"/>
            <a:ext cx="707631" cy="112690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98" y="2534335"/>
            <a:ext cx="634950" cy="65090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995936" y="1340767"/>
            <a:ext cx="3780420" cy="2376265"/>
          </a:xfrm>
          <a:prstGeom prst="rect">
            <a:avLst/>
          </a:prstGeom>
          <a:ln w="19050">
            <a:solidFill>
              <a:srgbClr val="00A03C"/>
            </a:solidFill>
          </a:ln>
        </p:spPr>
        <p:txBody>
          <a:bodyPr wrap="square" rtlCol="0">
            <a:normAutofit/>
          </a:bodyPr>
          <a:lstStyle/>
          <a:p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„</a:t>
            </a:r>
            <a:r>
              <a:rPr lang="de-DE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Letztverbraucher-Abgaben“: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EEG-Umlage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Stromsteuer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Netzentgelte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Weitere Umlagen, Entgelte, Abgaben (KWKG, § 19 StromNEV, Offshore-Haftung, Messentgelte, Konzessionsabgaben…)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3347864" y="2420888"/>
            <a:ext cx="2664" cy="118343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8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940152" y="2492896"/>
            <a:ext cx="2739843" cy="381642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2400" b="1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760640"/>
          </a:xfrm>
        </p:spPr>
        <p:txBody>
          <a:bodyPr>
            <a:normAutofit/>
          </a:bodyPr>
          <a:lstStyle/>
          <a:p>
            <a:r>
              <a:rPr lang="de-DE" dirty="0" smtClean="0"/>
              <a:t>Inzwischen einige Sonderregeln für Power-to-X, z.B.:</a:t>
            </a:r>
          </a:p>
          <a:p>
            <a:pPr lvl="1">
              <a:spcAft>
                <a:spcPts val="0"/>
              </a:spcAft>
            </a:pPr>
            <a:r>
              <a:rPr lang="de-DE" sz="1400" dirty="0" smtClean="0"/>
              <a:t>§ 61k EEG 2017 – Sonderregeln für Zwischenspeicherung (Rückverstromung)</a:t>
            </a:r>
          </a:p>
          <a:p>
            <a:pPr lvl="1">
              <a:spcAft>
                <a:spcPts val="0"/>
              </a:spcAft>
            </a:pPr>
            <a:r>
              <a:rPr lang="de-DE" sz="1400" dirty="0" smtClean="0"/>
              <a:t>§ 64 EEG 2017 – Besondere Ausgleichsregelung (Herstellung von „Industriegasen“?)</a:t>
            </a:r>
          </a:p>
          <a:p>
            <a:pPr lvl="1">
              <a:spcAft>
                <a:spcPts val="0"/>
              </a:spcAft>
            </a:pPr>
            <a:r>
              <a:rPr lang="de-DE" sz="1400" dirty="0" smtClean="0"/>
              <a:t>§ 118 Absatz 6 EnWG – Netzentgeltbefreiung </a:t>
            </a:r>
          </a:p>
          <a:p>
            <a:pPr lvl="1">
              <a:spcAft>
                <a:spcPts val="0"/>
              </a:spcAft>
            </a:pPr>
            <a:r>
              <a:rPr lang="de-DE" sz="1400" dirty="0" smtClean="0"/>
              <a:t>§ 5 Absatz 4 StromStG – Sonderregel für stationäre Batteriespeicher</a:t>
            </a:r>
          </a:p>
          <a:p>
            <a:pPr lvl="1">
              <a:spcAft>
                <a:spcPts val="0"/>
              </a:spcAft>
            </a:pPr>
            <a:r>
              <a:rPr lang="de-DE" sz="1400" dirty="0" smtClean="0"/>
              <a:t>§ 9 Absatz 1 Nummer 2 StromStG – „Strom zur Stromerzeugung“?</a:t>
            </a:r>
          </a:p>
          <a:p>
            <a:pPr lvl="1">
              <a:spcAft>
                <a:spcPts val="0"/>
              </a:spcAft>
            </a:pPr>
            <a:r>
              <a:rPr lang="de-DE" sz="1400" dirty="0" smtClean="0"/>
              <a:t>§ 9a Absatz 1 Nummer 1 StromStG – Steuerbefreiung für Elektrolyse</a:t>
            </a:r>
          </a:p>
          <a:p>
            <a:pPr lvl="1">
              <a:spcAft>
                <a:spcPts val="0"/>
              </a:spcAft>
            </a:pPr>
            <a:r>
              <a:rPr lang="de-DE" sz="1400" dirty="0" smtClean="0"/>
              <a:t>§ 13 Absatz 6a EnWG – Sonderregel für KWK/</a:t>
            </a:r>
            <a:r>
              <a:rPr lang="de-DE" sz="1400" dirty="0" err="1" smtClean="0"/>
              <a:t>PtH</a:t>
            </a:r>
            <a:r>
              <a:rPr lang="de-DE" sz="1400" dirty="0" smtClean="0"/>
              <a:t> als zuschaltbare Last</a:t>
            </a:r>
          </a:p>
          <a:p>
            <a:pPr lvl="1">
              <a:spcAft>
                <a:spcPts val="0"/>
              </a:spcAft>
            </a:pPr>
            <a:r>
              <a:rPr lang="de-DE" sz="1400" dirty="0" smtClean="0"/>
              <a:t>§ 3 37. BImSchV – Quotenhandel für strombasierte Kraftstoffe</a:t>
            </a:r>
          </a:p>
          <a:p>
            <a:pPr lvl="1">
              <a:spcAft>
                <a:spcPts val="0"/>
              </a:spcAft>
            </a:pPr>
            <a:r>
              <a:rPr lang="de-DE" sz="1400" dirty="0" smtClean="0"/>
              <a:t>§ 3 Nummer 10c EnWG i.V.m. GasNZV / GasNEV – Privilegien bei der Gaseinspeisung</a:t>
            </a:r>
          </a:p>
          <a:p>
            <a:pPr lvl="1">
              <a:spcAft>
                <a:spcPts val="0"/>
              </a:spcAft>
            </a:pPr>
            <a:r>
              <a:rPr lang="de-DE" sz="1400" dirty="0" smtClean="0"/>
              <a:t>…</a:t>
            </a:r>
          </a:p>
          <a:p>
            <a:r>
              <a:rPr lang="de-DE" dirty="0" smtClean="0"/>
              <a:t>ABER…</a:t>
            </a:r>
          </a:p>
          <a:p>
            <a:pPr lvl="1"/>
            <a:r>
              <a:rPr lang="de-DE" dirty="0" smtClean="0"/>
              <a:t>Viele Rechtsunsicherheiten</a:t>
            </a:r>
          </a:p>
          <a:p>
            <a:pPr lvl="1"/>
            <a:r>
              <a:rPr lang="de-DE" dirty="0" smtClean="0"/>
              <a:t>Im Detail oft wenig praxisgerecht</a:t>
            </a:r>
          </a:p>
          <a:p>
            <a:pPr marL="358775" lvl="1" indent="-358775">
              <a:lnSpc>
                <a:spcPct val="150000"/>
              </a:lnSpc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de-DE" sz="2000" dirty="0" smtClean="0">
                <a:solidFill>
                  <a:schemeClr val="tx1"/>
                </a:solidFill>
              </a:rPr>
              <a:t>Vereinfachungen </a:t>
            </a:r>
            <a:r>
              <a:rPr lang="de-DE" sz="2000" dirty="0">
                <a:solidFill>
                  <a:schemeClr val="tx1"/>
                </a:solidFill>
              </a:rPr>
              <a:t>(aber auch neue Herausforderungen) im Energiesammelgesetz</a:t>
            </a:r>
          </a:p>
          <a:p>
            <a:pPr marL="468000" lvl="1" indent="0"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Sonderregeln für Power-to-X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9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EEG-Umlage </a:t>
            </a:r>
            <a:r>
              <a:rPr lang="de-DE" sz="2800" dirty="0" smtClean="0"/>
              <a:t>im Vergleich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040560"/>
          </a:xfrm>
        </p:spPr>
        <p:txBody>
          <a:bodyPr/>
          <a:lstStyle/>
          <a:p>
            <a:r>
              <a:rPr lang="de-DE" sz="1800" dirty="0" smtClean="0"/>
              <a:t>Bei Eigenversorgung nur </a:t>
            </a:r>
            <a:r>
              <a:rPr lang="de-DE" sz="1800" dirty="0"/>
              <a:t>anteilige Belastung mit der EEG-Umlage für EEG-Anlagen und hocheffiziente KWK-Anlagen mit einem Monats- oder Jahresnutzungsgrad von mindestens 70 Prozent </a:t>
            </a:r>
          </a:p>
          <a:p>
            <a:r>
              <a:rPr lang="de-DE" sz="1800" dirty="0"/>
              <a:t>Höhe der </a:t>
            </a:r>
            <a:r>
              <a:rPr lang="de-DE" sz="1800" dirty="0" smtClean="0"/>
              <a:t>EEG-Umlage für </a:t>
            </a:r>
            <a:r>
              <a:rPr lang="de-DE" sz="1800" dirty="0">
                <a:solidFill>
                  <a:srgbClr val="176A36"/>
                </a:solidFill>
                <a:latin typeface="TriplexSansBoldLin" panose="02000806050000020004" pitchFamily="2" charset="0"/>
              </a:rPr>
              <a:t>Eigenversorger</a:t>
            </a:r>
            <a:r>
              <a:rPr lang="de-DE" sz="1800" dirty="0" smtClean="0"/>
              <a:t>:</a:t>
            </a:r>
            <a:endParaRPr lang="de-DE" sz="1800" dirty="0"/>
          </a:p>
          <a:p>
            <a:pPr marL="756000" lvl="1" indent="-396000">
              <a:lnSpc>
                <a:spcPct val="150000"/>
              </a:lnSpc>
              <a:buClr>
                <a:srgbClr val="006600"/>
              </a:buClr>
              <a:buBlip>
                <a:blip r:embed="rId3"/>
              </a:buBlip>
            </a:pPr>
            <a:r>
              <a:rPr lang="de-DE" dirty="0">
                <a:solidFill>
                  <a:srgbClr val="3B3B3B"/>
                </a:solidFill>
                <a:cs typeface="Triplex-Light"/>
              </a:rPr>
              <a:t>ab 1. Januar </a:t>
            </a:r>
            <a:r>
              <a:rPr lang="de-DE" dirty="0" smtClean="0">
                <a:solidFill>
                  <a:srgbClr val="3B3B3B"/>
                </a:solidFill>
                <a:cs typeface="Triplex-Light"/>
              </a:rPr>
              <a:t>2017: 40 %</a:t>
            </a:r>
          </a:p>
          <a:p>
            <a:pPr marL="756000" lvl="1" indent="-396000">
              <a:lnSpc>
                <a:spcPct val="150000"/>
              </a:lnSpc>
              <a:buClr>
                <a:srgbClr val="006600"/>
              </a:buClr>
              <a:buBlip>
                <a:blip r:embed="rId3"/>
              </a:buBlip>
            </a:pPr>
            <a:r>
              <a:rPr lang="de-DE" dirty="0" smtClean="0">
                <a:solidFill>
                  <a:srgbClr val="3B3B3B"/>
                </a:solidFill>
                <a:cs typeface="Triplex-Light"/>
              </a:rPr>
              <a:t>Zudem: Komplett-Entfall bei Bestandsschutz und Ausnahmeregelungen</a:t>
            </a:r>
          </a:p>
          <a:p>
            <a:pPr marL="756000" lvl="1" indent="-396000">
              <a:lnSpc>
                <a:spcPct val="150000"/>
              </a:lnSpc>
              <a:buClr>
                <a:srgbClr val="006600"/>
              </a:buClr>
              <a:buBlip>
                <a:blip r:embed="rId3"/>
              </a:buBlip>
            </a:pPr>
            <a:r>
              <a:rPr lang="de-DE" dirty="0">
                <a:solidFill>
                  <a:srgbClr val="3B3B3B"/>
                </a:solidFill>
                <a:cs typeface="Triplex-Light"/>
              </a:rPr>
              <a:t>s</a:t>
            </a:r>
            <a:r>
              <a:rPr lang="de-DE" dirty="0" smtClean="0">
                <a:solidFill>
                  <a:srgbClr val="3B3B3B"/>
                </a:solidFill>
                <a:cs typeface="Triplex-Light"/>
              </a:rPr>
              <a:t>pezielle Meldepflichten für Eigenversorger</a:t>
            </a:r>
          </a:p>
          <a:p>
            <a:pPr>
              <a:buClr>
                <a:srgbClr val="006600"/>
              </a:buClr>
            </a:pPr>
            <a:r>
              <a:rPr lang="de-DE" sz="1800" dirty="0"/>
              <a:t> </a:t>
            </a:r>
            <a:r>
              <a:rPr lang="de-DE" sz="1800" dirty="0">
                <a:solidFill>
                  <a:srgbClr val="176A36"/>
                </a:solidFill>
                <a:latin typeface="TriplexSansBoldLin" panose="02000806050000020004" pitchFamily="2" charset="0"/>
              </a:rPr>
              <a:t>Stromlieferung</a:t>
            </a:r>
            <a:r>
              <a:rPr lang="de-DE" sz="1800" dirty="0"/>
              <a:t>: Volle EEG-Umlage </a:t>
            </a:r>
            <a:r>
              <a:rPr lang="de-DE" sz="1800" dirty="0" smtClean="0"/>
              <a:t>(2017: 6,88 </a:t>
            </a:r>
            <a:r>
              <a:rPr lang="de-DE" sz="1800" dirty="0"/>
              <a:t>Cent je </a:t>
            </a:r>
            <a:r>
              <a:rPr lang="de-DE" sz="1800" dirty="0" smtClean="0"/>
              <a:t>kWh; 2018: 6,79 Cent je kWh)</a:t>
            </a:r>
            <a:endParaRPr lang="de-DE" sz="1800" dirty="0"/>
          </a:p>
          <a:p>
            <a:pPr lvl="1">
              <a:buClr>
                <a:srgbClr val="006600"/>
              </a:buClr>
            </a:pPr>
            <a:r>
              <a:rPr lang="de-DE" dirty="0" smtClean="0"/>
              <a:t>administrative Pflichten als EVU (etwa nach EEG/EnWG/StromStG)</a:t>
            </a:r>
          </a:p>
          <a:p>
            <a:pPr marL="0" indent="0">
              <a:buClr>
                <a:srgbClr val="006600"/>
              </a:buClr>
              <a:buNone/>
            </a:pP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14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429069"/>
            <a:ext cx="1572470" cy="172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2555776" y="1030072"/>
            <a:ext cx="3862688" cy="4584786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15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6851104" cy="562074"/>
          </a:xfrm>
        </p:spPr>
        <p:txBody>
          <a:bodyPr/>
          <a:lstStyle/>
          <a:p>
            <a:r>
              <a:rPr lang="de-DE" dirty="0" smtClean="0"/>
              <a:t>Eigenversorgung und Stromlieferung (1/2)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4452190" y="2780928"/>
            <a:ext cx="0" cy="1720941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gende mit Pfeil nach rechts 15"/>
          <p:cNvSpPr/>
          <p:nvPr/>
        </p:nvSpPr>
        <p:spPr>
          <a:xfrm>
            <a:off x="781406" y="4421864"/>
            <a:ext cx="2663581" cy="980995"/>
          </a:xfrm>
          <a:prstGeom prst="rightArrowCallout">
            <a:avLst>
              <a:gd name="adj1" fmla="val 31271"/>
              <a:gd name="adj2" fmla="val 25000"/>
              <a:gd name="adj3" fmla="val 40677"/>
              <a:gd name="adj4" fmla="val 76529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TriplexSansBoldLin" panose="02000806050000020004" pitchFamily="2" charset="0"/>
              </a:rPr>
              <a:t>Verbrauch = Eigenversorgung</a:t>
            </a:r>
          </a:p>
        </p:txBody>
      </p:sp>
      <p:sp>
        <p:nvSpPr>
          <p:cNvPr id="17" name="Legende mit Pfeil nach rechts 16"/>
          <p:cNvSpPr/>
          <p:nvPr/>
        </p:nvSpPr>
        <p:spPr>
          <a:xfrm>
            <a:off x="2113197" y="2104551"/>
            <a:ext cx="1733135" cy="553346"/>
          </a:xfrm>
          <a:prstGeom prst="rightArrowCallout">
            <a:avLst>
              <a:gd name="adj1" fmla="val 31271"/>
              <a:gd name="adj2" fmla="val 25000"/>
              <a:gd name="adj3" fmla="val 40677"/>
              <a:gd name="adj4" fmla="val 76529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TriplexSansBoldLin" panose="02000806050000020004" pitchFamily="2" charset="0"/>
              </a:rPr>
              <a:t>Erzeugung </a:t>
            </a:r>
          </a:p>
        </p:txBody>
      </p:sp>
      <p:sp>
        <p:nvSpPr>
          <p:cNvPr id="19" name="Rechteck 18"/>
          <p:cNvSpPr/>
          <p:nvPr/>
        </p:nvSpPr>
        <p:spPr>
          <a:xfrm>
            <a:off x="5796136" y="2348880"/>
            <a:ext cx="2952328" cy="2088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TriplexSansBoldLin" panose="02000806050000020004" pitchFamily="2" charset="0"/>
              </a:rPr>
              <a:t>Betreiberidentität</a:t>
            </a:r>
          </a:p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  <a:p>
            <a:pPr algn="ctr"/>
            <a:r>
              <a:rPr lang="de-DE" sz="2000" dirty="0" smtClean="0">
                <a:solidFill>
                  <a:schemeClr val="bg1"/>
                </a:solidFill>
                <a:latin typeface="TriplexSansBoldLin" panose="02000806050000020004" pitchFamily="2" charset="0"/>
              </a:rPr>
              <a:t>Verbrauch im unmittelbaren räumlichen Zusammenhang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79" y="1486411"/>
            <a:ext cx="1024128" cy="1042416"/>
          </a:xfrm>
          <a:prstGeom prst="rect">
            <a:avLst/>
          </a:prstGeom>
        </p:spPr>
      </p:pic>
      <p:pic>
        <p:nvPicPr>
          <p:cNvPr id="22" name="Picture 3" descr="C:\Users\Hennig\Desktop\Icons\Icons in jpg-Format\icon-power-to-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96" y="4699492"/>
            <a:ext cx="500751" cy="6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67544" y="5805264"/>
            <a:ext cx="8496944" cy="55044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de-DE" sz="2000" dirty="0" smtClean="0">
                <a:latin typeface="TriplexSansBoldLin" pitchFamily="2" charset="0"/>
                <a:cs typeface="Triplex-Bold"/>
              </a:rPr>
              <a:t>Bei Ausschreibungsanlagen: Eigenversorgungsverbot zu beachten (§ 27a EEG 2017)</a:t>
            </a:r>
          </a:p>
        </p:txBody>
      </p:sp>
    </p:spTree>
    <p:extLst>
      <p:ext uri="{BB962C8B-B14F-4D97-AF65-F5344CB8AC3E}">
        <p14:creationId xmlns:p14="http://schemas.microsoft.com/office/powerpoint/2010/main" val="23079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3528389" y="4236785"/>
            <a:ext cx="1879615" cy="1351152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650517" y="1268760"/>
            <a:ext cx="1939121" cy="1525114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16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6851104" cy="562074"/>
          </a:xfrm>
        </p:spPr>
        <p:txBody>
          <a:bodyPr/>
          <a:lstStyle/>
          <a:p>
            <a:r>
              <a:rPr lang="de-DE" dirty="0" smtClean="0"/>
              <a:t>Eigenversorgung und Stromlieferung (2/2)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183343" y="2852936"/>
            <a:ext cx="812593" cy="122413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gende mit Pfeil nach rechts 15"/>
          <p:cNvSpPr/>
          <p:nvPr/>
        </p:nvSpPr>
        <p:spPr>
          <a:xfrm>
            <a:off x="781406" y="4421864"/>
            <a:ext cx="2663581" cy="980995"/>
          </a:xfrm>
          <a:prstGeom prst="rightArrowCallout">
            <a:avLst>
              <a:gd name="adj1" fmla="val 31271"/>
              <a:gd name="adj2" fmla="val 25000"/>
              <a:gd name="adj3" fmla="val 40677"/>
              <a:gd name="adj4" fmla="val 76529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TriplexSansBoldLin" panose="02000806050000020004" pitchFamily="2" charset="0"/>
              </a:rPr>
              <a:t>Verbrauch = Stromlieferung</a:t>
            </a:r>
          </a:p>
        </p:txBody>
      </p:sp>
      <p:sp>
        <p:nvSpPr>
          <p:cNvPr id="17" name="Legende mit Pfeil nach rechts 16"/>
          <p:cNvSpPr/>
          <p:nvPr/>
        </p:nvSpPr>
        <p:spPr>
          <a:xfrm>
            <a:off x="102561" y="2299590"/>
            <a:ext cx="1733135" cy="553346"/>
          </a:xfrm>
          <a:prstGeom prst="rightArrowCallout">
            <a:avLst>
              <a:gd name="adj1" fmla="val 31271"/>
              <a:gd name="adj2" fmla="val 25000"/>
              <a:gd name="adj3" fmla="val 40677"/>
              <a:gd name="adj4" fmla="val 76529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TriplexSansBoldLin" panose="02000806050000020004" pitchFamily="2" charset="0"/>
              </a:rPr>
              <a:t>Erzeugung 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15" y="1486411"/>
            <a:ext cx="1024128" cy="1042416"/>
          </a:xfrm>
          <a:prstGeom prst="rect">
            <a:avLst/>
          </a:prstGeom>
        </p:spPr>
      </p:pic>
      <p:pic>
        <p:nvPicPr>
          <p:cNvPr id="22" name="Picture 3" descr="C:\Users\Hennig\Desktop\Icons\Icons in jpg-Format\icon-power-to-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31" y="4530246"/>
            <a:ext cx="500751" cy="6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egende mit Pfeil nach rechts 19"/>
          <p:cNvSpPr/>
          <p:nvPr/>
        </p:nvSpPr>
        <p:spPr>
          <a:xfrm>
            <a:off x="324970" y="1425080"/>
            <a:ext cx="1294702" cy="779784"/>
          </a:xfrm>
          <a:prstGeom prst="rightArrowCallout">
            <a:avLst>
              <a:gd name="adj1" fmla="val 45749"/>
              <a:gd name="adj2" fmla="val 39525"/>
              <a:gd name="adj3" fmla="val 33300"/>
              <a:gd name="adj4" fmla="val 71202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smtClean="0">
                <a:solidFill>
                  <a:schemeClr val="bg1"/>
                </a:solidFill>
                <a:latin typeface="TriplexSansBoldLin" panose="02000806050000020004" pitchFamily="2" charset="0"/>
              </a:rPr>
              <a:t>EVU-Pflichten</a:t>
            </a:r>
          </a:p>
        </p:txBody>
      </p:sp>
      <p:sp>
        <p:nvSpPr>
          <p:cNvPr id="23" name="Rechteck 22"/>
          <p:cNvSpPr/>
          <p:nvPr/>
        </p:nvSpPr>
        <p:spPr>
          <a:xfrm>
            <a:off x="3203848" y="1268760"/>
            <a:ext cx="1501824" cy="481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TriplexSansBoldLin" panose="02000806050000020004" pitchFamily="2" charset="0"/>
              </a:rPr>
              <a:t>Betreiber A</a:t>
            </a:r>
          </a:p>
        </p:txBody>
      </p:sp>
      <p:sp>
        <p:nvSpPr>
          <p:cNvPr id="24" name="Rechteck 23"/>
          <p:cNvSpPr/>
          <p:nvPr/>
        </p:nvSpPr>
        <p:spPr>
          <a:xfrm>
            <a:off x="5220072" y="4671641"/>
            <a:ext cx="1501824" cy="481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TriplexSansBoldLin" panose="02000806050000020004" pitchFamily="2" charset="0"/>
              </a:rPr>
              <a:t>Betreiber B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50" y="1281705"/>
            <a:ext cx="949552" cy="1512169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 flipH="1">
            <a:off x="4860032" y="2852936"/>
            <a:ext cx="1296144" cy="122413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6351712" y="2983564"/>
            <a:ext cx="1501824" cy="481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TriplexSansBoldLin" panose="02000806050000020004" pitchFamily="2" charset="0"/>
              </a:rPr>
              <a:t>Lieferant C</a:t>
            </a:r>
          </a:p>
        </p:txBody>
      </p:sp>
    </p:spTree>
    <p:extLst>
      <p:ext uri="{BB962C8B-B14F-4D97-AF65-F5344CB8AC3E}">
        <p14:creationId xmlns:p14="http://schemas.microsoft.com/office/powerpoint/2010/main" val="21926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32396" y="1117253"/>
            <a:ext cx="8640960" cy="5740747"/>
          </a:xfrm>
        </p:spPr>
        <p:txBody>
          <a:bodyPr>
            <a:normAutofit/>
          </a:bodyPr>
          <a:lstStyle/>
          <a:p>
            <a:r>
              <a:rPr lang="de-DE" dirty="0" smtClean="0"/>
              <a:t>Grundsatz: volle EEG-Umlage</a:t>
            </a:r>
          </a:p>
          <a:p>
            <a:r>
              <a:rPr lang="de-DE" dirty="0" smtClean="0"/>
              <a:t>Ausnahmen:</a:t>
            </a:r>
          </a:p>
          <a:p>
            <a:pPr lvl="1"/>
            <a:r>
              <a:rPr lang="de-DE" dirty="0" smtClean="0"/>
              <a:t>Eigenversorgung aus EE-Anlagen und KWK-Anlagen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40 Prozent</a:t>
            </a:r>
          </a:p>
          <a:p>
            <a:pPr lvl="1"/>
            <a:r>
              <a:rPr lang="de-DE" dirty="0" smtClean="0"/>
              <a:t>Besondere Ausnahmetatbestände (z.B. Kleinstanlagen, Inselanlagen…)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Keine EEG-Umlage</a:t>
            </a:r>
          </a:p>
          <a:p>
            <a:pPr lvl="1"/>
            <a:r>
              <a:rPr lang="de-DE" dirty="0" smtClean="0"/>
              <a:t>Bestandschutz für ältere Eigenversorgungskonzepte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i.d.R. keine EEG-Umlage</a:t>
            </a:r>
          </a:p>
          <a:p>
            <a:pPr lvl="1"/>
            <a:r>
              <a:rPr lang="de-DE" dirty="0" smtClean="0"/>
              <a:t>Besondere Ausgleichsregelung für stromkostenintensive Unternehmen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15 bis 20 Prozent</a:t>
            </a:r>
          </a:p>
          <a:p>
            <a:pPr lvl="1"/>
            <a:r>
              <a:rPr lang="de-DE" dirty="0" smtClean="0"/>
              <a:t>Besondere Ausgleichsregelung für Schienenbahnen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20 Prozent</a:t>
            </a:r>
          </a:p>
          <a:p>
            <a:pPr lvl="1"/>
            <a:r>
              <a:rPr lang="de-DE" dirty="0" smtClean="0"/>
              <a:t>Wiederverstromung (nach Einspeisung ins Erdgasnetz) </a:t>
            </a:r>
            <a:r>
              <a:rPr lang="de-DE" dirty="0" smtClean="0">
                <a:sym typeface="Wingdings" panose="05000000000000000000" pitchFamily="2" charset="2"/>
              </a:rPr>
              <a:t> keine EEG-Umlage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17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EEG-Umlage bei „Letztverbrauch“ von Strom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359532" y="2636912"/>
            <a:ext cx="8424936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83742" y="3901083"/>
            <a:ext cx="8424936" cy="8817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894730"/>
            <a:ext cx="8640960" cy="5630614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Voraussetzungen:</a:t>
            </a:r>
          </a:p>
          <a:p>
            <a:pPr lvl="1"/>
            <a:r>
              <a:rPr lang="de-DE" dirty="0" smtClean="0"/>
              <a:t>Personenidentität</a:t>
            </a:r>
          </a:p>
          <a:p>
            <a:pPr lvl="1"/>
            <a:r>
              <a:rPr lang="de-DE" dirty="0" smtClean="0"/>
              <a:t>Keine Netzdurchleitung</a:t>
            </a:r>
          </a:p>
          <a:p>
            <a:pPr lvl="1"/>
            <a:r>
              <a:rPr lang="de-DE" dirty="0" smtClean="0"/>
              <a:t>Aber: Unmittelbarer räumlicher Zusammenhang darstellbar?</a:t>
            </a:r>
          </a:p>
          <a:p>
            <a:r>
              <a:rPr lang="de-DE" dirty="0" smtClean="0"/>
              <a:t>§ 61a EEG 2017: EEG-Umlage entfällt bei Eigenversorgung …:</a:t>
            </a:r>
          </a:p>
          <a:p>
            <a:pPr lvl="1"/>
            <a:r>
              <a:rPr lang="de-DE" dirty="0" smtClean="0"/>
              <a:t>soweit </a:t>
            </a:r>
            <a:r>
              <a:rPr lang="de-DE" dirty="0"/>
              <a:t>der Strom in der Stromerzeugungsanlage oder in deren Neben- und Hilfsanlagen zur Erzeugung von Strom im technischen Sinn verbraucht wird (Kraftwerkseigenverbrauch</a:t>
            </a:r>
            <a:r>
              <a:rPr lang="de-DE" dirty="0" smtClean="0"/>
              <a:t>),</a:t>
            </a:r>
          </a:p>
          <a:p>
            <a:pPr lvl="1"/>
            <a:r>
              <a:rPr lang="de-DE" dirty="0"/>
              <a:t>wenn die Stromerzeugungsanlage des Eigenversorgers weder unmittelbar noch mittelbar an ein Netz angeschlossen ist,</a:t>
            </a:r>
          </a:p>
          <a:p>
            <a:pPr lvl="1"/>
            <a:r>
              <a:rPr lang="de-DE" dirty="0"/>
              <a:t>wenn sich der Eigenversorger selbst vollständig mit Strom aus erneuerbaren Energien versorgt und für den Strom aus seiner Anlage, den er nicht selbst verbraucht, keine Zahlung nach Teil 3 in Anspruch nimmt</a:t>
            </a:r>
          </a:p>
          <a:p>
            <a:pPr lvl="1"/>
            <a:r>
              <a:rPr lang="de-DE" dirty="0" smtClean="0"/>
              <a:t>wenn </a:t>
            </a:r>
            <a:r>
              <a:rPr lang="de-DE" dirty="0"/>
              <a:t>Strom aus Stromerzeugungsanlagen mit einer installierten Leistung von höchstens 10 Kilowatt erzeugt wird, für höchstens 10 Megawattstunden selbst verbrauchten Stroms pro </a:t>
            </a:r>
            <a:r>
              <a:rPr lang="de-DE" dirty="0" smtClean="0"/>
              <a:t>Kalenderjahr</a:t>
            </a:r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18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Wegfall der EEG-Umlage bei Eigenversorgung	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467544" y="3573016"/>
            <a:ext cx="8424936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2403" y="4221088"/>
            <a:ext cx="8424936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6013626" y="3573016"/>
            <a:ext cx="3095947" cy="25562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 bei WEA: „unmittelbarer räumlicher </a:t>
            </a:r>
            <a:br>
              <a:rPr lang="de-DE" dirty="0" smtClean="0"/>
            </a:br>
            <a:r>
              <a:rPr lang="de-DE" dirty="0" smtClean="0"/>
              <a:t>Zusammenhang“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80915"/>
            <a:ext cx="8640960" cy="5040560"/>
          </a:xfrm>
        </p:spPr>
        <p:txBody>
          <a:bodyPr/>
          <a:lstStyle/>
          <a:p>
            <a:r>
              <a:rPr lang="de-DE" dirty="0" smtClean="0"/>
              <a:t>Definition der Eigenversorgung in § 3 Nummer 19 EEG 2017:</a:t>
            </a:r>
          </a:p>
          <a:p>
            <a:pPr marL="355600" lvl="1" indent="-355600">
              <a:lnSpc>
                <a:spcPct val="150000"/>
              </a:lnSpc>
              <a:spcBef>
                <a:spcPts val="600"/>
              </a:spcBef>
              <a:buSzTx/>
              <a:buNone/>
            </a:pPr>
            <a:r>
              <a:rPr lang="de-DE" i="1" dirty="0" smtClean="0"/>
              <a:t>	„</a:t>
            </a:r>
            <a:r>
              <a:rPr lang="de-DE" i="1" dirty="0"/>
              <a:t>Eigenversorgung" [ist] der Verbrauch von Strom, den eine natürliche oder juristische </a:t>
            </a:r>
            <a:r>
              <a:rPr lang="de-DE" i="1" dirty="0" smtClean="0"/>
              <a:t>Person </a:t>
            </a:r>
            <a:r>
              <a:rPr lang="de-DE" i="1" dirty="0">
                <a:solidFill>
                  <a:srgbClr val="00A03C"/>
                </a:solidFill>
                <a:latin typeface="TriplexSansBoldLin" panose="02000806050000020004" pitchFamily="2" charset="0"/>
              </a:rPr>
              <a:t>im unmittelbaren räumlichen Zusammenhang mit der Stromerzeugungsanlage </a:t>
            </a:r>
            <a:r>
              <a:rPr lang="de-DE" i="1" dirty="0" smtClean="0"/>
              <a:t>selbst </a:t>
            </a:r>
            <a:r>
              <a:rPr lang="de-DE" i="1" dirty="0"/>
              <a:t>verbraucht, wenn der Strom nicht durch ein Netz durchgeleitet wird und diese </a:t>
            </a:r>
            <a:r>
              <a:rPr lang="de-DE" i="1" dirty="0" smtClean="0"/>
              <a:t>Person </a:t>
            </a:r>
            <a:r>
              <a:rPr lang="de-DE" i="1" dirty="0"/>
              <a:t>die Stromerzeugungsanlage selbst betreibt,“</a:t>
            </a:r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8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187624" y="1196752"/>
            <a:ext cx="6264299" cy="4655542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95635"/>
            <a:ext cx="8640960" cy="569069"/>
          </a:xfrm>
        </p:spPr>
        <p:txBody>
          <a:bodyPr/>
          <a:lstStyle/>
          <a:p>
            <a:r>
              <a:rPr lang="de-DE" dirty="0" smtClean="0"/>
              <a:t>Unbestimmter Rechtsbegriff – Auslegung?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8847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§ 12b Abs. 5 StromStV („räumlicher Zusammenhang“): 4,5 km</a:t>
            </a:r>
          </a:p>
          <a:p>
            <a:r>
              <a:rPr lang="de-DE" dirty="0" smtClean="0"/>
              <a:t>Leitfaden </a:t>
            </a:r>
            <a:r>
              <a:rPr lang="de-DE" dirty="0"/>
              <a:t>zur Eigenversorgung der Bundesnetzagentur (Stand Juli </a:t>
            </a:r>
            <a:r>
              <a:rPr lang="de-DE" dirty="0" smtClean="0"/>
              <a:t>2016, Seite 36)</a:t>
            </a:r>
            <a:endParaRPr lang="de-DE" dirty="0"/>
          </a:p>
          <a:p>
            <a:pPr marL="355600" indent="-355600">
              <a:buNone/>
            </a:pPr>
            <a:r>
              <a:rPr lang="de-DE" sz="1700" dirty="0"/>
              <a:t>	„</a:t>
            </a:r>
            <a:r>
              <a:rPr lang="de-DE" sz="1700" i="1" dirty="0"/>
              <a:t>Ein räumliches Nähe-Verhältnis setzt nach dem Wortsinn eine geringe räumliche Entfernung oder unmittelbare Umgebung voraus, wie dies typischerweise z.B. in demselben Gebäude oder auf demselben Grundstück gewährleistet ist. […] Ein lediglich mittelbarer räumlicher Zusammenhang, der durch räumliche Distanzen oder Hindernisse unterbrochen bzw. überbrückt wird, reicht nicht aus.“ </a:t>
            </a:r>
            <a:endParaRPr lang="de-DE" sz="1700" dirty="0" smtClean="0">
              <a:solidFill>
                <a:prstClr val="black"/>
              </a:solidFill>
            </a:endParaRPr>
          </a:p>
          <a:p>
            <a:pPr marL="355600" indent="0">
              <a:buNone/>
            </a:pPr>
            <a:r>
              <a:rPr lang="de-DE" sz="1700" i="1" dirty="0" smtClean="0"/>
              <a:t>„Ob </a:t>
            </a:r>
            <a:r>
              <a:rPr lang="de-DE" sz="1700" i="1" dirty="0"/>
              <a:t>das Kriterium des unmittelbaren räumlichen Zusammenhangs vorliegt, verschließt sich einer pauschalen </a:t>
            </a:r>
            <a:r>
              <a:rPr lang="de-DE" sz="1700" i="1" dirty="0" smtClean="0"/>
              <a:t>Vorgabe </a:t>
            </a:r>
            <a:r>
              <a:rPr lang="de-DE" sz="1700" i="1" dirty="0"/>
              <a:t>im Rahmen </a:t>
            </a:r>
            <a:r>
              <a:rPr lang="de-DE" sz="1700" i="1" dirty="0" smtClean="0"/>
              <a:t>dieses Leitfadens </a:t>
            </a:r>
            <a:r>
              <a:rPr lang="de-DE" sz="1700" i="1" dirty="0"/>
              <a:t>und ist in </a:t>
            </a:r>
            <a:r>
              <a:rPr lang="de-DE" sz="1700" i="1" dirty="0" smtClean="0"/>
              <a:t>Zweifelsfällen nach den jeweiligen </a:t>
            </a:r>
            <a:r>
              <a:rPr lang="de-DE" sz="1700" i="1" dirty="0"/>
              <a:t>Umständen des </a:t>
            </a:r>
            <a:r>
              <a:rPr lang="de-DE" sz="1700" i="1" dirty="0" smtClean="0"/>
              <a:t>Einzelfalls unter </a:t>
            </a:r>
            <a:r>
              <a:rPr lang="de-DE" sz="1700" i="1" dirty="0"/>
              <a:t>Beachtung des </a:t>
            </a:r>
            <a:r>
              <a:rPr lang="de-DE" sz="1700" i="1" dirty="0" smtClean="0"/>
              <a:t>Sondercharakters der </a:t>
            </a:r>
            <a:r>
              <a:rPr lang="de-DE" sz="1700" i="1" dirty="0"/>
              <a:t>Norm zu prüfen</a:t>
            </a:r>
            <a:r>
              <a:rPr lang="de-DE" sz="1700" i="1" dirty="0" smtClean="0"/>
              <a:t>.“</a:t>
            </a:r>
            <a:endParaRPr lang="de-DE" sz="1700" i="1" dirty="0"/>
          </a:p>
          <a:p>
            <a:r>
              <a:rPr lang="de-DE" dirty="0"/>
              <a:t>Wir </a:t>
            </a:r>
            <a:r>
              <a:rPr lang="de-DE" dirty="0" smtClean="0"/>
              <a:t>meinen:</a:t>
            </a:r>
          </a:p>
          <a:p>
            <a:pPr lvl="1"/>
            <a:r>
              <a:rPr lang="de-DE" dirty="0" smtClean="0"/>
              <a:t>Gesamtbetrachtung des Einzelfalls unter Berücksichtigung des Gesamtgepräges des jeweiligen Standorts und des Umgebungsmaßstabs sowie der rechtlichen Vorgaben</a:t>
            </a:r>
          </a:p>
          <a:p>
            <a:pPr lvl="1"/>
            <a:r>
              <a:rPr lang="de-DE" dirty="0" smtClean="0"/>
              <a:t>Abstand von WEA innerhalb eines Parks kann nun mal größer sein, dennoch muss Eigenversorgung auch hier möglich bleiben (Praxisfolgen)…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848872" cy="562074"/>
          </a:xfrm>
        </p:spPr>
        <p:txBody>
          <a:bodyPr/>
          <a:lstStyle/>
          <a:p>
            <a:r>
              <a:rPr lang="de-DE" sz="2800" dirty="0"/>
              <a:t>Unmittelbarer räumlicher </a:t>
            </a:r>
            <a:r>
              <a:rPr lang="de-DE" sz="2800" dirty="0" smtClean="0"/>
              <a:t>Zusammenhang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735662"/>
          </a:xfrm>
        </p:spPr>
        <p:txBody>
          <a:bodyPr>
            <a:normAutofit/>
          </a:bodyPr>
          <a:lstStyle/>
          <a:p>
            <a:pPr fontAlgn="ctr"/>
            <a:r>
              <a:rPr lang="de-DE" dirty="0" smtClean="0">
                <a:solidFill>
                  <a:srgbClr val="176A36"/>
                </a:solidFill>
                <a:latin typeface="TriplexSansBoldLin" panose="02000806050000020004" pitchFamily="2" charset="0"/>
              </a:rPr>
              <a:t>Bewertung</a:t>
            </a:r>
            <a:endParaRPr lang="de-DE" dirty="0">
              <a:solidFill>
                <a:srgbClr val="176A36"/>
              </a:solidFill>
              <a:latin typeface="TriplexSansBoldLin" panose="02000806050000020004" pitchFamily="2" charset="0"/>
            </a:endParaRPr>
          </a:p>
          <a:p>
            <a:pPr lvl="1" fontAlgn="ctr"/>
            <a:r>
              <a:rPr lang="de-DE" dirty="0"/>
              <a:t>Gleichstellung mit „unmittelbarer räumlicher Nähe“ fragwürdig</a:t>
            </a:r>
          </a:p>
          <a:p>
            <a:pPr lvl="1" fontAlgn="ctr"/>
            <a:r>
              <a:rPr lang="de-DE" dirty="0"/>
              <a:t>„unterbrechende Elemente“ sorgen für </a:t>
            </a:r>
            <a:r>
              <a:rPr lang="de-DE" dirty="0" smtClean="0"/>
              <a:t>Rechtsunsicherheit</a:t>
            </a:r>
          </a:p>
          <a:p>
            <a:pPr lvl="1" fontAlgn="ctr"/>
            <a:r>
              <a:rPr lang="de-DE" dirty="0" smtClean="0"/>
              <a:t>Einzelfallbetrachtung unter Einbezug des Gesamtstandorts erforderlich</a:t>
            </a:r>
          </a:p>
          <a:p>
            <a:pPr lvl="1" fontAlgn="ctr"/>
            <a:r>
              <a:rPr lang="de-DE" dirty="0" smtClean="0"/>
              <a:t>Stromsteuerrecht: 4,5 km für „räumlichen Zusammenhang“ (§ 12b Abs. 5 StromStV)</a:t>
            </a:r>
            <a:endParaRPr lang="de-DE" dirty="0"/>
          </a:p>
          <a:p>
            <a:pPr lvl="1" fontAlgn="ctr"/>
            <a:r>
              <a:rPr lang="de-DE" dirty="0"/>
              <a:t>da eine Nutzung des öffentlichen Netzes ohnehin unzulässig ist und die Anforderungen an eine </a:t>
            </a:r>
            <a:r>
              <a:rPr lang="de-DE" dirty="0" smtClean="0"/>
              <a:t>Eigenversorgung </a:t>
            </a:r>
            <a:r>
              <a:rPr lang="de-DE" dirty="0"/>
              <a:t>hoch, bedarf es keiner allzu einschränkenden </a:t>
            </a:r>
            <a:r>
              <a:rPr lang="de-DE" dirty="0" smtClean="0"/>
              <a:t>Auslegung</a:t>
            </a:r>
          </a:p>
          <a:p>
            <a:pPr marL="396000" lvl="1" indent="0" fontAlgn="ctr">
              <a:buNone/>
            </a:pPr>
            <a:endParaRPr lang="de-DE" dirty="0"/>
          </a:p>
          <a:p>
            <a:pPr marL="396000" lvl="1" indent="0" fontAlgn="ctr">
              <a:buNone/>
            </a:pPr>
            <a:endParaRPr lang="de-DE" dirty="0" smtClean="0"/>
          </a:p>
          <a:p>
            <a:pPr marL="396000" lvl="1" indent="0" fontAlgn="ctr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32" y="3861048"/>
            <a:ext cx="4647992" cy="21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760640"/>
          </a:xfrm>
        </p:spPr>
        <p:txBody>
          <a:bodyPr>
            <a:normAutofit/>
          </a:bodyPr>
          <a:lstStyle/>
          <a:p>
            <a:r>
              <a:rPr lang="de-DE" sz="1800" dirty="0" smtClean="0"/>
              <a:t>Grundvoraussetzungen: </a:t>
            </a:r>
          </a:p>
          <a:p>
            <a:pPr lvl="1"/>
            <a:r>
              <a:rPr lang="de-DE" sz="1600" dirty="0" smtClean="0"/>
              <a:t>Unternehmen nach Anlage 4 zum EEG 2017</a:t>
            </a:r>
          </a:p>
          <a:p>
            <a:pPr lvl="1"/>
            <a:r>
              <a:rPr lang="de-DE" sz="1600" dirty="0" smtClean="0"/>
              <a:t>Stromverbrauch mindestens 1 </a:t>
            </a:r>
            <a:r>
              <a:rPr lang="de-DE" sz="1600" dirty="0" err="1" smtClean="0"/>
              <a:t>GWh</a:t>
            </a:r>
            <a:r>
              <a:rPr lang="de-DE" sz="1600" dirty="0"/>
              <a:t> </a:t>
            </a:r>
            <a:r>
              <a:rPr lang="de-DE" sz="1600" dirty="0" smtClean="0"/>
              <a:t>im Geschäftsjahr und Stromkostenintensität (14 bzw. 20 Prozent)</a:t>
            </a:r>
          </a:p>
          <a:p>
            <a:pPr lvl="1"/>
            <a:r>
              <a:rPr lang="de-DE" sz="1600" dirty="0"/>
              <a:t>Energie- oder </a:t>
            </a:r>
            <a:r>
              <a:rPr lang="de-DE" sz="1600" dirty="0" smtClean="0"/>
              <a:t>Umweltmanagementsystem bzw. alternatives System</a:t>
            </a:r>
          </a:p>
          <a:p>
            <a:r>
              <a:rPr lang="de-DE" sz="1800" dirty="0" smtClean="0"/>
              <a:t>Problem: Betrieb eines Elektrolyseurs einer Kategorie nach Anlage 4 zuzuordnen?</a:t>
            </a:r>
          </a:p>
          <a:p>
            <a:pPr lvl="1"/>
            <a:r>
              <a:rPr lang="de-DE" sz="1600" dirty="0"/>
              <a:t>Elektrizitäts- und Gaserzeugung sowie die Wärme- und Kälteversorgung vom Anwendungsbereich </a:t>
            </a:r>
            <a:r>
              <a:rPr lang="de-DE" sz="1600" dirty="0" smtClean="0"/>
              <a:t>ausgeschlossen</a:t>
            </a:r>
          </a:p>
          <a:p>
            <a:pPr lvl="1"/>
            <a:r>
              <a:rPr lang="de-DE" sz="1600" dirty="0" smtClean="0"/>
              <a:t>Erzeugung von Kraftstoffen nicht aufgeführt</a:t>
            </a:r>
          </a:p>
          <a:p>
            <a:pPr lvl="1"/>
            <a:r>
              <a:rPr lang="de-DE" sz="1600" dirty="0" smtClean="0"/>
              <a:t>Subsumtion unter sonstige Kategorie möglich?</a:t>
            </a:r>
          </a:p>
          <a:p>
            <a:pPr lvl="2"/>
            <a:r>
              <a:rPr lang="de-DE" sz="1400" dirty="0" smtClean="0"/>
              <a:t>„Gewinnung von Erdgas“ eher (-)</a:t>
            </a:r>
          </a:p>
          <a:p>
            <a:pPr lvl="2"/>
            <a:r>
              <a:rPr lang="de-DE" sz="1400" dirty="0" smtClean="0"/>
              <a:t>„Herstellung von Industriegasen“ je nach Betriebsmodell ggf. denkbar und auch vom BAFA befürwortet, ABER wohl Abgrenzung zu Gasen zur energetischen Verwendung erforderlich (vgl. Ausnahmen gem. </a:t>
            </a:r>
            <a:r>
              <a:rPr lang="de-DE" sz="1400" dirty="0" err="1" smtClean="0"/>
              <a:t>KldWZw</a:t>
            </a:r>
            <a:r>
              <a:rPr lang="de-DE" sz="1400" dirty="0" smtClean="0"/>
              <a:t> 2008, Nr. 20.11.0)</a:t>
            </a:r>
          </a:p>
          <a:p>
            <a:pPr lvl="2"/>
            <a:r>
              <a:rPr lang="de-DE" sz="1400" dirty="0" smtClean="0"/>
              <a:t>Herstellung von Industriegasen ist jedenfalls dann nicht gegeben, wenn Rohrleitungen für den Gastransport genutzt werden</a:t>
            </a:r>
          </a:p>
          <a:p>
            <a:pPr marL="684000" lvl="2" indent="0">
              <a:buNone/>
            </a:pPr>
            <a:endParaRPr lang="de-DE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22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202630"/>
            <a:ext cx="6851104" cy="562074"/>
          </a:xfrm>
        </p:spPr>
        <p:txBody>
          <a:bodyPr/>
          <a:lstStyle/>
          <a:p>
            <a:r>
              <a:rPr lang="de-DE" dirty="0" smtClean="0"/>
              <a:t>Besondere Ausgleichsregelung (§ 64 EEG 2017)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1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966738"/>
            <a:ext cx="8640960" cy="5414590"/>
          </a:xfrm>
        </p:spPr>
        <p:txBody>
          <a:bodyPr/>
          <a:lstStyle/>
          <a:p>
            <a:r>
              <a:rPr lang="de-DE" dirty="0" smtClean="0"/>
              <a:t>Netzentgelte (nur bei Netzbezug)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Netzentgeltbefreiung nach § 118 Abs. 6 S. 1 und 7 </a:t>
            </a:r>
            <a:r>
              <a:rPr lang="de-DE" dirty="0" smtClean="0">
                <a:solidFill>
                  <a:schemeClr val="tx1"/>
                </a:solidFill>
              </a:rPr>
              <a:t>EnWG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Gilt wohl auch, wenn keine Einspeisung des Speichergases ins Erdgasnetz und keine Rückverstromung des Speichergases (</a:t>
            </a:r>
            <a:r>
              <a:rPr lang="de-DE" dirty="0" err="1" smtClean="0">
                <a:solidFill>
                  <a:schemeClr val="tx1"/>
                </a:solidFill>
              </a:rPr>
              <a:t>str.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/>
              <a:t>Mit den Netzentgelten erhobene Abgaben, Umlagen und Entgelte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BNetzA/BGH: Netzentgeltbefreiung gilt nur für die Netzentgelte im engeren Sinne</a:t>
            </a:r>
          </a:p>
          <a:p>
            <a:pPr lvl="1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Zu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zahlen </a:t>
            </a:r>
            <a:r>
              <a:rPr lang="de-DE" dirty="0">
                <a:solidFill>
                  <a:schemeClr val="tx1"/>
                </a:solidFill>
              </a:rPr>
              <a:t>sind mithin </a:t>
            </a:r>
            <a:r>
              <a:rPr lang="de-DE" dirty="0" err="1" smtClean="0">
                <a:solidFill>
                  <a:schemeClr val="tx1"/>
                </a:solidFill>
              </a:rPr>
              <a:t>grds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de-DE" sz="1400" dirty="0" smtClean="0">
                <a:solidFill>
                  <a:schemeClr val="tx1"/>
                </a:solidFill>
              </a:rPr>
              <a:t>KWKG-Umlage</a:t>
            </a:r>
          </a:p>
          <a:p>
            <a:pPr lvl="2"/>
            <a:r>
              <a:rPr lang="de-DE" sz="1400" dirty="0" smtClean="0">
                <a:solidFill>
                  <a:schemeClr val="tx1"/>
                </a:solidFill>
              </a:rPr>
              <a:t>§19-StromNEV-Umlage</a:t>
            </a:r>
          </a:p>
          <a:p>
            <a:pPr lvl="2"/>
            <a:r>
              <a:rPr lang="de-DE" sz="1400" dirty="0" smtClean="0">
                <a:solidFill>
                  <a:schemeClr val="tx1"/>
                </a:solidFill>
              </a:rPr>
              <a:t>Offshore-Haftungs-Umlage</a:t>
            </a:r>
          </a:p>
          <a:p>
            <a:pPr lvl="2"/>
            <a:r>
              <a:rPr lang="de-DE" sz="1400" dirty="0" smtClean="0">
                <a:solidFill>
                  <a:schemeClr val="tx1"/>
                </a:solidFill>
              </a:rPr>
              <a:t>Abschaltbare-Lasten-Umlage</a:t>
            </a:r>
          </a:p>
          <a:p>
            <a:pPr lvl="2"/>
            <a:r>
              <a:rPr lang="de-DE" sz="1400" dirty="0" smtClean="0">
                <a:solidFill>
                  <a:schemeClr val="tx1"/>
                </a:solidFill>
              </a:rPr>
              <a:t>Konzessionsabgaben</a:t>
            </a:r>
          </a:p>
          <a:p>
            <a:pPr lvl="2"/>
            <a:r>
              <a:rPr lang="de-DE" sz="1400" dirty="0" smtClean="0">
                <a:solidFill>
                  <a:schemeClr val="tx1"/>
                </a:solidFill>
              </a:rPr>
              <a:t>Mess- </a:t>
            </a:r>
            <a:r>
              <a:rPr lang="de-DE" sz="1400" dirty="0">
                <a:solidFill>
                  <a:schemeClr val="tx1"/>
                </a:solidFill>
              </a:rPr>
              <a:t>und Abrechnungsentgelte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23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45554"/>
            <a:ext cx="6851104" cy="562074"/>
          </a:xfrm>
        </p:spPr>
        <p:txBody>
          <a:bodyPr/>
          <a:lstStyle/>
          <a:p>
            <a:r>
              <a:rPr lang="de-DE" dirty="0" smtClean="0"/>
              <a:t>Netzentgelte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7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iplexSansBoldLin" pitchFamily="2" charset="0"/>
              </a:rPr>
              <a:t>Umlagen, Entgelte, Abgaben (stark vereinfacht)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sz="2700" dirty="0">
              <a:solidFill>
                <a:schemeClr val="tx1">
                  <a:lumMod val="95000"/>
                  <a:lumOff val="5000"/>
                </a:schemeClr>
              </a:solidFill>
              <a:latin typeface="TriplexSansBoldLin" pitchFamily="2" charset="0"/>
            </a:endParaRP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920065"/>
          <a:ext cx="7968696" cy="502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493"/>
                <a:gridCol w="1862963"/>
                <a:gridCol w="1872066"/>
                <a:gridCol w="1992174"/>
              </a:tblGrid>
              <a:tr h="661237">
                <a:tc>
                  <a:txBody>
                    <a:bodyPr/>
                    <a:lstStyle/>
                    <a:p>
                      <a:endParaRPr lang="de-DE" sz="14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riplexSansLightLin" panose="02000606030000020004" pitchFamily="2" charset="0"/>
                        </a:rPr>
                        <a:t>Eigenversorgung aus </a:t>
                      </a:r>
                      <a:r>
                        <a:rPr lang="de-DE" sz="1400" baseline="0" dirty="0" smtClean="0">
                          <a:latin typeface="TriplexSansLightLin" panose="02000606030000020004" pitchFamily="2" charset="0"/>
                        </a:rPr>
                        <a:t> EE-Anlage</a:t>
                      </a:r>
                      <a:endParaRPr lang="de-DE" sz="14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riplexSansLightLin" panose="02000606030000020004" pitchFamily="2" charset="0"/>
                        </a:rPr>
                        <a:t>Direktlieferung aus WEA</a:t>
                      </a:r>
                    </a:p>
                    <a:p>
                      <a:endParaRPr lang="de-DE" sz="14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TriplexSansLightLin" panose="02000606030000020004" pitchFamily="2" charset="0"/>
                        </a:rPr>
                        <a:t>Netzbezug</a:t>
                      </a:r>
                    </a:p>
                    <a:p>
                      <a:endParaRPr lang="de-DE" sz="14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</a:tr>
              <a:tr h="120578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Förderung Überschussstrom</a:t>
                      </a:r>
                      <a:endParaRPr lang="de-DE" sz="16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latin typeface="TriplexSansLightLin" panose="02000606030000020004" pitchFamily="2" charset="0"/>
                        </a:rPr>
                        <a:t>(+)</a:t>
                      </a:r>
                    </a:p>
                    <a:p>
                      <a:r>
                        <a:rPr lang="de-DE" sz="1600" baseline="0" dirty="0" smtClean="0">
                          <a:latin typeface="TriplexSansLightLin" panose="02000606030000020004" pitchFamily="2" charset="0"/>
                        </a:rPr>
                        <a:t>ABER: Bei Neuanlagen in der Ausschreibung Eigenversorgungs-verbot (§ 27a EEG 2017)!</a:t>
                      </a:r>
                      <a:endParaRPr lang="de-DE" sz="16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latin typeface="TriplexSansLightLin" panose="02000606030000020004" pitchFamily="2" charset="0"/>
                        </a:rPr>
                        <a:t>(+)</a:t>
                      </a:r>
                      <a:endParaRPr lang="de-DE" sz="16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(-)</a:t>
                      </a:r>
                      <a:endParaRPr lang="de-DE" sz="16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</a:tr>
              <a:tr h="473238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Netzentgelte</a:t>
                      </a:r>
                      <a:endParaRPr lang="de-DE" sz="16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(-)</a:t>
                      </a:r>
                      <a:endParaRPr lang="de-DE" sz="16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TriplexSansLightLin" panose="02000606030000020004" pitchFamily="2" charset="0"/>
                        </a:rPr>
                        <a:t>(-)</a:t>
                      </a:r>
                      <a:endParaRPr lang="de-DE" sz="1600" dirty="0">
                        <a:solidFill>
                          <a:schemeClr val="tx1"/>
                        </a:solidFill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TriplexSansLightLin" panose="02000606030000020004" pitchFamily="2" charset="0"/>
                        </a:rPr>
                        <a:t>(-) / (+)</a:t>
                      </a:r>
                      <a:endParaRPr lang="de-DE" sz="1600" dirty="0">
                        <a:solidFill>
                          <a:schemeClr val="tx1"/>
                        </a:solidFill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</a:tr>
              <a:tr h="120578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TriplexSansLightLin" panose="02000606030000020004" pitchFamily="2" charset="0"/>
                        </a:rPr>
                        <a:t>Netzentgelt-bezogene Abgaben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latin typeface="TriplexSansLightLin" panose="02000606030000020004" pitchFamily="2" charset="0"/>
                        </a:rPr>
                        <a:t> und Umlagen</a:t>
                      </a:r>
                      <a:endParaRPr lang="de-DE" sz="1600" dirty="0">
                        <a:solidFill>
                          <a:schemeClr val="tx1"/>
                        </a:solidFill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TriplexSansLightLin" panose="02000606030000020004" pitchFamily="2" charset="0"/>
                        </a:rPr>
                        <a:t>(-)</a:t>
                      </a:r>
                      <a:endParaRPr lang="de-DE" sz="1600" dirty="0">
                        <a:solidFill>
                          <a:schemeClr val="tx1"/>
                        </a:solidFill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TriplexSansLightLin" panose="02000606030000020004" pitchFamily="2" charset="0"/>
                        </a:rPr>
                        <a:t>(-)</a:t>
                      </a:r>
                      <a:endParaRPr lang="de-DE" sz="1600" dirty="0">
                        <a:solidFill>
                          <a:schemeClr val="tx1"/>
                        </a:solidFill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(+)</a:t>
                      </a:r>
                    </a:p>
                  </a:txBody>
                  <a:tcPr/>
                </a:tc>
              </a:tr>
              <a:tr h="661237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Stromsteuer</a:t>
                      </a:r>
                      <a:endParaRPr lang="de-DE" sz="1600" dirty="0">
                        <a:solidFill>
                          <a:srgbClr val="FF0000"/>
                        </a:solidFill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(-) / (+)</a:t>
                      </a:r>
                      <a:endParaRPr lang="de-DE" sz="16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(-) / (+)</a:t>
                      </a:r>
                      <a:endParaRPr lang="de-DE" sz="16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(-) / (+)</a:t>
                      </a:r>
                      <a:endParaRPr lang="de-DE" sz="1600" dirty="0">
                        <a:latin typeface="TriplexSansLightLin" panose="02000606030000020004" pitchFamily="2" charset="0"/>
                      </a:endParaRPr>
                    </a:p>
                  </a:txBody>
                  <a:tcPr/>
                </a:tc>
              </a:tr>
              <a:tr h="473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EEG-Umlage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40</a:t>
                      </a:r>
                      <a:r>
                        <a:rPr lang="de-DE" sz="1600" baseline="0" dirty="0" smtClean="0">
                          <a:latin typeface="TriplexSansLightLin" panose="02000606030000020004" pitchFamily="2" charset="0"/>
                        </a:rPr>
                        <a:t> 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100</a:t>
                      </a:r>
                      <a:r>
                        <a:rPr lang="de-DE" sz="1600" baseline="0" dirty="0" smtClean="0">
                          <a:latin typeface="TriplexSansLightLin" panose="02000606030000020004" pitchFamily="2" charset="0"/>
                        </a:rPr>
                        <a:t>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riplexSansLightLin" panose="02000606030000020004" pitchFamily="2" charset="0"/>
                        </a:rPr>
                        <a:t>100 %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014-CAB5-4647-96F6-FF1FD352DDFC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91736" y="5970766"/>
            <a:ext cx="7968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TriplexSansLightLin" panose="02000606030000020004" pitchFamily="2" charset="0"/>
              </a:rPr>
              <a:t>* falls unmittelbarer </a:t>
            </a:r>
            <a:r>
              <a:rPr lang="de-DE" sz="1600" dirty="0">
                <a:latin typeface="TriplexSansLightLin" panose="02000606030000020004" pitchFamily="2" charset="0"/>
              </a:rPr>
              <a:t>räumlicher Zusammenhang </a:t>
            </a:r>
            <a:r>
              <a:rPr lang="de-DE" sz="1600" dirty="0" smtClean="0">
                <a:latin typeface="TriplexSansLightLin" panose="02000606030000020004" pitchFamily="2" charset="0"/>
              </a:rPr>
              <a:t>darstellbar und keine sonstige Ausnahme/Befreiung</a:t>
            </a:r>
            <a:endParaRPr lang="de-DE" sz="1600" dirty="0">
              <a:latin typeface="TriplexSansLightLin" panose="020006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2913" indent="-442913">
              <a:lnSpc>
                <a:spcPct val="100000"/>
              </a:lnSpc>
              <a:tabLst>
                <a:tab pos="711200" algn="l"/>
              </a:tabLst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Voraussetzung für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Privilegierung nach EnWG (bei Einspeisung in das Erdgasnetz): Nachweis der Grünstromeigenschaft des Bezugsstroms durch den Elektrolyseur-Betreiber</a:t>
            </a:r>
          </a:p>
          <a:p>
            <a:pPr marL="442913" indent="-442913">
              <a:lnSpc>
                <a:spcPct val="100000"/>
              </a:lnSpc>
              <a:tabLst>
                <a:tab pos="711200" algn="l"/>
              </a:tabLst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Herkunftsvoraussetzung grundsätzlich nachweisbar über</a:t>
            </a:r>
          </a:p>
          <a:p>
            <a:pPr marL="0" indent="0">
              <a:lnSpc>
                <a:spcPct val="100000"/>
              </a:lnSpc>
              <a:buNone/>
              <a:tabLst>
                <a:tab pos="711200" algn="l"/>
              </a:tabLst>
            </a:pPr>
            <a:endParaRPr lang="de-DE" sz="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40138" lvl="1" indent="-4429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711200" algn="l"/>
              </a:tabLst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bilanziell: Herkunftsnachweise</a:t>
            </a:r>
          </a:p>
          <a:p>
            <a:pPr marL="1197438" lvl="2" indent="-442913">
              <a:lnSpc>
                <a:spcPct val="100000"/>
              </a:lnSpc>
              <a:spcBef>
                <a:spcPts val="600"/>
              </a:spcBef>
              <a:tabLst>
                <a:tab pos="711200" algn="l"/>
              </a:tabLst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Zwingend gekoppelte HKN erforderlich (Lieferung über Bilanzkreis)?</a:t>
            </a:r>
          </a:p>
          <a:p>
            <a:pPr marL="1197438" lvl="2" indent="-442913">
              <a:lnSpc>
                <a:spcPct val="100000"/>
              </a:lnSpc>
              <a:spcBef>
                <a:spcPts val="600"/>
              </a:spcBef>
              <a:tabLst>
                <a:tab pos="711200" algn="l"/>
              </a:tabLst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Oder auch entkoppelte HKN, ggfs. aus dem (außer-)europäischen Ausland?</a:t>
            </a:r>
          </a:p>
          <a:p>
            <a:pPr marL="754525" lvl="2" indent="0">
              <a:lnSpc>
                <a:spcPct val="100000"/>
              </a:lnSpc>
              <a:spcBef>
                <a:spcPts val="600"/>
              </a:spcBef>
              <a:buNone/>
              <a:tabLst>
                <a:tab pos="711200" algn="l"/>
              </a:tabLst>
            </a:pPr>
            <a:endParaRPr lang="de-DE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40138" lvl="1" indent="-4429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711200" algn="l"/>
              </a:tabLst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physikalisch: Betriebskonzept</a:t>
            </a:r>
          </a:p>
          <a:p>
            <a:pPr marL="1197438" lvl="2" indent="-442913">
              <a:lnSpc>
                <a:spcPct val="100000"/>
              </a:lnSpc>
              <a:spcBef>
                <a:spcPts val="600"/>
              </a:spcBef>
              <a:tabLst>
                <a:tab pos="711200" algn="l"/>
              </a:tabLst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Offene Frage: reicht es aus, über schlüssiges Betriebskonzept nachzuweisen, dass zwingend Grünstrom eingesetzt wird (auch bei Strombezug über das Netz)?</a:t>
            </a:r>
          </a:p>
          <a:p>
            <a:pPr marL="1197438" lvl="2" indent="-442913">
              <a:lnSpc>
                <a:spcPct val="100000"/>
              </a:lnSpc>
              <a:spcBef>
                <a:spcPts val="600"/>
              </a:spcBef>
              <a:tabLst>
                <a:tab pos="711200" algn="l"/>
              </a:tabLst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BNetzA spricht diese Option im Positionspapier Wasserstoffeinspeisung an</a:t>
            </a:r>
          </a:p>
          <a:p>
            <a:pPr marL="397225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711200" algn="l"/>
              </a:tabLst>
            </a:pPr>
            <a:endParaRPr lang="de-DE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014-CAB5-4647-96F6-FF1FD352DDFC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iplexSansBoldLin" pitchFamily="2" charset="0"/>
              </a:rPr>
              <a:t>Vorgaben an die Erzeugung (EnWG/EEG)</a:t>
            </a:r>
            <a:endParaRPr lang="de-DE" sz="2700" dirty="0">
              <a:solidFill>
                <a:schemeClr val="tx1">
                  <a:lumMod val="95000"/>
                  <a:lumOff val="5000"/>
                </a:schemeClr>
              </a:solidFill>
              <a:latin typeface="TriplexSansBold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Exkurs: Meldepflichten bei Eigenversorgung</a:t>
            </a:r>
            <a:endParaRPr lang="de-DE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1052736"/>
            <a:ext cx="4968552" cy="5040560"/>
          </a:xfrm>
        </p:spPr>
        <p:txBody>
          <a:bodyPr/>
          <a:lstStyle/>
          <a:p>
            <a:r>
              <a:rPr lang="de-DE" sz="2400" dirty="0">
                <a:solidFill>
                  <a:srgbClr val="176A36"/>
                </a:solidFill>
                <a:latin typeface="TriplexSansBoldLin" panose="02000806050000020004" pitchFamily="2" charset="0"/>
              </a:rPr>
              <a:t>Wer</a:t>
            </a:r>
            <a:r>
              <a:rPr lang="de-DE" sz="2800" dirty="0" smtClean="0"/>
              <a:t> </a:t>
            </a:r>
            <a:r>
              <a:rPr lang="de-DE" dirty="0" smtClean="0"/>
              <a:t>muss melden?</a:t>
            </a:r>
          </a:p>
          <a:p>
            <a:pPr lvl="1"/>
            <a:r>
              <a:rPr lang="de-DE" dirty="0"/>
              <a:t>Alle Eigenversorger, unabhängig davon, ob Pflicht zur Zahlung von EEG-Umlage und Stromsteuer </a:t>
            </a:r>
          </a:p>
          <a:p>
            <a:pPr lvl="1"/>
            <a:r>
              <a:rPr lang="de-DE" dirty="0" smtClean="0"/>
              <a:t>Ausnahme 1 (nur Basisdatenmeldung EEG): dem Netzbetreiber ist bereits alles bekannt</a:t>
            </a:r>
          </a:p>
          <a:p>
            <a:pPr lvl="1"/>
            <a:r>
              <a:rPr lang="de-DE" dirty="0"/>
              <a:t>Ausnahme 2 (Stromsteuer): Anlagen bis 2 MW</a:t>
            </a:r>
          </a:p>
          <a:p>
            <a:pPr marL="396000" lvl="1" indent="0">
              <a:buNone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48064" y="1196752"/>
            <a:ext cx="3923928" cy="4831531"/>
          </a:xfrm>
          <a:prstGeom prst="rect">
            <a:avLst/>
          </a:prstGeom>
        </p:spPr>
        <p:txBody>
          <a:bodyPr wrap="square" rtlCol="0">
            <a:normAutofit fontScale="92500" lnSpcReduction="20000"/>
          </a:bodyPr>
          <a:lstStyle/>
          <a:p>
            <a:pPr marL="360000" indent="-39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de-DE" sz="2400" dirty="0">
                <a:solidFill>
                  <a:srgbClr val="176A36"/>
                </a:solidFill>
                <a:latin typeface="TriplexSansBoldLin" panose="02000806050000020004" pitchFamily="2" charset="0"/>
              </a:rPr>
              <a:t>Was</a:t>
            </a:r>
            <a:r>
              <a:rPr lang="de-DE" sz="2000" dirty="0">
                <a:solidFill>
                  <a:prstClr val="black"/>
                </a:solidFill>
                <a:latin typeface="TriplexSansLightLin" panose="02000606030000020004" pitchFamily="2" charset="0"/>
              </a:rPr>
              <a:t> muss gemeldet werden?</a:t>
            </a:r>
          </a:p>
          <a:p>
            <a:pPr marL="900000" lvl="1" indent="-504000">
              <a:lnSpc>
                <a:spcPct val="130000"/>
              </a:lnSpc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TriplexSansLightLin" panose="02000606030000020004" pitchFamily="2" charset="0"/>
              </a:rPr>
              <a:t>Basisdaten</a:t>
            </a:r>
          </a:p>
          <a:p>
            <a:pPr marL="900000" lvl="1" indent="-504000">
              <a:lnSpc>
                <a:spcPct val="130000"/>
              </a:lnSpc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de-D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iplexSansLightLin" panose="02000606030000020004" pitchFamily="2" charset="0"/>
              </a:rPr>
              <a:t>Strommengen</a:t>
            </a:r>
          </a:p>
          <a:p>
            <a:pPr marL="900000" lvl="1" indent="-504000">
              <a:lnSpc>
                <a:spcPct val="130000"/>
              </a:lnSpc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de-D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iplexSansLightLin" panose="02000606030000020004" pitchFamily="2" charset="0"/>
              </a:rPr>
              <a:t>Eigenerzeuger-/Versorgererlaubnis (HZA)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  <a:latin typeface="TriplexSansLightLin" panose="02000606030000020004" pitchFamily="2" charset="0"/>
            </a:endParaRPr>
          </a:p>
          <a:p>
            <a:pPr marL="360000" indent="-39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de-DE" sz="2400" dirty="0">
                <a:solidFill>
                  <a:srgbClr val="176A36"/>
                </a:solidFill>
                <a:latin typeface="TriplexSansBoldLin" panose="02000806050000020004" pitchFamily="2" charset="0"/>
              </a:rPr>
              <a:t>Wem</a:t>
            </a:r>
            <a:r>
              <a:rPr lang="de-DE" sz="2000" dirty="0" smtClean="0">
                <a:solidFill>
                  <a:prstClr val="black"/>
                </a:solidFill>
                <a:latin typeface="TriplexSansLightLin" panose="02000606030000020004" pitchFamily="2" charset="0"/>
              </a:rPr>
              <a:t> muss gemeldet werden?</a:t>
            </a:r>
          </a:p>
          <a:p>
            <a:pPr marL="900000" lvl="1" indent="-504000">
              <a:lnSpc>
                <a:spcPct val="130000"/>
              </a:lnSpc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de-D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iplexSansLightLin" panose="02000606030000020004" pitchFamily="2" charset="0"/>
              </a:rPr>
              <a:t>ÜNB/VNB</a:t>
            </a:r>
          </a:p>
          <a:p>
            <a:pPr marL="900000" lvl="1" indent="-504000">
              <a:lnSpc>
                <a:spcPct val="130000"/>
              </a:lnSpc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de-D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iplexSansLightLin" panose="02000606030000020004" pitchFamily="2" charset="0"/>
              </a:rPr>
              <a:t>Hauptzollamt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  <a:latin typeface="TriplexSansLightLin" panose="02000606030000020004" pitchFamily="2" charset="0"/>
            </a:endParaRPr>
          </a:p>
          <a:p>
            <a:pPr marL="360000" indent="-39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de-DE" sz="2400" dirty="0" smtClean="0">
                <a:solidFill>
                  <a:srgbClr val="176A36"/>
                </a:solidFill>
                <a:latin typeface="TriplexSansBoldLin" panose="02000806050000020004" pitchFamily="2" charset="0"/>
              </a:rPr>
              <a:t>Wann</a:t>
            </a:r>
            <a:r>
              <a:rPr lang="de-DE" sz="2000" dirty="0" smtClean="0">
                <a:solidFill>
                  <a:prstClr val="black"/>
                </a:solidFill>
                <a:latin typeface="TriplexSansLightLin" panose="02000606030000020004" pitchFamily="2" charset="0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TriplexSansLightLin" panose="02000606030000020004" pitchFamily="2" charset="0"/>
              </a:rPr>
              <a:t>muss gemeldet werden?</a:t>
            </a:r>
          </a:p>
          <a:p>
            <a:pPr marL="900000" lvl="1" indent="-504000">
              <a:lnSpc>
                <a:spcPct val="130000"/>
              </a:lnSpc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TriplexSansLightLin" panose="02000606030000020004" pitchFamily="2" charset="0"/>
              </a:rPr>
              <a:t>28. </a:t>
            </a:r>
            <a:r>
              <a:rPr lang="de-D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iplexSansLightLin" panose="02000606030000020004" pitchFamily="2" charset="0"/>
              </a:rPr>
              <a:t>Februar (EEG VNB)</a:t>
            </a:r>
          </a:p>
          <a:p>
            <a:pPr marL="900000" lvl="1" indent="-504000">
              <a:lnSpc>
                <a:spcPct val="130000"/>
              </a:lnSpc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de-D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iplexSansLightLin" panose="02000606030000020004" pitchFamily="2" charset="0"/>
              </a:rPr>
              <a:t>31. Mai (EEG ÜNB + HZA)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  <a:latin typeface="TriplexSansLightLin" panose="02000606030000020004" pitchFamily="2" charset="0"/>
            </a:endParaRPr>
          </a:p>
          <a:p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7584" y="5661248"/>
            <a:ext cx="3960440" cy="511051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normAutofit lnSpcReduction="10000"/>
          </a:bodyPr>
          <a:lstStyle/>
          <a:p>
            <a:pPr algn="ctr"/>
            <a:r>
              <a:rPr lang="de-DE" sz="28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Achtung, Sanktionen!</a:t>
            </a:r>
          </a:p>
        </p:txBody>
      </p:sp>
    </p:spTree>
    <p:extLst>
      <p:ext uri="{BB962C8B-B14F-4D97-AF65-F5344CB8AC3E}">
        <p14:creationId xmlns:p14="http://schemas.microsoft.com/office/powerpoint/2010/main" val="7990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2486" y="980728"/>
            <a:ext cx="8712968" cy="5688632"/>
          </a:xfrm>
        </p:spPr>
        <p:txBody>
          <a:bodyPr>
            <a:normAutofit fontScale="92500" lnSpcReduction="10000"/>
          </a:bodyPr>
          <a:lstStyle/>
          <a:p>
            <a:r>
              <a:rPr lang="de-DE" sz="1900" dirty="0" smtClean="0"/>
              <a:t>Meldepflichten gegenüber Netzbetreiber</a:t>
            </a:r>
          </a:p>
          <a:p>
            <a:pPr lvl="1"/>
            <a:r>
              <a:rPr lang="de-DE" dirty="0" smtClean="0"/>
              <a:t>zuständig ist der Übertragungsnetzbetreiber</a:t>
            </a:r>
          </a:p>
          <a:p>
            <a:pPr lvl="1"/>
            <a:r>
              <a:rPr lang="de-DE" dirty="0" smtClean="0"/>
              <a:t>Frist: 31. Mai des Folgejahres</a:t>
            </a:r>
          </a:p>
          <a:p>
            <a:pPr lvl="1"/>
            <a:r>
              <a:rPr lang="de-DE" dirty="0" smtClean="0"/>
              <a:t>gemeldet werden müssen u.a.</a:t>
            </a:r>
          </a:p>
          <a:p>
            <a:pPr lvl="2"/>
            <a:r>
              <a:rPr lang="de-DE" sz="1600" dirty="0" smtClean="0"/>
              <a:t>Basisdaten</a:t>
            </a:r>
          </a:p>
          <a:p>
            <a:pPr lvl="2"/>
            <a:r>
              <a:rPr lang="de-DE" sz="1600" dirty="0" smtClean="0"/>
              <a:t>Strommengen, für die die EEG-Umlage gezahlt werden muss und Jahresendabrechnung</a:t>
            </a:r>
          </a:p>
          <a:p>
            <a:pPr lvl="2"/>
            <a:r>
              <a:rPr lang="de-DE" sz="1600" dirty="0" smtClean="0"/>
              <a:t>„</a:t>
            </a:r>
            <a:r>
              <a:rPr lang="de-DE" sz="1600" dirty="0"/>
              <a:t>unverzügliche“ Meldung der Liefermengen/Prognosemeldungen</a:t>
            </a:r>
          </a:p>
          <a:p>
            <a:r>
              <a:rPr lang="de-DE" sz="1900" dirty="0" smtClean="0"/>
              <a:t>EVU-Meldepflichten nach EnWG</a:t>
            </a:r>
          </a:p>
          <a:p>
            <a:pPr lvl="1"/>
            <a:r>
              <a:rPr lang="de-DE" dirty="0" smtClean="0"/>
              <a:t>Meldung als Stromlieferant beim Markstammdatenregister</a:t>
            </a:r>
            <a:endParaRPr lang="de-DE" dirty="0"/>
          </a:p>
          <a:p>
            <a:pPr lvl="1"/>
            <a:r>
              <a:rPr lang="de-DE" dirty="0" smtClean="0"/>
              <a:t>Stromkennzeichnung</a:t>
            </a:r>
          </a:p>
          <a:p>
            <a:pPr lvl="1"/>
            <a:r>
              <a:rPr lang="de-DE" dirty="0" smtClean="0"/>
              <a:t>weitere administrative Pflichten, z.B. bei Vertragsgestaltung, Abrechnung etc.</a:t>
            </a:r>
          </a:p>
          <a:p>
            <a:r>
              <a:rPr lang="de-DE" sz="1900" dirty="0" smtClean="0"/>
              <a:t>Meldepflichten als Versorger gegenüber dem Hauptzollamt</a:t>
            </a:r>
          </a:p>
          <a:p>
            <a:r>
              <a:rPr lang="de-DE" sz="1900" dirty="0" smtClean="0"/>
              <a:t>Ggf. weitere Meldepflichten (Monitoring, Transparenz, REMIT…)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Exkurs: Meldepflichten bei Direktlieferung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266420" y="908720"/>
            <a:ext cx="3672408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riplexSansBoldLin" pitchFamily="2" charset="0"/>
                <a:cs typeface="Triplex-Bold"/>
              </a:rPr>
              <a:t>Praxisprobleme: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„Saubere“ Abgrenzung von Eigenversorgungs- und gelieferten Strommengen sowie der einzelnen Lieferbeziehungen untereinander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Entwicklung eines pragmatischen, aber rechtssicheren Abrechnungs- und Messkonzepts</a:t>
            </a:r>
          </a:p>
        </p:txBody>
      </p:sp>
    </p:spTree>
    <p:extLst>
      <p:ext uri="{BB962C8B-B14F-4D97-AF65-F5344CB8AC3E}">
        <p14:creationId xmlns:p14="http://schemas.microsoft.com/office/powerpoint/2010/main" val="24519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6851104" cy="562074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Einleitung - Power-to-X im Energierecht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b="1" dirty="0">
              <a:solidFill>
                <a:srgbClr val="00501B"/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Strombezug für Elektrolyseure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b="1" dirty="0">
                <a:solidFill>
                  <a:srgbClr val="00501B"/>
                </a:solidFill>
              </a:rPr>
              <a:t>Netzdienlicher Betrieb von Elektrolyseuren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Anreize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für Wasserstoffmobilität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/>
              <a:t>28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940152" y="2492896"/>
            <a:ext cx="2739843" cy="3816424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0120" y="1498352"/>
            <a:ext cx="8640960" cy="5040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Elektrolyseur kann flexibel als zuschaltbare oder abschaltbare Last genutzt werden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verbraucht einen Teil des erzeugten EE-Stroms, vermeidet so Netzengpässe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 smtClean="0"/>
              <a:t>Gezielte </a:t>
            </a:r>
            <a:r>
              <a:rPr lang="de-DE" dirty="0"/>
              <a:t>„Steuerung“ der Einspeisung von Windenergieanlagen in Elektrolyseur statt Einspeisemanagement und Spitzenkappung?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>Optimierung der Erlöse (Netzintegrationsvereinbarungen mit Netzbetreiber und Anlagenbetreibern?)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>Teilnahme am Regelenergiemarkt</a:t>
            </a:r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014-CAB5-4647-96F6-FF1FD352DDFC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Erlösoptimierung, Regelenergie und Systemdienstleistungen</a:t>
            </a:r>
            <a:endParaRPr lang="de-D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3863" y="803275"/>
            <a:ext cx="828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762000">
              <a:spcBef>
                <a:spcPct val="20000"/>
              </a:spcBef>
            </a:pPr>
            <a:endParaRPr lang="de-DE" sz="2400" dirty="0">
              <a:solidFill>
                <a:srgbClr val="00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1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6851104" cy="562074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Einleitung - Power-to-X im Energierecht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b="1" dirty="0">
              <a:solidFill>
                <a:srgbClr val="00501B"/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Strombezug für Elektrolyseure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Netzdienlicher Betrieb von Elektrolyseuren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b="1" dirty="0">
                <a:solidFill>
                  <a:srgbClr val="00501B"/>
                </a:solidFill>
              </a:rPr>
              <a:t>Anreize für Wasserstoffmobilität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/>
              <a:t>30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940152" y="2492896"/>
            <a:ext cx="2739843" cy="3816424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  <a:buBlip>
                <a:blip r:embed="rId2"/>
              </a:buBlip>
            </a:pPr>
            <a:r>
              <a:rPr lang="de-DE" dirty="0"/>
              <a:t>Entlastung auf der Kostenseite (bei Einspeisung in das Erdgasnetz)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>Deckelung der Netzanschlusskosten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>Deckelung der Kosten für die Netznutzung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>Entgelt für vermiedene Netzkosten</a:t>
            </a:r>
          </a:p>
          <a:p>
            <a:pPr>
              <a:buSzPct val="90000"/>
              <a:buBlip>
                <a:blip r:embed="rId2"/>
              </a:buBlip>
            </a:pPr>
            <a:r>
              <a:rPr lang="de-DE" dirty="0"/>
              <a:t>Förderung der Nachfrage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>Treibhausgasminderungsquote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>Quotenhandel</a:t>
            </a:r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014-CAB5-4647-96F6-FF1FD352DDFC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Fördermechanismen Power-to-Gas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3863" y="803275"/>
            <a:ext cx="828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762000">
              <a:spcBef>
                <a:spcPct val="20000"/>
              </a:spcBef>
            </a:pPr>
            <a:endParaRPr lang="de-DE" sz="2400" dirty="0">
              <a:solidFill>
                <a:srgbClr val="00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247650" y="552450"/>
            <a:ext cx="6953250" cy="7810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Triplex-Bold"/>
                <a:ea typeface="+mj-ea"/>
                <a:cs typeface="Triplex-Bold"/>
              </a:defRPr>
            </a:lvl1pPr>
          </a:lstStyle>
          <a:p>
            <a:pPr algn="l"/>
            <a:r>
              <a:rPr lang="de-DE" sz="2800" dirty="0" smtClean="0">
                <a:latin typeface="TriplexSansBoldLin" pitchFamily="2" charset="0"/>
              </a:rPr>
              <a:t>Quotenhandel (1/2)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685925" y="6356350"/>
            <a:ext cx="576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9" name="Foliennummernplatzhalter 1"/>
          <p:cNvSpPr txBox="1">
            <a:spLocks/>
          </p:cNvSpPr>
          <p:nvPr/>
        </p:nvSpPr>
        <p:spPr>
          <a:xfrm>
            <a:off x="6732240" y="6346489"/>
            <a:ext cx="21336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Triplex-Light"/>
                <a:cs typeface="Triplex-Light"/>
              </a:defRPr>
            </a:lvl1pPr>
          </a:lstStyle>
          <a:p>
            <a:pPr algn="r"/>
            <a:fld id="{0ABF4014-CAB5-4647-96F6-FF1FD352DDFC}" type="slidenum">
              <a:rPr lang="de-DE"/>
              <a:pPr algn="r"/>
              <a:t>32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66725" y="1333499"/>
            <a:ext cx="806571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spcBef>
                <a:spcPts val="600"/>
              </a:spcBef>
              <a:buSzPct val="90000"/>
              <a:buBlip>
                <a:blip r:embed="rId2"/>
              </a:buBlip>
            </a:pPr>
            <a:r>
              <a:rPr lang="de-DE" sz="2000" dirty="0" smtClean="0">
                <a:latin typeface="TriplexSansLightLin" pitchFamily="2" charset="0"/>
              </a:rPr>
              <a:t>Mineralölkonzerne sind verpflichtet, ihre Treibhausgasemissionen zu mindern</a:t>
            </a:r>
          </a:p>
          <a:p>
            <a:pPr marL="358775" indent="-358775">
              <a:lnSpc>
                <a:spcPct val="150000"/>
              </a:lnSpc>
              <a:spcBef>
                <a:spcPts val="600"/>
              </a:spcBef>
              <a:buSzPct val="90000"/>
              <a:buBlip>
                <a:blip r:embed="rId2"/>
              </a:buBlip>
            </a:pPr>
            <a:r>
              <a:rPr lang="de-DE" sz="2000" dirty="0" smtClean="0">
                <a:latin typeface="TriplexSansLightLin" pitchFamily="2" charset="0"/>
              </a:rPr>
              <a:t>Treibhausgasminderung kann aber auch durch Dritte erzielt werden, die „Biokraftstoffe“ in Verkehr bringen (sog. Quotenhandel)</a:t>
            </a:r>
          </a:p>
          <a:p>
            <a:pPr marL="358775" indent="-358775">
              <a:lnSpc>
                <a:spcPct val="150000"/>
              </a:lnSpc>
              <a:spcBef>
                <a:spcPts val="600"/>
              </a:spcBef>
              <a:buSzPct val="90000"/>
              <a:buBlip>
                <a:blip r:embed="rId2"/>
              </a:buBlip>
            </a:pPr>
            <a:r>
              <a:rPr lang="de-DE" sz="2000" dirty="0" smtClean="0">
                <a:latin typeface="TriplexSansLightLin" pitchFamily="2" charset="0"/>
              </a:rPr>
              <a:t>Biokraftstoffe (Auswahl)</a:t>
            </a:r>
          </a:p>
          <a:p>
            <a:pPr marL="756000" lvl="1" indent="-396000"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de-DE" dirty="0" smtClean="0">
                <a:solidFill>
                  <a:srgbClr val="404040"/>
                </a:solidFill>
                <a:latin typeface="TriplexSansLightLin" pitchFamily="2" charset="0"/>
                <a:cs typeface="Triplex-Light"/>
              </a:rPr>
              <a:t>Klassische Biokraftstoffe (z.B. Biodiesel)</a:t>
            </a:r>
          </a:p>
          <a:p>
            <a:pPr marL="756000" lvl="1" indent="-396000"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de-DE" dirty="0" smtClean="0">
                <a:solidFill>
                  <a:srgbClr val="404040"/>
                </a:solidFill>
                <a:latin typeface="TriplexSansLightLin" pitchFamily="2" charset="0"/>
                <a:cs typeface="Triplex-Light"/>
              </a:rPr>
              <a:t>Erdgas, Biomethan, LNG, Bio-LNG (Änderung 38. BImSchV), LPG, Bio-LPG </a:t>
            </a:r>
          </a:p>
          <a:p>
            <a:pPr marL="756000" lvl="1" indent="-396000"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de-DE" dirty="0" smtClean="0">
                <a:solidFill>
                  <a:srgbClr val="404040"/>
                </a:solidFill>
                <a:latin typeface="TriplexSansLightLin" pitchFamily="2" charset="0"/>
                <a:cs typeface="Triplex-Light"/>
              </a:rPr>
              <a:t>Komprimierter Wasserstoff aus erneuerbaren Energien in Brennstoffzelle</a:t>
            </a:r>
          </a:p>
          <a:p>
            <a:pPr marL="756000" lvl="1" indent="-396000"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de-DE" dirty="0" smtClean="0">
                <a:solidFill>
                  <a:srgbClr val="404040"/>
                </a:solidFill>
                <a:latin typeface="TriplexSansLightLin" pitchFamily="2" charset="0"/>
                <a:cs typeface="Triplex-Light"/>
              </a:rPr>
              <a:t>Komprimiertes synthetisches Methan</a:t>
            </a:r>
          </a:p>
          <a:p>
            <a:pPr marL="756000" lvl="1" indent="-396000"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de-DE" dirty="0" smtClean="0">
                <a:solidFill>
                  <a:srgbClr val="404040"/>
                </a:solidFill>
                <a:latin typeface="TriplexSansLightLin" pitchFamily="2" charset="0"/>
                <a:cs typeface="Triplex-Light"/>
              </a:rPr>
              <a:t>Unklar, ob auch synthetisches LNG...</a:t>
            </a:r>
            <a:endParaRPr lang="de-DE" dirty="0">
              <a:solidFill>
                <a:srgbClr val="404040"/>
              </a:solidFill>
              <a:latin typeface="TriplexSansLightLin" pitchFamily="2" charset="0"/>
              <a:cs typeface="Triplex-Light"/>
            </a:endParaRPr>
          </a:p>
          <a:p>
            <a:pPr marL="358775" indent="-358775">
              <a:lnSpc>
                <a:spcPct val="150000"/>
              </a:lnSpc>
              <a:spcBef>
                <a:spcPts val="600"/>
              </a:spcBef>
              <a:buSzPct val="90000"/>
              <a:buBlip>
                <a:blip r:embed="rId2"/>
              </a:buBlip>
            </a:pPr>
            <a:endParaRPr lang="de-DE" sz="2000" dirty="0" smtClean="0">
              <a:latin typeface="TriplexSansLight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247650" y="260648"/>
            <a:ext cx="6953250" cy="7810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Triplex-Bold"/>
                <a:ea typeface="+mj-ea"/>
                <a:cs typeface="Triplex-Bold"/>
              </a:defRPr>
            </a:lvl1pPr>
          </a:lstStyle>
          <a:p>
            <a:pPr algn="l"/>
            <a:r>
              <a:rPr lang="de-DE" sz="2800" dirty="0" smtClean="0">
                <a:latin typeface="TriplexSansBoldLin" pitchFamily="2" charset="0"/>
              </a:rPr>
              <a:t>Quotenhandel (2/2)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685925" y="6356350"/>
            <a:ext cx="576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33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66725" y="836712"/>
            <a:ext cx="806571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spcBef>
                <a:spcPts val="600"/>
              </a:spcBef>
              <a:buSzPct val="90000"/>
              <a:buBlip>
                <a:blip r:embed="rId2"/>
              </a:buBlip>
            </a:pPr>
            <a:r>
              <a:rPr lang="de-DE" sz="2000" dirty="0" smtClean="0">
                <a:latin typeface="TriplexSansLightLin" pitchFamily="2" charset="0"/>
              </a:rPr>
              <a:t>Chancen für Strom aus Windenergieanlagen?</a:t>
            </a:r>
          </a:p>
          <a:p>
            <a:pPr marL="756000" lvl="1" indent="-396000"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de-DE" sz="1600" dirty="0" smtClean="0">
                <a:solidFill>
                  <a:srgbClr val="404040"/>
                </a:solidFill>
                <a:latin typeface="TriplexSansLightLin" pitchFamily="2" charset="0"/>
                <a:cs typeface="Triplex-Light"/>
              </a:rPr>
              <a:t>Anforderungen an regenerativ erzeugten Wasserstoff / regenerativ erzeugtes synthetisches Methan sind hoch</a:t>
            </a:r>
          </a:p>
          <a:p>
            <a:pPr marL="756000" lvl="1" indent="-396000"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de-DE" sz="1600" dirty="0" smtClean="0">
                <a:solidFill>
                  <a:srgbClr val="404040"/>
                </a:solidFill>
                <a:latin typeface="TriplexSansLightLin" pitchFamily="2" charset="0"/>
                <a:cs typeface="Triplex-Light"/>
              </a:rPr>
              <a:t>Strom darf nicht aus dem Netz der allgemeinen Versorgung entnommen worden sein, sondern muss über eine Direktleitung oder gar eine „Inselanlage“ in den Elektrolyseur gelangen (vgl. § 3 Absatz 2 37. BImSchV)</a:t>
            </a:r>
          </a:p>
          <a:p>
            <a:pPr marL="756000" lvl="1" indent="-396000"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de-DE" sz="1600" dirty="0" smtClean="0">
                <a:solidFill>
                  <a:srgbClr val="404040"/>
                </a:solidFill>
                <a:latin typeface="TriplexSansLightLin" pitchFamily="2" charset="0"/>
                <a:cs typeface="Triplex-Light"/>
              </a:rPr>
              <a:t>Ausnahme: Netzausbaugebiete und Vertrag über zu- und abschaltbare Lasten nach § 13 Absatz 6 EnWG</a:t>
            </a:r>
          </a:p>
          <a:p>
            <a:pPr marL="358775" indent="-358775">
              <a:lnSpc>
                <a:spcPct val="150000"/>
              </a:lnSpc>
              <a:spcBef>
                <a:spcPts val="600"/>
              </a:spcBef>
              <a:buSzPct val="90000"/>
              <a:buBlip>
                <a:blip r:embed="rId2"/>
              </a:buBlip>
            </a:pPr>
            <a:r>
              <a:rPr lang="de-DE" sz="2000" dirty="0" smtClean="0">
                <a:latin typeface="TriplexSansLightLin" pitchFamily="2" charset="0"/>
              </a:rPr>
              <a:t>Wo wird der regenerative Treibstoff vertankt?</a:t>
            </a:r>
          </a:p>
          <a:p>
            <a:pPr marL="756000" lvl="1" indent="-396000"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de-DE" sz="1600" dirty="0" smtClean="0">
                <a:solidFill>
                  <a:srgbClr val="404040"/>
                </a:solidFill>
                <a:latin typeface="TriplexSansLightLin" pitchFamily="2" charset="0"/>
                <a:cs typeface="Triplex-Light"/>
              </a:rPr>
              <a:t>Unmittelbar am Windpark? Abtransport per Trailer?</a:t>
            </a:r>
          </a:p>
          <a:p>
            <a:pPr marL="756000" lvl="1" indent="-396000">
              <a:lnSpc>
                <a:spcPct val="150000"/>
              </a:lnSpc>
              <a:spcBef>
                <a:spcPts val="1200"/>
              </a:spcBef>
              <a:buSzPct val="90000"/>
              <a:buBlip>
                <a:blip r:embed="rId3"/>
              </a:buBlip>
            </a:pPr>
            <a:r>
              <a:rPr lang="de-DE" sz="1600" dirty="0" smtClean="0">
                <a:solidFill>
                  <a:srgbClr val="404040"/>
                </a:solidFill>
                <a:latin typeface="TriplexSansLightLin" pitchFamily="2" charset="0"/>
                <a:cs typeface="Triplex-Light"/>
              </a:rPr>
              <a:t>Einspeisung ins Erdgasnetz und bilanzielle Entnahme an Erdgastankstelle? Dann jedenfalls keine Besondere Ausgleichsregelung...</a:t>
            </a:r>
            <a:endParaRPr lang="de-DE" dirty="0">
              <a:latin typeface="TriplexSansLight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34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0" y="3501008"/>
            <a:ext cx="9144000" cy="431800"/>
          </a:xfrm>
        </p:spPr>
        <p:txBody>
          <a:bodyPr/>
          <a:lstStyle/>
          <a:p>
            <a:r>
              <a:rPr lang="de-DE" dirty="0" smtClean="0"/>
              <a:t>Dr. Hartwig von Bredow</a:t>
            </a:r>
          </a:p>
        </p:txBody>
      </p:sp>
    </p:spTree>
    <p:extLst>
      <p:ext uri="{BB962C8B-B14F-4D97-AF65-F5344CB8AC3E}">
        <p14:creationId xmlns:p14="http://schemas.microsoft.com/office/powerpoint/2010/main" val="15749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von Bredow – Rechtsrahmen für Wasserstoff aus Windstrom – 7. November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6851104" cy="562074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b="1" dirty="0" smtClean="0">
                <a:solidFill>
                  <a:srgbClr val="00501B"/>
                </a:solidFill>
              </a:rPr>
              <a:t>Einleitung - Power-to-X im Energierecht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b="1" dirty="0">
              <a:solidFill>
                <a:srgbClr val="00501B"/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Strombezug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für 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Elektrolyseure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Netzdienlicher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Betrieb von 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Elektrolyseuren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Anreize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für Wasserstoffmobilität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/>
              <a:t>5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940152" y="2492896"/>
            <a:ext cx="2739843" cy="3816424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861690"/>
            <a:ext cx="8640960" cy="5591646"/>
          </a:xfrm>
        </p:spPr>
        <p:txBody>
          <a:bodyPr/>
          <a:lstStyle/>
          <a:p>
            <a:r>
              <a:rPr lang="de-DE" dirty="0" smtClean="0"/>
              <a:t>„Power-to-X“ = Sektorenkopplung</a:t>
            </a:r>
          </a:p>
          <a:p>
            <a:pPr lvl="1"/>
            <a:r>
              <a:rPr lang="de-DE" dirty="0" smtClean="0"/>
              <a:t>Power-to-Power</a:t>
            </a:r>
          </a:p>
          <a:p>
            <a:pPr lvl="1"/>
            <a:r>
              <a:rPr lang="de-DE" dirty="0" smtClean="0"/>
              <a:t>Power-to-Gas</a:t>
            </a:r>
          </a:p>
          <a:p>
            <a:pPr lvl="1"/>
            <a:r>
              <a:rPr lang="de-DE" dirty="0" smtClean="0"/>
              <a:t>Power-to-Heat</a:t>
            </a:r>
          </a:p>
          <a:p>
            <a:pPr lvl="1"/>
            <a:r>
              <a:rPr lang="de-DE" dirty="0" smtClean="0"/>
              <a:t>Power-to-Liquid</a:t>
            </a:r>
          </a:p>
          <a:p>
            <a:pPr lvl="1"/>
            <a:r>
              <a:rPr lang="de-DE" dirty="0"/>
              <a:t>Power-to-Mobility</a:t>
            </a:r>
          </a:p>
          <a:p>
            <a:pPr lvl="1"/>
            <a:r>
              <a:rPr lang="de-DE" dirty="0" smtClean="0"/>
              <a:t>…</a:t>
            </a:r>
          </a:p>
          <a:p>
            <a:r>
              <a:rPr lang="de-DE" dirty="0" smtClean="0"/>
              <a:t>Grundfrage für die Wirtschaftlichkeit regelmäßig: Fallen auf den Bezugsstrom der jeweiligen Power-to-X-Anlage (z.B. Elektrolyseur, Speicher, Wärmeerzeuger) die sog. Letztverbraucherabgaben an?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„Power-to-X“ – Was ist gemeint?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03" y="1340768"/>
            <a:ext cx="1285137" cy="17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699792" y="2132856"/>
            <a:ext cx="3705363" cy="2304256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PtX</a:t>
            </a:r>
            <a:r>
              <a:rPr lang="de-DE" dirty="0" smtClean="0"/>
              <a:t>– das (rechtlich) unbekannte Wesen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31993" y="1124744"/>
            <a:ext cx="8640960" cy="5040560"/>
          </a:xfrm>
        </p:spPr>
        <p:txBody>
          <a:bodyPr/>
          <a:lstStyle/>
          <a:p>
            <a:r>
              <a:rPr lang="de-DE" dirty="0" smtClean="0"/>
              <a:t>Klassische Fokussierung des Energierechts auf</a:t>
            </a:r>
          </a:p>
          <a:p>
            <a:pPr lvl="1"/>
            <a:r>
              <a:rPr lang="de-DE" dirty="0" smtClean="0"/>
              <a:t>Erzeugung</a:t>
            </a:r>
          </a:p>
          <a:p>
            <a:pPr lvl="1"/>
            <a:r>
              <a:rPr lang="de-DE" dirty="0" smtClean="0"/>
              <a:t>Transport</a:t>
            </a:r>
          </a:p>
          <a:p>
            <a:pPr lvl="1"/>
            <a:r>
              <a:rPr lang="de-DE" dirty="0" smtClean="0"/>
              <a:t>Verbrauch</a:t>
            </a:r>
          </a:p>
          <a:p>
            <a:r>
              <a:rPr lang="de-DE" dirty="0" smtClean="0"/>
              <a:t>Für Stromspeicherung und „</a:t>
            </a:r>
            <a:r>
              <a:rPr lang="de-DE" dirty="0" err="1" smtClean="0"/>
              <a:t>Sektorübergang</a:t>
            </a:r>
            <a:r>
              <a:rPr lang="de-DE" dirty="0" smtClean="0"/>
              <a:t>“ eigentlich nicht passend, ABER keine eigene Definition…</a:t>
            </a:r>
          </a:p>
          <a:p>
            <a:r>
              <a:rPr lang="de-DE" dirty="0" smtClean="0"/>
              <a:t>Energierechtliche Einordnung von Speichern:</a:t>
            </a:r>
          </a:p>
          <a:p>
            <a:pPr lvl="1"/>
            <a:r>
              <a:rPr lang="de-DE" dirty="0" smtClean="0"/>
              <a:t>Einspeicherung = Letztverbrauch</a:t>
            </a:r>
          </a:p>
          <a:p>
            <a:pPr lvl="1"/>
            <a:r>
              <a:rPr lang="de-DE" dirty="0" smtClean="0"/>
              <a:t>Ausspeicherung = Stromerzeugung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3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lipse 37"/>
          <p:cNvSpPr/>
          <p:nvPr/>
        </p:nvSpPr>
        <p:spPr>
          <a:xfrm>
            <a:off x="755577" y="2969612"/>
            <a:ext cx="6984776" cy="3386738"/>
          </a:xfrm>
          <a:prstGeom prst="ellipse">
            <a:avLst/>
          </a:prstGeom>
          <a:solidFill>
            <a:srgbClr val="92D05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iplexSansBoldLin" pitchFamily="2" charset="0"/>
              </a:rPr>
              <a:t>Überblick: Brennpunkte aus rechtlicher Sicht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  <a:latin typeface="TriplexSansBoldLin" pitchFamily="2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2945004" y="2506763"/>
            <a:ext cx="5265546" cy="148479"/>
          </a:xfrm>
          <a:prstGeom prst="line">
            <a:avLst/>
          </a:prstGeom>
          <a:ln w="127000"/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endCxn id="1048" idx="0"/>
          </p:cNvCxnSpPr>
          <p:nvPr/>
        </p:nvCxnSpPr>
        <p:spPr>
          <a:xfrm>
            <a:off x="4481512" y="2505075"/>
            <a:ext cx="490538" cy="781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endCxn id="1048" idx="1"/>
          </p:cNvCxnSpPr>
          <p:nvPr/>
        </p:nvCxnSpPr>
        <p:spPr>
          <a:xfrm flipV="1">
            <a:off x="2524918" y="3669157"/>
            <a:ext cx="1570832" cy="474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 flipV="1">
            <a:off x="2515396" y="4238626"/>
            <a:ext cx="794938" cy="1571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447925" y="3971926"/>
            <a:ext cx="4610101" cy="22479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 flipV="1">
            <a:off x="4848225" y="4052188"/>
            <a:ext cx="438150" cy="778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feld 1029"/>
          <p:cNvSpPr txBox="1"/>
          <p:nvPr/>
        </p:nvSpPr>
        <p:spPr>
          <a:xfrm>
            <a:off x="1634331" y="4434959"/>
            <a:ext cx="919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Triplex-Light"/>
              </a:rPr>
              <a:t>Windpark</a:t>
            </a:r>
            <a:endParaRPr lang="de-DE" sz="1200" dirty="0">
              <a:latin typeface="Triplex-Light"/>
            </a:endParaRPr>
          </a:p>
        </p:txBody>
      </p:sp>
      <p:sp>
        <p:nvSpPr>
          <p:cNvPr id="1033" name="Textfeld 1032"/>
          <p:cNvSpPr txBox="1"/>
          <p:nvPr/>
        </p:nvSpPr>
        <p:spPr>
          <a:xfrm>
            <a:off x="923925" y="2886075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TriplexSansLightLin" panose="02000606030000020004" pitchFamily="2" charset="0"/>
              </a:rPr>
              <a:t>Tankstelle</a:t>
            </a:r>
            <a:endParaRPr lang="de-DE" sz="1400" dirty="0">
              <a:latin typeface="TriplexSansLightLin" panose="02000606030000020004" pitchFamily="2" charset="0"/>
            </a:endParaRPr>
          </a:p>
        </p:txBody>
      </p:sp>
      <p:sp>
        <p:nvSpPr>
          <p:cNvPr id="1034" name="Textfeld 1033"/>
          <p:cNvSpPr txBox="1"/>
          <p:nvPr/>
        </p:nvSpPr>
        <p:spPr>
          <a:xfrm>
            <a:off x="2945004" y="2197298"/>
            <a:ext cx="935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TriplexSansLightLin" panose="02000606030000020004" pitchFamily="2" charset="0"/>
              </a:rPr>
              <a:t>Gasnetz</a:t>
            </a:r>
            <a:endParaRPr lang="de-DE" sz="1400" dirty="0">
              <a:latin typeface="TriplexSansLightLin" panose="02000606030000020004" pitchFamily="2" charset="0"/>
            </a:endParaRPr>
          </a:p>
        </p:txBody>
      </p:sp>
      <p:sp>
        <p:nvSpPr>
          <p:cNvPr id="1038" name="Textfeld 1037"/>
          <p:cNvSpPr txBox="1"/>
          <p:nvPr/>
        </p:nvSpPr>
        <p:spPr>
          <a:xfrm>
            <a:off x="4019550" y="5391150"/>
            <a:ext cx="111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TriplexSansLightLin" panose="02000606030000020004" pitchFamily="2" charset="0"/>
              </a:rPr>
              <a:t>Stromnetz</a:t>
            </a:r>
            <a:endParaRPr lang="de-DE" sz="1400" dirty="0">
              <a:latin typeface="TriplexSansLightLin" panose="02000606030000020004" pitchFamily="2" charset="0"/>
            </a:endParaRPr>
          </a:p>
        </p:txBody>
      </p:sp>
      <p:cxnSp>
        <p:nvCxnSpPr>
          <p:cNvPr id="47" name="Gerade Verbindung 46"/>
          <p:cNvCxnSpPr/>
          <p:nvPr/>
        </p:nvCxnSpPr>
        <p:spPr>
          <a:xfrm flipH="1">
            <a:off x="6134101" y="1835961"/>
            <a:ext cx="192578" cy="6708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" name="Rechteck 1047"/>
          <p:cNvSpPr/>
          <p:nvPr/>
        </p:nvSpPr>
        <p:spPr>
          <a:xfrm>
            <a:off x="4095750" y="3286125"/>
            <a:ext cx="1752600" cy="766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iplexSansLightLin" panose="02000606030000020004" pitchFamily="2" charset="0"/>
              </a:rPr>
              <a:t>Elektrolyseur/</a:t>
            </a:r>
          </a:p>
          <a:p>
            <a:pPr algn="ctr"/>
            <a:r>
              <a:rPr lang="de-DE" sz="15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iplexSansLightLin" panose="02000606030000020004" pitchFamily="2" charset="0"/>
              </a:rPr>
              <a:t>Methanisierung</a:t>
            </a:r>
            <a:endParaRPr lang="de-DE" sz="1550" dirty="0">
              <a:solidFill>
                <a:schemeClr val="tx1">
                  <a:lumMod val="95000"/>
                  <a:lumOff val="5000"/>
                </a:schemeClr>
              </a:solidFill>
              <a:latin typeface="TriplexSansLightLin" panose="02000606030000020004" pitchFamily="2" charset="0"/>
            </a:endParaRPr>
          </a:p>
        </p:txBody>
      </p:sp>
      <p:sp>
        <p:nvSpPr>
          <p:cNvPr id="1050" name="Ellipse 1049"/>
          <p:cNvSpPr/>
          <p:nvPr/>
        </p:nvSpPr>
        <p:spPr>
          <a:xfrm>
            <a:off x="4019550" y="2172340"/>
            <a:ext cx="965781" cy="665469"/>
          </a:xfrm>
          <a:prstGeom prst="ellipse">
            <a:avLst/>
          </a:prstGeom>
          <a:noFill/>
          <a:ln w="2222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2967037" y="3611977"/>
            <a:ext cx="854512" cy="447676"/>
          </a:xfrm>
          <a:prstGeom prst="ellipse">
            <a:avLst/>
          </a:prstGeom>
          <a:noFill/>
          <a:ln w="2222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2553493" y="4607898"/>
            <a:ext cx="711566" cy="833080"/>
          </a:xfrm>
          <a:prstGeom prst="ellipse">
            <a:avLst/>
          </a:prstGeom>
          <a:noFill/>
          <a:ln w="2222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4724400" y="4128388"/>
            <a:ext cx="714375" cy="640207"/>
          </a:xfrm>
          <a:prstGeom prst="ellipse">
            <a:avLst/>
          </a:prstGeom>
          <a:noFill/>
          <a:ln w="2222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3" name="Textfeld 1052"/>
          <p:cNvSpPr txBox="1"/>
          <p:nvPr/>
        </p:nvSpPr>
        <p:spPr>
          <a:xfrm>
            <a:off x="3084071" y="1384966"/>
            <a:ext cx="2085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  <a:latin typeface="TriplexSansLightLin" panose="02000606030000020004" pitchFamily="2" charset="0"/>
              </a:rPr>
              <a:t>Gasnetzanschluss, Einspeisung, Transport, Bilanzierung</a:t>
            </a:r>
            <a:endParaRPr lang="de-DE" sz="1400" dirty="0">
              <a:solidFill>
                <a:srgbClr val="C00000"/>
              </a:solidFill>
              <a:latin typeface="TriplexSansLightLin" panose="02000606030000020004" pitchFamily="2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2555776" y="4127182"/>
            <a:ext cx="206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  <a:latin typeface="TriplexSansLightLin" panose="02000606030000020004" pitchFamily="2" charset="0"/>
              </a:rPr>
              <a:t>Stromdirektlieferung</a:t>
            </a:r>
            <a:endParaRPr lang="de-DE" sz="1400" dirty="0">
              <a:solidFill>
                <a:srgbClr val="C00000"/>
              </a:solidFill>
              <a:latin typeface="TriplexSansLightLin" panose="02000606030000020004" pitchFamily="2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5648326" y="4852541"/>
            <a:ext cx="1962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  <a:latin typeface="TriplexSansLightLin" panose="02000606030000020004" pitchFamily="2" charset="0"/>
              </a:rPr>
              <a:t>Strombezug, Stromvermarktung </a:t>
            </a:r>
            <a:r>
              <a:rPr lang="de-DE" sz="1400" dirty="0">
                <a:solidFill>
                  <a:srgbClr val="C00000"/>
                </a:solidFill>
                <a:latin typeface="TriplexSansLightLin" panose="02000606030000020004" pitchFamily="2" charset="0"/>
              </a:rPr>
              <a:t>und </a:t>
            </a:r>
            <a:r>
              <a:rPr lang="de-DE" sz="1400" dirty="0" smtClean="0">
                <a:solidFill>
                  <a:srgbClr val="C00000"/>
                </a:solidFill>
                <a:latin typeface="TriplexSansLightLin" panose="02000606030000020004" pitchFamily="2" charset="0"/>
              </a:rPr>
              <a:t>Vermarktung von Regelenergie etc.</a:t>
            </a:r>
            <a:endParaRPr lang="de-DE" sz="1400" dirty="0">
              <a:solidFill>
                <a:srgbClr val="C00000"/>
              </a:solidFill>
              <a:latin typeface="TriplexSansLightLin" panose="02000606030000020004" pitchFamily="2" charset="0"/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5401475" y="2117925"/>
            <a:ext cx="1145562" cy="777675"/>
          </a:xfrm>
          <a:prstGeom prst="ellipse">
            <a:avLst/>
          </a:prstGeom>
          <a:noFill/>
          <a:ln w="2222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Textfeld 80"/>
          <p:cNvSpPr txBox="1"/>
          <p:nvPr/>
        </p:nvSpPr>
        <p:spPr>
          <a:xfrm>
            <a:off x="7058026" y="1827966"/>
            <a:ext cx="192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  <a:latin typeface="TriplexSansLightLin" panose="02000606030000020004" pitchFamily="2" charset="0"/>
              </a:rPr>
              <a:t>Vermarktung des Speichergases</a:t>
            </a:r>
            <a:endParaRPr lang="de-DE" sz="1400" dirty="0">
              <a:solidFill>
                <a:srgbClr val="C00000"/>
              </a:solidFill>
              <a:latin typeface="TriplexSansLightLin" panose="02000606030000020004" pitchFamily="2" charset="0"/>
            </a:endParaRPr>
          </a:p>
        </p:txBody>
      </p:sp>
      <p:cxnSp>
        <p:nvCxnSpPr>
          <p:cNvPr id="43" name="Gerade Verbindung 42"/>
          <p:cNvCxnSpPr/>
          <p:nvPr/>
        </p:nvCxnSpPr>
        <p:spPr>
          <a:xfrm>
            <a:off x="1838325" y="2709862"/>
            <a:ext cx="2227149" cy="671512"/>
          </a:xfrm>
          <a:prstGeom prst="line">
            <a:avLst/>
          </a:prstGeom>
          <a:ln w="76200" cap="rnd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C6B-E915-4985-B1C0-421F25E0F1F1}" type="slidenum">
              <a:rPr lang="de-DE" smtClean="0"/>
              <a:t>8</a:t>
            </a:fld>
            <a:endParaRPr lang="de-DE" dirty="0"/>
          </a:p>
        </p:txBody>
      </p:sp>
      <p:pic>
        <p:nvPicPr>
          <p:cNvPr id="2050" name="Picture 2" descr="C:\Users\Hennig\Desktop\Icons\Icons in jpg-Format\icon-tankste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52" y="2161641"/>
            <a:ext cx="901826" cy="4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lipse 45"/>
          <p:cNvSpPr/>
          <p:nvPr/>
        </p:nvSpPr>
        <p:spPr>
          <a:xfrm>
            <a:off x="1448598" y="2450112"/>
            <a:ext cx="817554" cy="519500"/>
          </a:xfrm>
          <a:prstGeom prst="ellipse">
            <a:avLst/>
          </a:prstGeom>
          <a:noFill/>
          <a:ln w="22225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C:\Users\Hennig\Desktop\Icons\Icons in jpg-Format\icon-block-heizkraftwe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773065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nig\Desktop\Icons\Icons in jpg-Format\icon-windernerg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62" y="3610674"/>
            <a:ext cx="700937" cy="7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ennig\Desktop\Icons\Icons in jpg-Format\icon-industriebetri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626466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434461" y="1384966"/>
            <a:ext cx="192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  <a:latin typeface="TriplexSansLightLin" panose="02000606030000020004" pitchFamily="2" charset="0"/>
              </a:rPr>
              <a:t>Vermarktung des Speichergases</a:t>
            </a:r>
            <a:endParaRPr lang="de-DE" sz="1400" dirty="0">
              <a:solidFill>
                <a:srgbClr val="C00000"/>
              </a:solidFill>
              <a:latin typeface="TriplexSansLightLin" panose="020006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050" grpId="0" animBg="1"/>
      <p:bldP spid="62" grpId="0" animBg="1"/>
      <p:bldP spid="63" grpId="0" animBg="1"/>
      <p:bldP spid="64" grpId="0" animBg="1"/>
      <p:bldP spid="1053" grpId="0"/>
      <p:bldP spid="73" grpId="0"/>
      <p:bldP spid="74" grpId="0"/>
      <p:bldP spid="79" grpId="0" animBg="1"/>
      <p:bldP spid="81" grpId="0"/>
      <p:bldP spid="46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6851104" cy="562074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Einleitung - Power-to-X im Energierecht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b="1" dirty="0">
              <a:solidFill>
                <a:srgbClr val="00501B"/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b="1" dirty="0">
                <a:solidFill>
                  <a:srgbClr val="00501B"/>
                </a:solidFill>
              </a:rPr>
              <a:t>Strombezug für Elektrolyseure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Netzdienlicher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Betrieb von 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Elektrolyseuren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33400" indent="-533400">
              <a:lnSpc>
                <a:spcPct val="100000"/>
              </a:lnSpc>
              <a:spcAft>
                <a:spcPts val="0"/>
              </a:spcAft>
              <a:buFontTx/>
              <a:buAutoNum type="romanUcPeriod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Anreize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für Wasserstoffmobilität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Bredow – Rechtsrahmen für Wasserstoff aus Windstrom – 7. November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75-5D77-4BD8-9C00-851414EE5D24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940152" y="2492896"/>
            <a:ext cx="2739843" cy="3816424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11-03 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>
          <a:defRPr/>
        </a:defPPr>
      </a:lstStyle>
    </a:spDef>
    <a:txDef>
      <a:spPr/>
      <a:bodyPr>
        <a:normAutofit/>
      </a:bodyPr>
      <a:lstStyle>
        <a:defPPr>
          <a:defRPr sz="1600" dirty="0" smtClean="0">
            <a:solidFill>
              <a:srgbClr val="008000"/>
            </a:solidFill>
            <a:latin typeface="TriplexSansBoldLin" pitchFamily="2" charset="0"/>
            <a:cs typeface="Triplex-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aster (VBV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>
          <a:defRPr/>
        </a:defPPr>
      </a:lstStyle>
    </a:spDef>
    <a:txDef>
      <a:spPr/>
      <a:bodyPr>
        <a:normAutofit/>
      </a:bodyPr>
      <a:lstStyle>
        <a:defPPr>
          <a:defRPr sz="1600" dirty="0" smtClean="0">
            <a:solidFill>
              <a:srgbClr val="008000"/>
            </a:solidFill>
            <a:latin typeface="TriplexSansBoldLin" pitchFamily="2" charset="0"/>
            <a:cs typeface="Triplex-Bol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2016-11-03 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>
          <a:defRPr/>
        </a:defPPr>
      </a:lstStyle>
    </a:spDef>
    <a:txDef>
      <a:spPr/>
      <a:bodyPr>
        <a:normAutofit/>
      </a:bodyPr>
      <a:lstStyle>
        <a:defPPr>
          <a:defRPr sz="1600" dirty="0" smtClean="0">
            <a:solidFill>
              <a:srgbClr val="008000"/>
            </a:solidFill>
            <a:latin typeface="TriplexSansBoldLin" pitchFamily="2" charset="0"/>
            <a:cs typeface="Triplex-Bold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2016-11-03 Folienmaster</Template>
  <TotalTime>0</TotalTime>
  <Words>2237</Words>
  <Application>Microsoft Office PowerPoint</Application>
  <PresentationFormat>Bildschirmpräsentation (4:3)</PresentationFormat>
  <Paragraphs>374</Paragraphs>
  <Slides>34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34</vt:i4>
      </vt:variant>
    </vt:vector>
  </HeadingPairs>
  <TitlesOfParts>
    <vt:vector size="47" baseType="lpstr">
      <vt:lpstr>TriplexSansBoldLin</vt:lpstr>
      <vt:lpstr>TriplexSansLight</vt:lpstr>
      <vt:lpstr>TriplexSansLightLin</vt:lpstr>
      <vt:lpstr>Arial</vt:lpstr>
      <vt:lpstr>Wingdings</vt:lpstr>
      <vt:lpstr>Triplex-Light</vt:lpstr>
      <vt:lpstr>TriplexSansExtrabold</vt:lpstr>
      <vt:lpstr>Calibri</vt:lpstr>
      <vt:lpstr>Triplex-Bold</vt:lpstr>
      <vt:lpstr>2016-11-03 Folienmaster</vt:lpstr>
      <vt:lpstr>Master (VBV)</vt:lpstr>
      <vt:lpstr>Benutzerdefiniertes Design</vt:lpstr>
      <vt:lpstr>1_2016-11-03 Folienmaster</vt:lpstr>
      <vt:lpstr>Wind-Gas als Kraftstoff der Zukunft? – Der regulative Rahmen für die Wasserstofferzeugung aus Windstrom</vt:lpstr>
      <vt:lpstr>PowerPoint-Präsentation</vt:lpstr>
      <vt:lpstr>PowerPoint-Präsentation</vt:lpstr>
      <vt:lpstr>PowerPoint-Präsentation</vt:lpstr>
      <vt:lpstr>Gliederung</vt:lpstr>
      <vt:lpstr>„Power-to-X“ – Was ist gemeint?</vt:lpstr>
      <vt:lpstr>PtX– das (rechtlich) unbekannte Wesen</vt:lpstr>
      <vt:lpstr>Überblick: Brennpunkte aus rechtlicher Sicht</vt:lpstr>
      <vt:lpstr>Gliederung</vt:lpstr>
      <vt:lpstr>Gliederung</vt:lpstr>
      <vt:lpstr>Wieso ist das wichtig? – Auswirkung auf  wesentliche Strompreisbestandteile</vt:lpstr>
      <vt:lpstr>Windenergie und „Power-to-X“ </vt:lpstr>
      <vt:lpstr>Sonderregeln für Power-to-X</vt:lpstr>
      <vt:lpstr>EEG-Umlage im Vergleich</vt:lpstr>
      <vt:lpstr>Eigenversorgung und Stromlieferung (1/2)</vt:lpstr>
      <vt:lpstr>Eigenversorgung und Stromlieferung (2/2)</vt:lpstr>
      <vt:lpstr>EEG-Umlage bei „Letztverbrauch“ von Strom</vt:lpstr>
      <vt:lpstr>Wegfall der EEG-Umlage bei Eigenversorgung </vt:lpstr>
      <vt:lpstr>Problem bei WEA: „unmittelbarer räumlicher  Zusammenhang“</vt:lpstr>
      <vt:lpstr>Unbestimmter Rechtsbegriff – Auslegung?</vt:lpstr>
      <vt:lpstr>Unmittelbarer räumlicher Zusammenhang</vt:lpstr>
      <vt:lpstr>Besondere Ausgleichsregelung (§ 64 EEG 2017)</vt:lpstr>
      <vt:lpstr>Netzentgelte</vt:lpstr>
      <vt:lpstr>Umlagen, Entgelte, Abgaben (stark vereinfacht)  </vt:lpstr>
      <vt:lpstr>Vorgaben an die Erzeugung (EnWG/EEG)</vt:lpstr>
      <vt:lpstr>Exkurs: Meldepflichten bei Eigenversorgung</vt:lpstr>
      <vt:lpstr>Exkurs: Meldepflichten bei Direktlieferung</vt:lpstr>
      <vt:lpstr>Gliederung</vt:lpstr>
      <vt:lpstr>Erlösoptimierung, Regelenergie und Systemdienstleistungen</vt:lpstr>
      <vt:lpstr>Gliederung</vt:lpstr>
      <vt:lpstr>Fördermechanismen Power-to-Gas</vt:lpstr>
      <vt:lpstr>PowerPoint-Präsentation</vt:lpstr>
      <vt:lpstr>PowerPoint-Präsentation</vt:lpstr>
      <vt:lpstr>PowerPoint-Präsentation</vt:lpstr>
    </vt:vector>
  </TitlesOfParts>
  <Company>keine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Janett Weißmeyer</dc:creator>
  <cp:lastModifiedBy>Hartwig von Bredow</cp:lastModifiedBy>
  <cp:revision>292</cp:revision>
  <cp:lastPrinted>2014-05-21T14:13:16Z</cp:lastPrinted>
  <dcterms:created xsi:type="dcterms:W3CDTF">2016-11-04T10:15:02Z</dcterms:created>
  <dcterms:modified xsi:type="dcterms:W3CDTF">2018-11-07T12:00:24Z</dcterms:modified>
</cp:coreProperties>
</file>