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70" r:id="rId2"/>
    <p:sldId id="286" r:id="rId3"/>
    <p:sldId id="323" r:id="rId4"/>
    <p:sldId id="276" r:id="rId5"/>
    <p:sldId id="267" r:id="rId6"/>
    <p:sldId id="283" r:id="rId7"/>
    <p:sldId id="326" r:id="rId8"/>
    <p:sldId id="324" r:id="rId9"/>
    <p:sldId id="266" r:id="rId10"/>
    <p:sldId id="280" r:id="rId11"/>
    <p:sldId id="284" r:id="rId12"/>
    <p:sldId id="291" r:id="rId13"/>
    <p:sldId id="293" r:id="rId14"/>
    <p:sldId id="325" r:id="rId15"/>
    <p:sldId id="319" r:id="rId16"/>
    <p:sldId id="274" r:id="rId17"/>
    <p:sldId id="282" r:id="rId18"/>
    <p:sldId id="285" r:id="rId19"/>
    <p:sldId id="327" r:id="rId20"/>
    <p:sldId id="328" r:id="rId21"/>
    <p:sldId id="320" r:id="rId22"/>
    <p:sldId id="322" r:id="rId23"/>
    <p:sldId id="314" r:id="rId24"/>
    <p:sldId id="315" r:id="rId25"/>
    <p:sldId id="316" r:id="rId26"/>
    <p:sldId id="272" r:id="rId27"/>
    <p:sldId id="273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59343AE-7AAC-5444-A5A6-6148EB8D3390}">
          <p14:sldIdLst>
            <p14:sldId id="270"/>
            <p14:sldId id="286"/>
          </p14:sldIdLst>
        </p14:section>
        <p14:section name="Zusammenfassungsabschnitt" id="{BC02F7CC-920C-5043-9EC3-360545C32880}">
          <p14:sldIdLst>
            <p14:sldId id="323"/>
          </p14:sldIdLst>
        </p14:section>
        <p14:section name="Abschnitt 1" id="{0D025C41-7B23-024D-B4D0-AE7430425E27}">
          <p14:sldIdLst>
            <p14:sldId id="276"/>
            <p14:sldId id="267"/>
            <p14:sldId id="283"/>
            <p14:sldId id="326"/>
            <p14:sldId id="324"/>
          </p14:sldIdLst>
        </p14:section>
        <p14:section name="Abschnitt 2" id="{E5459B98-A5E4-934B-BE01-D9B33113A4F6}">
          <p14:sldIdLst>
            <p14:sldId id="266"/>
            <p14:sldId id="280"/>
            <p14:sldId id="284"/>
            <p14:sldId id="291"/>
            <p14:sldId id="293"/>
            <p14:sldId id="325"/>
            <p14:sldId id="319"/>
          </p14:sldIdLst>
        </p14:section>
        <p14:section name="Abschnitt 3" id="{E32421A3-AEC7-CA40-8AE0-C39045623B25}">
          <p14:sldIdLst>
            <p14:sldId id="274"/>
            <p14:sldId id="282"/>
            <p14:sldId id="285"/>
            <p14:sldId id="327"/>
            <p14:sldId id="328"/>
            <p14:sldId id="320"/>
          </p14:sldIdLst>
        </p14:section>
        <p14:section name="Abschnitt 5" id="{F243DD94-41AD-8349-BAB4-3AF3468C086A}">
          <p14:sldIdLst>
            <p14:sldId id="322"/>
          </p14:sldIdLst>
        </p14:section>
        <p14:section name="Abschnitt 6" id="{2A93CEF3-078B-E84D-BCF0-0C59C526D784}">
          <p14:sldIdLst>
            <p14:sldId id="314"/>
            <p14:sldId id="315"/>
            <p14:sldId id="316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22"/>
    <a:srgbClr val="384048"/>
    <a:srgbClr val="F9B123"/>
    <a:srgbClr val="706F6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7"/>
    <p:restoredTop sz="96327"/>
  </p:normalViewPr>
  <p:slideViewPr>
    <p:cSldViewPr snapToGrid="0">
      <p:cViewPr varScale="1">
        <p:scale>
          <a:sx n="82" d="100"/>
          <a:sy n="82" d="100"/>
        </p:scale>
        <p:origin x="6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A6D9D-430B-E64B-A72B-3605AD7B1B1D}" type="datetimeFigureOut">
              <a:rPr lang="de-DE" smtClean="0"/>
              <a:t>08.11.2022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4AD59-786D-9645-B464-4189D6CC8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620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Haupt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nwheel - 11051" descr="Pinwheel - 11051">
            <a:hlinkClick r:id="" action="ppaction://media"/>
            <a:extLst>
              <a:ext uri="{FF2B5EF4-FFF2-40B4-BE49-F238E27FC236}">
                <a16:creationId xmlns:a16="http://schemas.microsoft.com/office/drawing/2014/main" id="{2498FD17-75DF-5EBF-E282-DFDFA966332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9305" b="930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hteck 1">
            <a:extLst>
              <a:ext uri="{FF2B5EF4-FFF2-40B4-BE49-F238E27FC236}">
                <a16:creationId xmlns:a16="http://schemas.microsoft.com/office/drawing/2014/main" id="{280F30A9-FCC4-7952-3F9B-7444C17A4720}"/>
              </a:ext>
            </a:extLst>
          </p:cNvPr>
          <p:cNvSpPr/>
          <p:nvPr userDrawn="1"/>
        </p:nvSpPr>
        <p:spPr>
          <a:xfrm>
            <a:off x="0" y="-310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1">
            <a:extLst>
              <a:ext uri="{FF2B5EF4-FFF2-40B4-BE49-F238E27FC236}">
                <a16:creationId xmlns:a16="http://schemas.microsoft.com/office/drawing/2014/main" id="{DB2EDD1C-F92F-BF13-B412-807ABAEF51BA}"/>
              </a:ext>
            </a:extLst>
          </p:cNvPr>
          <p:cNvSpPr/>
          <p:nvPr userDrawn="1"/>
        </p:nvSpPr>
        <p:spPr>
          <a:xfrm rot="10800000">
            <a:off x="10958680" y="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E0291A-A6CB-D22F-F7D7-88EEB41A1047}"/>
              </a:ext>
            </a:extLst>
          </p:cNvPr>
          <p:cNvSpPr/>
          <p:nvPr userDrawn="1"/>
        </p:nvSpPr>
        <p:spPr>
          <a:xfrm>
            <a:off x="809998" y="3422449"/>
            <a:ext cx="10597864" cy="2478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ABF27C-A1DB-8942-BE0D-55BC87E3EF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9998" y="1684421"/>
            <a:ext cx="3705006" cy="1657975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5D4E928-493E-1DAD-CB34-3CCA9ED506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2449" y="3798949"/>
            <a:ext cx="9947275" cy="529807"/>
          </a:xfrm>
        </p:spPr>
        <p:txBody>
          <a:bodyPr anchor="ctr">
            <a:normAutofit/>
          </a:bodyPr>
          <a:lstStyle>
            <a:lvl1pPr>
              <a:defRPr sz="2800" b="1" i="0">
                <a:latin typeface="Montserra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Hier steht der Primärtitel der Präsentation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CBC5A53B-E05F-4BFC-FB91-3D9C0B4063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2449" y="4375361"/>
            <a:ext cx="9947275" cy="529807"/>
          </a:xfrm>
        </p:spPr>
        <p:txBody>
          <a:bodyPr anchor="ctr">
            <a:normAutofit/>
          </a:bodyPr>
          <a:lstStyle>
            <a:lvl1pPr>
              <a:defRPr sz="2800" b="0" i="0">
                <a:latin typeface="Montserrat Ligh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Hier steht der Sekundärtitel der Präsentation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AF0491A2-00CA-312A-E316-9A13475388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2449" y="4989494"/>
            <a:ext cx="9947275" cy="529807"/>
          </a:xfrm>
        </p:spPr>
        <p:txBody>
          <a:bodyPr anchor="ctr">
            <a:norm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Hier stehen Präsentatoren und Datum, Ort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1FE7996-BD39-AD50-EA68-D616E16C0EB4}"/>
              </a:ext>
            </a:extLst>
          </p:cNvPr>
          <p:cNvSpPr/>
          <p:nvPr userDrawn="1"/>
        </p:nvSpPr>
        <p:spPr>
          <a:xfrm>
            <a:off x="334963" y="-596836"/>
            <a:ext cx="368300" cy="368300"/>
          </a:xfrm>
          <a:prstGeom prst="rect">
            <a:avLst/>
          </a:prstGeom>
          <a:solidFill>
            <a:srgbClr val="384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07764DE-DB56-BD1B-2B61-645A907AD91E}"/>
              </a:ext>
            </a:extLst>
          </p:cNvPr>
          <p:cNvSpPr txBox="1"/>
          <p:nvPr userDrawn="1"/>
        </p:nvSpPr>
        <p:spPr>
          <a:xfrm>
            <a:off x="703263" y="-551185"/>
            <a:ext cx="2039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latin typeface="Montserrat Light" pitchFamily="2" charset="77"/>
              </a:rPr>
              <a:t>BNK Anthrazit #384048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2D35DEE-89E4-3D98-3991-34D69E7AD263}"/>
              </a:ext>
            </a:extLst>
          </p:cNvPr>
          <p:cNvSpPr/>
          <p:nvPr userDrawn="1"/>
        </p:nvSpPr>
        <p:spPr>
          <a:xfrm>
            <a:off x="2836863" y="-596836"/>
            <a:ext cx="368300" cy="368300"/>
          </a:xfrm>
          <a:prstGeom prst="rect">
            <a:avLst/>
          </a:prstGeom>
          <a:solidFill>
            <a:srgbClr val="F9B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1514CA7-6DD4-EE21-2CB3-18635AE6F929}"/>
              </a:ext>
            </a:extLst>
          </p:cNvPr>
          <p:cNvSpPr txBox="1"/>
          <p:nvPr userDrawn="1"/>
        </p:nvSpPr>
        <p:spPr>
          <a:xfrm>
            <a:off x="3205163" y="-551185"/>
            <a:ext cx="2039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latin typeface="Montserrat Light" pitchFamily="2" charset="77"/>
              </a:rPr>
              <a:t>BNK Orange #F9B122</a:t>
            </a:r>
          </a:p>
        </p:txBody>
      </p:sp>
    </p:spTree>
    <p:extLst>
      <p:ext uri="{BB962C8B-B14F-4D97-AF65-F5344CB8AC3E}">
        <p14:creationId xmlns:p14="http://schemas.microsoft.com/office/powerpoint/2010/main" val="203184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Zita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4963" y="1449388"/>
            <a:ext cx="11522075" cy="467995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txBody>
          <a:bodyPr anchor="ctr"/>
          <a:lstStyle>
            <a:lvl1pPr marL="0" indent="0" algn="ctr">
              <a:buNone/>
              <a:defRPr sz="5400" b="1" i="1">
                <a:latin typeface="Montserrat" pitchFamily="2" charset="77"/>
              </a:defRPr>
            </a:lvl1pPr>
            <a:lvl2pPr marL="685800" indent="-228600" algn="ctr">
              <a:buFont typeface="Wingdings" pitchFamily="2" charset="2"/>
              <a:buChar char="§"/>
              <a:defRPr sz="1400" b="1" i="1"/>
            </a:lvl2pPr>
            <a:lvl3pPr marL="1143000" indent="-228600" algn="ctr">
              <a:buFont typeface="Wingdings" pitchFamily="2" charset="2"/>
              <a:buChar char="§"/>
              <a:defRPr sz="1400" b="1" i="1"/>
            </a:lvl3pPr>
            <a:lvl4pPr marL="1600200" indent="-228600" algn="ctr">
              <a:buFont typeface="Wingdings" pitchFamily="2" charset="2"/>
              <a:buChar char="§"/>
              <a:defRPr sz="1400" b="1" i="1"/>
            </a:lvl4pPr>
            <a:lvl5pPr marL="2057400" indent="-228600" algn="ctr">
              <a:buFont typeface="Wingdings" pitchFamily="2" charset="2"/>
              <a:buChar char="§"/>
              <a:defRPr sz="1400" b="1" i="1"/>
            </a:lvl5pPr>
          </a:lstStyle>
          <a:p>
            <a:pPr lvl="0"/>
            <a:r>
              <a:rPr lang="de-DE" dirty="0"/>
              <a:t>„HIER STEHT EIN ZITAT!“</a:t>
            </a:r>
          </a:p>
          <a:p>
            <a:pPr lvl="0"/>
            <a:r>
              <a:rPr lang="de-DE" dirty="0"/>
              <a:t>MONTSERRAT BOLD 54PT KURSIV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10B7F7-90EB-438E-3C6A-C4418E3EA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41662" y="441325"/>
            <a:ext cx="1815376" cy="6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2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Zita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0635557-C864-8101-D584-38937B429A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31" r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4963" y="1449388"/>
            <a:ext cx="11522075" cy="467995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txBody>
          <a:bodyPr anchor="ctr"/>
          <a:lstStyle>
            <a:lvl1pPr marL="0" indent="0" algn="ctr">
              <a:buNone/>
              <a:defRPr sz="5400" b="1" i="1">
                <a:latin typeface="Montserrat" pitchFamily="2" charset="77"/>
              </a:defRPr>
            </a:lvl1pPr>
            <a:lvl2pPr marL="685800" indent="-228600" algn="ctr">
              <a:buFont typeface="Wingdings" pitchFamily="2" charset="2"/>
              <a:buChar char="§"/>
              <a:defRPr sz="1400" b="1" i="1"/>
            </a:lvl2pPr>
            <a:lvl3pPr marL="1143000" indent="-228600" algn="ctr">
              <a:buFont typeface="Wingdings" pitchFamily="2" charset="2"/>
              <a:buChar char="§"/>
              <a:defRPr sz="1400" b="1" i="1"/>
            </a:lvl3pPr>
            <a:lvl4pPr marL="1600200" indent="-228600" algn="ctr">
              <a:buFont typeface="Wingdings" pitchFamily="2" charset="2"/>
              <a:buChar char="§"/>
              <a:defRPr sz="1400" b="1" i="1"/>
            </a:lvl4pPr>
            <a:lvl5pPr marL="2057400" indent="-228600" algn="ctr">
              <a:buFont typeface="Wingdings" pitchFamily="2" charset="2"/>
              <a:buChar char="§"/>
              <a:defRPr sz="1400" b="1" i="1"/>
            </a:lvl5pPr>
          </a:lstStyle>
          <a:p>
            <a:pPr lvl="0"/>
            <a:r>
              <a:rPr lang="de-DE" dirty="0"/>
              <a:t>„HIER STEHT EIN ZITAT!“</a:t>
            </a:r>
          </a:p>
          <a:p>
            <a:pPr lvl="0"/>
            <a:r>
              <a:rPr lang="de-DE" dirty="0"/>
              <a:t>MONTSERRAT BOLD 54PT KURSIV</a:t>
            </a:r>
          </a:p>
        </p:txBody>
      </p:sp>
      <p:pic>
        <p:nvPicPr>
          <p:cNvPr id="7" name="Grafik 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16F01674-626C-F5D4-D0A1-719EADFF99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44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efer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1989137"/>
            <a:ext cx="4816473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34CCDE8B-F6CB-512C-FA72-28CC2A6DE0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22231" y="1989137"/>
            <a:ext cx="3114090" cy="31142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Referent #1 platzieren</a:t>
            </a:r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89D5692C-0AA4-F411-1828-30548D38F0E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42947" y="1989137"/>
            <a:ext cx="3114090" cy="31142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Referent #2 platzieren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6E397D2B-577A-E784-E2EE-1F6EA9501F8D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5422232" y="5229643"/>
            <a:ext cx="3114090" cy="2366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b="1" i="0">
                <a:latin typeface="Montserrat" pitchFamily="2" charset="77"/>
              </a:defRPr>
            </a:lvl1pPr>
            <a:lvl2pPr marL="457200" indent="0">
              <a:buClr>
                <a:srgbClr val="F9B123"/>
              </a:buClr>
              <a:buFontTx/>
              <a:buNone/>
              <a:defRPr sz="1400"/>
            </a:lvl2pPr>
            <a:lvl3pPr marL="914400" indent="0">
              <a:buClr>
                <a:srgbClr val="F9B123"/>
              </a:buClr>
              <a:buFontTx/>
              <a:buNone/>
              <a:defRPr sz="1400"/>
            </a:lvl3pPr>
            <a:lvl4pPr marL="1371600" indent="0">
              <a:buClr>
                <a:srgbClr val="F9B123"/>
              </a:buClr>
              <a:buFontTx/>
              <a:buNone/>
              <a:defRPr sz="1400"/>
            </a:lvl4pPr>
            <a:lvl5pPr marL="1828800" indent="0">
              <a:buClr>
                <a:srgbClr val="F9B123"/>
              </a:buClr>
              <a:buFontTx/>
              <a:buNone/>
              <a:defRPr sz="1400"/>
            </a:lvl5pPr>
          </a:lstStyle>
          <a:p>
            <a:pPr lvl="0"/>
            <a:r>
              <a:rPr lang="de-DE" dirty="0"/>
              <a:t>REFERENT #1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C7495072-5B29-23FD-442D-B004281DC726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742948" y="5229643"/>
            <a:ext cx="3114090" cy="2366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b="1" i="0">
                <a:latin typeface="Montserrat" pitchFamily="2" charset="77"/>
              </a:defRPr>
            </a:lvl1pPr>
            <a:lvl2pPr marL="457200" indent="0">
              <a:buClr>
                <a:srgbClr val="F9B123"/>
              </a:buClr>
              <a:buFontTx/>
              <a:buNone/>
              <a:defRPr sz="1400"/>
            </a:lvl2pPr>
            <a:lvl3pPr marL="914400" indent="0">
              <a:buClr>
                <a:srgbClr val="F9B123"/>
              </a:buClr>
              <a:buFontTx/>
              <a:buNone/>
              <a:defRPr sz="1400"/>
            </a:lvl3pPr>
            <a:lvl4pPr marL="1371600" indent="0">
              <a:buClr>
                <a:srgbClr val="F9B123"/>
              </a:buClr>
              <a:buFontTx/>
              <a:buNone/>
              <a:defRPr sz="1400"/>
            </a:lvl4pPr>
            <a:lvl5pPr marL="1828800" indent="0">
              <a:buClr>
                <a:srgbClr val="F9B123"/>
              </a:buClr>
              <a:buFontTx/>
              <a:buNone/>
              <a:defRPr sz="1400"/>
            </a:lvl5pPr>
          </a:lstStyle>
          <a:p>
            <a:pPr lvl="0"/>
            <a:r>
              <a:rPr lang="de-DE" dirty="0"/>
              <a:t>REFERENT #2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FAB071E4-9EB2-8638-03BA-733842553D5D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422232" y="5542681"/>
            <a:ext cx="3114090" cy="5939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latin typeface="Montserrat Light" pitchFamily="2" charset="77"/>
              </a:defRPr>
            </a:lvl1pPr>
            <a:lvl2pPr marL="457200" indent="0">
              <a:buClr>
                <a:srgbClr val="F9B123"/>
              </a:buClr>
              <a:buFontTx/>
              <a:buNone/>
              <a:defRPr sz="1400"/>
            </a:lvl2pPr>
            <a:lvl3pPr marL="914400" indent="0">
              <a:buClr>
                <a:srgbClr val="F9B123"/>
              </a:buClr>
              <a:buFontTx/>
              <a:buNone/>
              <a:defRPr sz="1400"/>
            </a:lvl3pPr>
            <a:lvl4pPr marL="1371600" indent="0">
              <a:buClr>
                <a:srgbClr val="F9B123"/>
              </a:buClr>
              <a:buFontTx/>
              <a:buNone/>
              <a:defRPr sz="1400"/>
            </a:lvl4pPr>
            <a:lvl5pPr marL="1828800" indent="0">
              <a:buClr>
                <a:srgbClr val="F9B123"/>
              </a:buClr>
              <a:buFontTx/>
              <a:buNone/>
              <a:defRPr sz="1400"/>
            </a:lvl5pPr>
          </a:lstStyle>
          <a:p>
            <a:pPr lvl="0"/>
            <a:r>
              <a:rPr lang="de-DE" dirty="0"/>
              <a:t>Titel Referent #1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8A721F87-66A1-1AEE-1461-F044B5F19507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8742947" y="5542681"/>
            <a:ext cx="3114090" cy="5939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latin typeface="Montserrat Light" pitchFamily="2" charset="77"/>
              </a:defRPr>
            </a:lvl1pPr>
            <a:lvl2pPr marL="457200" indent="0">
              <a:buClr>
                <a:srgbClr val="F9B123"/>
              </a:buClr>
              <a:buFontTx/>
              <a:buNone/>
              <a:defRPr sz="1400"/>
            </a:lvl2pPr>
            <a:lvl3pPr marL="914400" indent="0">
              <a:buClr>
                <a:srgbClr val="F9B123"/>
              </a:buClr>
              <a:buFontTx/>
              <a:buNone/>
              <a:defRPr sz="1400"/>
            </a:lvl3pPr>
            <a:lvl4pPr marL="1371600" indent="0">
              <a:buClr>
                <a:srgbClr val="F9B123"/>
              </a:buClr>
              <a:buFontTx/>
              <a:buNone/>
              <a:defRPr sz="1400"/>
            </a:lvl4pPr>
            <a:lvl5pPr marL="1828800" indent="0">
              <a:buClr>
                <a:srgbClr val="F9B123"/>
              </a:buClr>
              <a:buFontTx/>
              <a:buNone/>
              <a:defRPr sz="1400"/>
            </a:lvl5pPr>
          </a:lstStyle>
          <a:p>
            <a:pPr lvl="0"/>
            <a:r>
              <a:rPr lang="de-DE" dirty="0"/>
              <a:t>Titel Referent #1</a:t>
            </a:r>
          </a:p>
        </p:txBody>
      </p:sp>
    </p:spTree>
    <p:extLst>
      <p:ext uri="{BB962C8B-B14F-4D97-AF65-F5344CB8AC3E}">
        <p14:creationId xmlns:p14="http://schemas.microsoft.com/office/powerpoint/2010/main" val="2298818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1989137"/>
            <a:ext cx="5761037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34CCDE8B-F6CB-512C-FA72-28CC2A6DE0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07005" y="1989137"/>
            <a:ext cx="4150032" cy="4150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Referent #1 platzieren</a:t>
            </a:r>
          </a:p>
        </p:txBody>
      </p:sp>
    </p:spTree>
    <p:extLst>
      <p:ext uri="{BB962C8B-B14F-4D97-AF65-F5344CB8AC3E}">
        <p14:creationId xmlns:p14="http://schemas.microsoft.com/office/powerpoint/2010/main" val="2010117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pres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641FE3-C2E0-3072-BD5D-1DAC0781D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31" r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1">
            <a:extLst>
              <a:ext uri="{FF2B5EF4-FFF2-40B4-BE49-F238E27FC236}">
                <a16:creationId xmlns:a16="http://schemas.microsoft.com/office/drawing/2014/main" id="{280F30A9-FCC4-7952-3F9B-7444C17A4720}"/>
              </a:ext>
            </a:extLst>
          </p:cNvPr>
          <p:cNvSpPr/>
          <p:nvPr userDrawn="1"/>
        </p:nvSpPr>
        <p:spPr>
          <a:xfrm>
            <a:off x="0" y="-310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1">
            <a:extLst>
              <a:ext uri="{FF2B5EF4-FFF2-40B4-BE49-F238E27FC236}">
                <a16:creationId xmlns:a16="http://schemas.microsoft.com/office/drawing/2014/main" id="{DB2EDD1C-F92F-BF13-B412-807ABAEF51BA}"/>
              </a:ext>
            </a:extLst>
          </p:cNvPr>
          <p:cNvSpPr/>
          <p:nvPr userDrawn="1"/>
        </p:nvSpPr>
        <p:spPr>
          <a:xfrm rot="10800000">
            <a:off x="10958680" y="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E0291A-A6CB-D22F-F7D7-88EEB41A1047}"/>
              </a:ext>
            </a:extLst>
          </p:cNvPr>
          <p:cNvSpPr/>
          <p:nvPr userDrawn="1"/>
        </p:nvSpPr>
        <p:spPr>
          <a:xfrm>
            <a:off x="809998" y="3422449"/>
            <a:ext cx="10597864" cy="2478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ABF27C-A1DB-8942-BE0D-55BC87E3E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907" y="5616370"/>
            <a:ext cx="2079131" cy="930402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5D4E928-493E-1DAD-CB34-3CCA9ED506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2449" y="3798949"/>
            <a:ext cx="9947275" cy="529807"/>
          </a:xfrm>
        </p:spPr>
        <p:txBody>
          <a:bodyPr anchor="ctr">
            <a:normAutofit/>
          </a:bodyPr>
          <a:lstStyle>
            <a:lvl1pPr>
              <a:defRPr sz="2800" b="1" i="0">
                <a:latin typeface="Montserra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Vielen Dank für Ihre Aufmerksamkeit!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CBC5A53B-E05F-4BFC-FB91-3D9C0B4063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2449" y="4375361"/>
            <a:ext cx="9947275" cy="529807"/>
          </a:xfrm>
        </p:spPr>
        <p:txBody>
          <a:bodyPr anchor="ctr">
            <a:normAutofit/>
          </a:bodyPr>
          <a:lstStyle>
            <a:lvl1pPr>
              <a:defRPr sz="2800" b="0" i="0">
                <a:latin typeface="Montserrat Ligh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Hier steht der Sekundärtitel der Präsentation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AF0491A2-00CA-312A-E316-9A13475388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2449" y="4989494"/>
            <a:ext cx="9947275" cy="529807"/>
          </a:xfrm>
        </p:spPr>
        <p:txBody>
          <a:bodyPr anchor="ctr">
            <a:norm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Impressumstext</a:t>
            </a:r>
          </a:p>
        </p:txBody>
      </p:sp>
    </p:spTree>
    <p:extLst>
      <p:ext uri="{BB962C8B-B14F-4D97-AF65-F5344CB8AC3E}">
        <p14:creationId xmlns:p14="http://schemas.microsoft.com/office/powerpoint/2010/main" val="75636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CF61BC0-CA20-F1E7-EEEE-B3350869E9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6FCF6E3-1B5D-8F89-B844-8E8F3A472A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91231"/>
            <a:ext cx="12192000" cy="1620978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HIER STEHT EINE DER TITEL DES KAPITELS</a:t>
            </a:r>
          </a:p>
          <a:p>
            <a:pPr lvl="0"/>
            <a:r>
              <a:rPr lang="de-DE" dirty="0"/>
              <a:t>MONSERRAT BOLD 16 PT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956596D-3143-4EBD-EBE9-D4503261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540357"/>
            <a:ext cx="12192000" cy="1078154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01 //</a:t>
            </a:r>
          </a:p>
        </p:txBody>
      </p:sp>
    </p:spTree>
    <p:extLst>
      <p:ext uri="{BB962C8B-B14F-4D97-AF65-F5344CB8AC3E}">
        <p14:creationId xmlns:p14="http://schemas.microsoft.com/office/powerpoint/2010/main" val="10028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Kapitel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041" y="441324"/>
            <a:ext cx="5761038" cy="14112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96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01 //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989137"/>
            <a:ext cx="172721" cy="4868863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1989137"/>
            <a:ext cx="5577837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F810973-3194-6191-0711-E74B624F40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0"/>
            <a:ext cx="608552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platzieren</a:t>
            </a:r>
          </a:p>
        </p:txBody>
      </p:sp>
    </p:spTree>
    <p:extLst>
      <p:ext uri="{BB962C8B-B14F-4D97-AF65-F5344CB8AC3E}">
        <p14:creationId xmlns:p14="http://schemas.microsoft.com/office/powerpoint/2010/main" val="549748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_eine_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172721" y="1449388"/>
            <a:ext cx="1201928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E6240E8F-820F-333F-38AB-866C39FD00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989138"/>
            <a:ext cx="11522075" cy="412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857250" indent="-400050" defTabSz="5400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314450" indent="-400050" defTabSz="5400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771650" indent="-400050" defTabSz="5400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228850" indent="-400050" defTabSz="5400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8294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ext_zwei_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81261C79-05A3-A584-EF32-B615283C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442" y="1989137"/>
            <a:ext cx="5750558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8721" y="1989137"/>
            <a:ext cx="5577837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548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&amp;Bild_zwei_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3192378"/>
            <a:ext cx="12192000" cy="36656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1" y="3192378"/>
            <a:ext cx="162242" cy="366562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81261C79-05A3-A584-EF32-B615283C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442" y="3429000"/>
            <a:ext cx="5750558" cy="270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8721" y="3429000"/>
            <a:ext cx="5577837" cy="270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6A419A6-EF74-ED7B-1A4E-A20295E607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9237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26181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30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ext&amp;Bild_eine_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8721" y="1989137"/>
            <a:ext cx="5577837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FC0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C000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FC000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FC000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F810973-3194-6191-0711-E74B624F40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4963" y="1989138"/>
            <a:ext cx="5761037" cy="414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platzieren</a:t>
            </a:r>
          </a:p>
        </p:txBody>
      </p:sp>
    </p:spTree>
    <p:extLst>
      <p:ext uri="{BB962C8B-B14F-4D97-AF65-F5344CB8AC3E}">
        <p14:creationId xmlns:p14="http://schemas.microsoft.com/office/powerpoint/2010/main" val="1306933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ext&amp;Bild_eine_Spal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1989137"/>
            <a:ext cx="5577837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F810973-3194-6191-0711-E74B624F40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989138"/>
            <a:ext cx="5761037" cy="414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platzieren</a:t>
            </a:r>
          </a:p>
        </p:txBody>
      </p:sp>
    </p:spTree>
    <p:extLst>
      <p:ext uri="{BB962C8B-B14F-4D97-AF65-F5344CB8AC3E}">
        <p14:creationId xmlns:p14="http://schemas.microsoft.com/office/powerpoint/2010/main" val="480265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F810973-3194-6191-0711-E74B624F40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4963" y="1989138"/>
            <a:ext cx="11522075" cy="414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platzieren</a:t>
            </a:r>
          </a:p>
        </p:txBody>
      </p:sp>
    </p:spTree>
    <p:extLst>
      <p:ext uri="{BB962C8B-B14F-4D97-AF65-F5344CB8AC3E}">
        <p14:creationId xmlns:p14="http://schemas.microsoft.com/office/powerpoint/2010/main" val="2173106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A9E3C9D-4AA3-794A-BC2E-BB066903F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1281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69" r:id="rId3"/>
    <p:sldLayoutId id="2147483649" r:id="rId4"/>
    <p:sldLayoutId id="2147483661" r:id="rId5"/>
    <p:sldLayoutId id="2147483670" r:id="rId6"/>
    <p:sldLayoutId id="2147483662" r:id="rId7"/>
    <p:sldLayoutId id="2147483663" r:id="rId8"/>
    <p:sldLayoutId id="2147483667" r:id="rId9"/>
    <p:sldLayoutId id="2147483664" r:id="rId10"/>
    <p:sldLayoutId id="2147483665" r:id="rId11"/>
    <p:sldLayoutId id="2147483666" r:id="rId12"/>
    <p:sldLayoutId id="2147483672" r:id="rId13"/>
    <p:sldLayoutId id="214748367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F9B123"/>
        </a:buClr>
        <a:buFont typeface="Wingdings" pitchFamily="2" charset="2"/>
        <a:buNone/>
        <a:defRPr sz="1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B123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B123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B123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B123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253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.png"/><Relationship Id="rId7" Type="http://schemas.openxmlformats.org/officeDocument/2006/relationships/slide" Target="slide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.png"/><Relationship Id="rId7" Type="http://schemas.openxmlformats.org/officeDocument/2006/relationships/slide" Target="slide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.png"/><Relationship Id="rId7" Type="http://schemas.openxmlformats.org/officeDocument/2006/relationships/slide" Target="slide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n-kollegen.de/" TargetMode="External"/><Relationship Id="rId2" Type="http://schemas.openxmlformats.org/officeDocument/2006/relationships/hyperlink" Target="mailto:info@brahms-kollegen.d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.png"/><Relationship Id="rId7" Type="http://schemas.openxmlformats.org/officeDocument/2006/relationships/slide" Target="slide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.png"/><Relationship Id="rId7" Type="http://schemas.openxmlformats.org/officeDocument/2006/relationships/slide" Target="slide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0CC558A-EAA8-271A-3C87-8BFEA8471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2449" y="3798949"/>
            <a:ext cx="9947275" cy="66156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de-DE" sz="2800" dirty="0"/>
              <a:t>Kommunale Beteiligungsoptionen und Kooperationen bei der Umsetzung von Windenergieprojekten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BBB6D5-2130-E04A-5DB2-E424EAE26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2449" y="4544840"/>
            <a:ext cx="9947275" cy="360328"/>
          </a:xfrm>
        </p:spPr>
        <p:txBody>
          <a:bodyPr>
            <a:normAutofit/>
          </a:bodyPr>
          <a:lstStyle/>
          <a:p>
            <a:r>
              <a:rPr lang="de-DE" sz="1400" dirty="0"/>
              <a:t>30. Windenergietage // 08.-10. November 2022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89F7F0-9225-4ABA-8ACE-5F740841B0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Rechtsanwalt Dr. Florian Brahms, Licence en </a:t>
            </a:r>
            <a:r>
              <a:rPr lang="de-DE" dirty="0" err="1"/>
              <a:t>droit</a:t>
            </a:r>
            <a:r>
              <a:rPr lang="de-DE" dirty="0"/>
              <a:t> </a:t>
            </a:r>
            <a:r>
              <a:rPr lang="de-DE" dirty="0" err="1"/>
              <a:t>français</a:t>
            </a:r>
            <a:endParaRPr lang="de-DE" dirty="0"/>
          </a:p>
          <a:p>
            <a:r>
              <a:rPr lang="de-DE" dirty="0" err="1"/>
              <a:t>Linstow</a:t>
            </a:r>
            <a:r>
              <a:rPr lang="de-DE" dirty="0"/>
              <a:t>, 08.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830664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13">
            <a:extLst>
              <a:ext uri="{FF2B5EF4-FFF2-40B4-BE49-F238E27FC236}">
                <a16:creationId xmlns:a16="http://schemas.microsoft.com/office/drawing/2014/main" id="{74548FB4-FF45-3004-EBA7-EE6AA0AA9B9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7038" t="36021" r="35117"/>
          <a:stretch/>
        </p:blipFill>
        <p:spPr>
          <a:xfrm>
            <a:off x="6096000" y="0"/>
            <a:ext cx="6084888" cy="6858000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D44554-01B3-9333-637D-A63FF2C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62001C-508F-437B-A93E-7C5339416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02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FD0AFC-EC81-8307-9FDB-D4515D619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VERGABERECHT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Allgemeines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Öffentlicher Auftraggeber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Sektorenauftraggeber</a:t>
            </a:r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53B20D41-66C4-68D5-628E-F9CD4D2265B3}"/>
              </a:ext>
            </a:extLst>
          </p:cNvPr>
          <p:cNvSpPr/>
          <p:nvPr/>
        </p:nvSpPr>
        <p:spPr>
          <a:xfrm rot="10800000">
            <a:off x="10935048" y="-183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5344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VERGABERECHT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ALLGEMEINES</a:t>
            </a:r>
            <a:endParaRPr lang="de-DE" dirty="0">
              <a:solidFill>
                <a:srgbClr val="F9B122"/>
              </a:solidFill>
            </a:endParaRP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4F94CF14-4710-D8E7-9916-A30381983705}"/>
              </a:ext>
            </a:extLst>
          </p:cNvPr>
          <p:cNvSpPr txBox="1">
            <a:spLocks/>
          </p:cNvSpPr>
          <p:nvPr/>
        </p:nvSpPr>
        <p:spPr>
          <a:xfrm>
            <a:off x="581825" y="1773155"/>
            <a:ext cx="10188017" cy="4363484"/>
          </a:xfrm>
          <a:prstGeom prst="rect">
            <a:avLst/>
          </a:prstGeom>
        </p:spPr>
        <p:txBody>
          <a:bodyPr vert="horz" wrap="square" lIns="0" tIns="0" rIns="0" bIns="0" numCol="1" spcCol="180000" rtlCol="0">
            <a:noAutofit/>
          </a:bodyPr>
          <a:lstStyle>
            <a:lvl1pPr marL="0" marR="0" indent="0" algn="l" defTabSz="995713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>
                <a:srgbClr val="FEB423"/>
              </a:buClr>
              <a:buSzPct val="100000"/>
              <a:buFont typeface="Wingdings 2" panose="05020102010507070707" pitchFamily="18" charset="2"/>
              <a:buNone/>
              <a:tabLst/>
              <a:defRPr sz="2000" kern="120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7938" marR="0" indent="0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 sz="1400" b="0" i="0" kern="1200" baseline="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2pPr>
            <a:lvl3pPr marL="536587" marR="0" indent="-176217" algn="l" defTabSz="72074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Tx/>
              <a:buFont typeface="Wingdings" pitchFamily="2" charset="2"/>
              <a:buChar char="§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3pPr>
            <a:lvl4pPr marL="806468" marR="0" indent="-223843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Courier New" panose="02070309020205020404" pitchFamily="49" charset="0"/>
              <a:buChar char="o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4pPr>
            <a:lvl5pPr marL="1028724" marR="0" indent="-222255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Tx/>
              <a:buFont typeface="Symbol" pitchFamily="2" charset="2"/>
              <a:buChar char="-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5pPr>
            <a:lvl6pPr marL="1023961" indent="-220668" algn="l" defTabSz="99571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charset="0"/>
              <a:buChar char="o"/>
              <a:tabLst/>
              <a:defRPr sz="12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6pPr>
            <a:lvl7pPr marL="3236068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924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78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00000"/>
              </a:lnSpc>
              <a:buFont typeface="Wingdings" pitchFamily="2" charset="2"/>
              <a:buChar char="§"/>
              <a:defRPr/>
            </a:pPr>
            <a:r>
              <a:rPr kumimoji="0" lang="de-DE" sz="1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9B123"/>
                </a:highlight>
                <a:uLnTx/>
                <a:uFillTx/>
              </a:rPr>
              <a:t>Grundsatz:</a:t>
            </a:r>
            <a:r>
              <a:rPr kumimoji="0" lang="de-DE" sz="1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öffentliche Auftraggeber müssen im </a:t>
            </a:r>
            <a:r>
              <a:rPr lang="de-DE" sz="1600" dirty="0"/>
              <a:t>Regelfall Aufträge </a:t>
            </a:r>
            <a:r>
              <a:rPr kumimoji="0" lang="de-DE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im Wege der Vergabe öffentliche vergeben.</a:t>
            </a:r>
          </a:p>
          <a:p>
            <a:pPr marL="0" marR="0" lvl="1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tabLst/>
              <a:defRPr/>
            </a:pPr>
            <a:endParaRPr kumimoji="0" lang="de-DE" sz="16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71549" lvl="2" indent="-342900" defTabSz="995713">
              <a:lnSpc>
                <a:spcPct val="100000"/>
              </a:lnSpc>
              <a:buSzPct val="100000"/>
              <a:defRPr/>
            </a:pPr>
            <a:r>
              <a:rPr lang="de-DE" sz="1600" dirty="0"/>
              <a:t>Ausnahmen sind restriktiv auszulegen. Grundsätzlich ist aber nur die </a:t>
            </a:r>
            <a:r>
              <a:rPr lang="de-DE" sz="1600" b="1" dirty="0">
                <a:highlight>
                  <a:srgbClr val="F9B123"/>
                </a:highlight>
              </a:rPr>
              <a:t>Nachfrage nach Leistung</a:t>
            </a:r>
            <a:r>
              <a:rPr lang="de-DE" sz="1600" dirty="0"/>
              <a:t> ausschreibungspflichtig.</a:t>
            </a:r>
          </a:p>
          <a:p>
            <a:pPr marL="871549" lvl="2" indent="-342900" defTabSz="995713">
              <a:lnSpc>
                <a:spcPct val="100000"/>
              </a:lnSpc>
              <a:buSzPct val="100000"/>
              <a:defRPr/>
            </a:pPr>
            <a:endParaRPr lang="de-DE" sz="1600" dirty="0"/>
          </a:p>
          <a:p>
            <a:pPr marL="871549" lvl="2" indent="-342900" defTabSz="995713">
              <a:lnSpc>
                <a:spcPct val="100000"/>
              </a:lnSpc>
              <a:buSzPct val="100000"/>
              <a:defRPr/>
            </a:pPr>
            <a:r>
              <a:rPr lang="de-DE" sz="1600" dirty="0"/>
              <a:t>Das </a:t>
            </a:r>
            <a:r>
              <a:rPr lang="de-DE" sz="1600" b="1" dirty="0">
                <a:highlight>
                  <a:srgbClr val="F9B123"/>
                </a:highlight>
              </a:rPr>
              <a:t>Angebot von Leistung</a:t>
            </a:r>
            <a:r>
              <a:rPr lang="de-DE" sz="1600" dirty="0"/>
              <a:t> ist nicht Gegenstand der Ausschreibung, da kein Bedarf der öffentlichen Verwaltung befriedigt wird.</a:t>
            </a:r>
          </a:p>
          <a:p>
            <a:pPr marL="871549" lvl="2" indent="-342900" defTabSz="995713">
              <a:lnSpc>
                <a:spcPct val="100000"/>
              </a:lnSpc>
              <a:buSzPct val="100000"/>
              <a:defRPr/>
            </a:pPr>
            <a:endParaRPr lang="de-DE" sz="1600" dirty="0"/>
          </a:p>
          <a:p>
            <a:pPr marL="871549" lvl="2" indent="-342900" defTabSz="995713">
              <a:lnSpc>
                <a:spcPct val="100000"/>
              </a:lnSpc>
              <a:buSzPct val="100000"/>
              <a:defRPr/>
            </a:pPr>
            <a:r>
              <a:rPr lang="de-DE" sz="1600" dirty="0"/>
              <a:t>Die </a:t>
            </a:r>
            <a:r>
              <a:rPr lang="de-DE" sz="1600" b="1" dirty="0">
                <a:highlight>
                  <a:srgbClr val="F9B123"/>
                </a:highlight>
              </a:rPr>
              <a:t>Suche nach Kooperationspartnern</a:t>
            </a:r>
            <a:r>
              <a:rPr lang="de-DE" sz="1600" dirty="0"/>
              <a:t> durch öffentliche Auftraggeber ist im Regelfall auch ausschreibungspflichtig.</a:t>
            </a:r>
          </a:p>
          <a:p>
            <a:pPr marL="528649" lvl="2" indent="0" defTabSz="995713">
              <a:lnSpc>
                <a:spcPct val="100000"/>
              </a:lnSpc>
              <a:buSzPct val="100000"/>
              <a:buNone/>
              <a:defRPr/>
            </a:pPr>
            <a:endParaRPr lang="de-DE" sz="1600" dirty="0"/>
          </a:p>
          <a:p>
            <a:pPr marL="871549" lvl="2" indent="-342900" defTabSz="995713">
              <a:lnSpc>
                <a:spcPct val="100000"/>
              </a:lnSpc>
              <a:buSzPct val="100000"/>
              <a:defRPr/>
            </a:pPr>
            <a:r>
              <a:rPr lang="de-DE" sz="1600" dirty="0"/>
              <a:t>Durch die Gründung einer </a:t>
            </a:r>
            <a:r>
              <a:rPr lang="de-DE" sz="1600" b="1" dirty="0">
                <a:highlight>
                  <a:srgbClr val="F9B123"/>
                </a:highlight>
              </a:rPr>
              <a:t>privatrechtlichen Gesellschaft</a:t>
            </a:r>
            <a:r>
              <a:rPr lang="de-DE" sz="1600" dirty="0"/>
              <a:t> sollen sich öffentliche Auftraggeber nicht dem Vergaberecht entziehen können. </a:t>
            </a:r>
          </a:p>
          <a:p>
            <a:pPr marL="871549" lvl="2" indent="-342900" defTabSz="995713">
              <a:lnSpc>
                <a:spcPct val="100000"/>
              </a:lnSpc>
              <a:buSzPct val="100000"/>
              <a:defRPr/>
            </a:pPr>
            <a:endParaRPr lang="de-DE" sz="2000" dirty="0"/>
          </a:p>
          <a:p>
            <a:pPr marL="871549" lvl="2" indent="-342900" defTabSz="995713">
              <a:lnSpc>
                <a:spcPct val="100000"/>
              </a:lnSpc>
              <a:buSzPct val="100000"/>
              <a:defRPr/>
            </a:pPr>
            <a:endParaRPr lang="de-DE" sz="2000" dirty="0"/>
          </a:p>
          <a:p>
            <a:pPr marL="871549" lvl="2" indent="-342900" defTabSz="995713">
              <a:lnSpc>
                <a:spcPct val="100000"/>
              </a:lnSpc>
              <a:buSzPct val="100000"/>
              <a:defRPr/>
            </a:pPr>
            <a:endParaRPr kumimoji="0" lang="de-DE" sz="20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de-DE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de-DE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2692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VERGABERECHT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Öffentlicher Auftraggeber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ABFB4421-E5E2-B0F9-543E-A8F5DC0988BE}"/>
              </a:ext>
            </a:extLst>
          </p:cNvPr>
          <p:cNvSpPr txBox="1">
            <a:spLocks/>
          </p:cNvSpPr>
          <p:nvPr/>
        </p:nvSpPr>
        <p:spPr>
          <a:xfrm>
            <a:off x="549084" y="1773155"/>
            <a:ext cx="10834264" cy="4363484"/>
          </a:xfrm>
          <a:prstGeom prst="rect">
            <a:avLst/>
          </a:prstGeom>
        </p:spPr>
        <p:txBody>
          <a:bodyPr vert="horz" wrap="square" lIns="0" tIns="0" rIns="0" bIns="0" numCol="1" spcCol="180000" rtlCol="0">
            <a:noAutofit/>
          </a:bodyPr>
          <a:lstStyle>
            <a:lvl1pPr marL="0" marR="0" indent="0" algn="l" defTabSz="995713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>
                <a:srgbClr val="FEB423"/>
              </a:buClr>
              <a:buSzPct val="100000"/>
              <a:buFont typeface="Wingdings 2" panose="05020102010507070707" pitchFamily="18" charset="2"/>
              <a:buNone/>
              <a:tabLst/>
              <a:defRPr sz="2000" kern="120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7938" marR="0" indent="0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 sz="1400" b="0" i="0" kern="1200" baseline="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2pPr>
            <a:lvl3pPr marL="536587" marR="0" indent="-176217" algn="l" defTabSz="72074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Tx/>
              <a:buFont typeface="Wingdings" pitchFamily="2" charset="2"/>
              <a:buChar char="§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3pPr>
            <a:lvl4pPr marL="806468" marR="0" indent="-223843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Courier New" panose="02070309020205020404" pitchFamily="49" charset="0"/>
              <a:buChar char="o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4pPr>
            <a:lvl5pPr marL="1028724" marR="0" indent="-222255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Tx/>
              <a:buFont typeface="Symbol" pitchFamily="2" charset="2"/>
              <a:buChar char="-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5pPr>
            <a:lvl6pPr marL="1023961" indent="-220668" algn="l" defTabSz="99571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charset="0"/>
              <a:buChar char="o"/>
              <a:tabLst/>
              <a:defRPr sz="12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6pPr>
            <a:lvl7pPr marL="3236068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924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78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de-DE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Voraussetzungen der Anwendbarkeit der §§ 98 ff. GWB</a:t>
            </a:r>
          </a:p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de-DE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1" indent="-342900" algn="l" defTabSz="995713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FEB423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de-DE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9B123"/>
                </a:highlight>
                <a:uLnTx/>
                <a:uFillTx/>
              </a:rPr>
              <a:t>Öffentlicher Auftraggeber:</a:t>
            </a:r>
          </a:p>
          <a:p>
            <a:pPr marL="871549" lvl="2" indent="-342900" defTabSz="995713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im Allgemeininteresse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liegende </a:t>
            </a: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Aufgaben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(jede Tätigkeit sein, die nicht auf vereinzelter, privater Zielsetzung) der </a:t>
            </a: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Daseinsvorsorge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wie der Versorgung mit Elektrizität, Gas oder Wasser </a:t>
            </a:r>
          </a:p>
          <a:p>
            <a:pPr marL="528649" lvl="2" indent="0" defTabSz="995713">
              <a:spcBef>
                <a:spcPts val="600"/>
              </a:spcBef>
              <a:spcAft>
                <a:spcPts val="600"/>
              </a:spcAft>
              <a:buSzPct val="100000"/>
              <a:buNone/>
              <a:defRPr/>
            </a:pPr>
            <a:r>
              <a:rPr lang="de-DE" sz="1600" dirty="0"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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bei </a:t>
            </a: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regionaler Versorgung 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wird dies </a:t>
            </a:r>
            <a:r>
              <a:rPr lang="de-DE" sz="1600" b="1" dirty="0">
                <a:highlight>
                  <a:srgbClr val="F9B123"/>
                </a:highlight>
                <a:latin typeface="Montserrat" panose="00000500000000000000" pitchFamily="2" charset="0"/>
                <a:cs typeface="Times New Roman" panose="02020603050405020304" pitchFamily="18" charset="0"/>
              </a:rPr>
              <a:t>vermutet</a:t>
            </a:r>
            <a:endParaRPr lang="de-DE" sz="1600" dirty="0">
              <a:effectLst/>
              <a:latin typeface="Montserrat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871549" lvl="2" indent="-342900" defTabSz="995713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nichtgewerblicher Art</a:t>
            </a:r>
            <a:r>
              <a:rPr lang="de-DE" sz="1600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(n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ichtgewerblich ist sie dann, wenn sie nicht mit </a:t>
            </a: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Gewinnerzielungsabsicht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unternommen wird; im Rahmen ihrer konkreten Tätigkeit ein eigenes wirtschaftliches Risiko trägt)</a:t>
            </a:r>
          </a:p>
          <a:p>
            <a:pPr marL="871549" lvl="2" indent="-342900" defTabSz="995713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endParaRPr kumimoji="0" lang="de-DE" sz="1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9B123"/>
              </a:highlight>
              <a:uLnTx/>
              <a:uFillTx/>
              <a:latin typeface="Montserrat" panose="00000500000000000000" pitchFamily="2" charset="0"/>
            </a:endParaRPr>
          </a:p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2706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VERGABERECHT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SEKTORENAUFTRAGGEBER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B57D9CF3-EA27-BD4C-A40D-0B19E9CACB56}"/>
              </a:ext>
            </a:extLst>
          </p:cNvPr>
          <p:cNvSpPr txBox="1">
            <a:spLocks/>
          </p:cNvSpPr>
          <p:nvPr/>
        </p:nvSpPr>
        <p:spPr>
          <a:xfrm>
            <a:off x="563117" y="1597260"/>
            <a:ext cx="10932197" cy="4363484"/>
          </a:xfrm>
          <a:prstGeom prst="rect">
            <a:avLst/>
          </a:prstGeom>
        </p:spPr>
        <p:txBody>
          <a:bodyPr vert="horz" wrap="square" lIns="0" tIns="0" rIns="0" bIns="0" numCol="1" spcCol="180000" rtlCol="0">
            <a:noAutofit/>
          </a:bodyPr>
          <a:lstStyle>
            <a:lvl1pPr marL="0" marR="0" indent="0" algn="l" defTabSz="995713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>
                <a:srgbClr val="FEB423"/>
              </a:buClr>
              <a:buSzPct val="100000"/>
              <a:buFont typeface="Wingdings 2" panose="05020102010507070707" pitchFamily="18" charset="2"/>
              <a:buNone/>
              <a:tabLst/>
              <a:defRPr sz="2000" kern="120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7938" marR="0" indent="0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 sz="1400" b="0" i="0" kern="1200" baseline="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2pPr>
            <a:lvl3pPr marL="536587" marR="0" indent="-176217" algn="l" defTabSz="72074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Tx/>
              <a:buFont typeface="Wingdings" pitchFamily="2" charset="2"/>
              <a:buChar char="§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3pPr>
            <a:lvl4pPr marL="806468" marR="0" indent="-223843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Courier New" panose="02070309020205020404" pitchFamily="49" charset="0"/>
              <a:buChar char="o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4pPr>
            <a:lvl5pPr marL="1028724" marR="0" indent="-222255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Tx/>
              <a:buFont typeface="Symbol" pitchFamily="2" charset="2"/>
              <a:buChar char="-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5pPr>
            <a:lvl6pPr marL="1023961" indent="-220668" algn="l" defTabSz="99571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charset="0"/>
              <a:buChar char="o"/>
              <a:tabLst/>
              <a:defRPr sz="12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6pPr>
            <a:lvl7pPr marL="3236068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924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78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de-DE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</a:rPr>
              <a:t>Voraussetzungen der Anwendbarkeit der §§ 98 ff. GWB</a:t>
            </a:r>
          </a:p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de-DE" sz="1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342900" marR="0" lvl="1" indent="-342900" algn="l" defTabSz="995713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FEB423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de-DE" sz="1600" b="1" dirty="0">
                <a:highlight>
                  <a:srgbClr val="F9B123"/>
                </a:highlight>
                <a:latin typeface="Montserrat" panose="00000500000000000000" pitchFamily="2" charset="0"/>
              </a:rPr>
              <a:t>Sektorenauftraggeber:</a:t>
            </a:r>
            <a:r>
              <a:rPr lang="de-DE" sz="1600" dirty="0">
                <a:latin typeface="Montserrat" panose="00000500000000000000" pitchFamily="2" charset="0"/>
              </a:rPr>
              <a:t> </a:t>
            </a:r>
          </a:p>
          <a:p>
            <a:pPr marL="871549" lvl="2" indent="-342900" defTabSz="995713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Sektorentätigkeit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nach § 102 GWB: Tätigkeit nach § 102 Abs. 2 Nr. 2 GWB, d.h. </a:t>
            </a: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Einspeisung von Elektrizität in Netze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 Nach § 102 Abs. 7 Satz 1 GWB umfasst der Begriff „Einspeisung“ dabei die </a:t>
            </a: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Erzeugung und Produktion</a:t>
            </a:r>
            <a:r>
              <a:rPr lang="de-DE" sz="1600" b="1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sowie den Groß- und Einzelhandel. </a:t>
            </a:r>
          </a:p>
          <a:p>
            <a:pPr marL="871549" lvl="2" indent="-342900" defTabSz="995713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Staatsverbundenheit:</a:t>
            </a:r>
            <a:r>
              <a:rPr lang="de-DE" sz="1600" b="1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1141430" lvl="3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600" b="1" dirty="0">
                <a:latin typeface="Montserrat" panose="00000500000000000000" pitchFamily="2" charset="0"/>
                <a:cs typeface="Times New Roman" panose="02020603050405020304" pitchFamily="18" charset="0"/>
              </a:rPr>
              <a:t>Möglichkeit 1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: Tätigkeit auf der Grundlage von besonderen oder </a:t>
            </a: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ausschließlichen Rechten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die von einer zuständigen Behörde gewährt wurden. Dies umfasst die </a:t>
            </a: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staatlich berufenen Monopolisten</a:t>
            </a:r>
            <a:r>
              <a:rPr lang="de-DE" sz="1600" b="1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latin typeface="Montserrat" panose="00000500000000000000" pitchFamily="2" charset="0"/>
                <a:cs typeface="Times New Roman" panose="02020603050405020304" pitchFamily="18" charset="0"/>
              </a:rPr>
              <a:t>mit einer </a:t>
            </a: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Sonderstellung im Wettbewerb.</a:t>
            </a:r>
            <a:endParaRPr lang="de-DE" sz="1600" b="1" dirty="0">
              <a:highlight>
                <a:srgbClr val="F9B123"/>
              </a:highlight>
              <a:latin typeface="Montserrat" panose="00000500000000000000" pitchFamily="2" charset="0"/>
            </a:endParaRPr>
          </a:p>
          <a:p>
            <a:pPr marL="342900" marR="0" lvl="1" indent="-342900" algn="l" defTabSz="995713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FEB423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de-DE" sz="1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10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VERGABERECHT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SEKTORENAUFTRAGGEBER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585EC94C-A7CD-4DB6-1B08-37B81DE931BA}"/>
              </a:ext>
            </a:extLst>
          </p:cNvPr>
          <p:cNvSpPr txBox="1">
            <a:spLocks/>
          </p:cNvSpPr>
          <p:nvPr/>
        </p:nvSpPr>
        <p:spPr>
          <a:xfrm>
            <a:off x="565200" y="1597260"/>
            <a:ext cx="11412859" cy="4363484"/>
          </a:xfrm>
          <a:prstGeom prst="rect">
            <a:avLst/>
          </a:prstGeom>
        </p:spPr>
        <p:txBody>
          <a:bodyPr vert="horz" wrap="square" lIns="0" tIns="0" rIns="0" bIns="0" numCol="1" spcCol="180000" rtlCol="0">
            <a:noAutofit/>
          </a:bodyPr>
          <a:lstStyle>
            <a:lvl1pPr marL="0" marR="0" indent="0" algn="l" defTabSz="995713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>
                <a:srgbClr val="FEB423"/>
              </a:buClr>
              <a:buSzPct val="100000"/>
              <a:buFont typeface="Wingdings 2" panose="05020102010507070707" pitchFamily="18" charset="2"/>
              <a:buNone/>
              <a:tabLst/>
              <a:defRPr sz="2000" kern="120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7938" marR="0" indent="0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 sz="1400" b="0" i="0" kern="1200" baseline="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2pPr>
            <a:lvl3pPr marL="536587" marR="0" indent="-176217" algn="l" defTabSz="72074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Tx/>
              <a:buFont typeface="Wingdings" pitchFamily="2" charset="2"/>
              <a:buChar char="§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3pPr>
            <a:lvl4pPr marL="806468" marR="0" indent="-223843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Courier New" panose="02070309020205020404" pitchFamily="49" charset="0"/>
              <a:buChar char="o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4pPr>
            <a:lvl5pPr marL="1028724" marR="0" indent="-222255" algn="l" defTabSz="9957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Tx/>
              <a:buFont typeface="Symbol" pitchFamily="2" charset="2"/>
              <a:buChar char="-"/>
              <a:tabLst/>
              <a:defRPr sz="1400" b="0" i="0" kern="1200">
                <a:solidFill>
                  <a:srgbClr val="000000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5pPr>
            <a:lvl6pPr marL="1023961" indent="-220668" algn="l" defTabSz="99571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charset="0"/>
              <a:buChar char="o"/>
              <a:tabLst/>
              <a:defRPr sz="12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6pPr>
            <a:lvl7pPr marL="3236068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924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78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de-DE" sz="1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Voraussetzungen der Anwendbarkeit der §§ 98 ff. GWB</a:t>
            </a:r>
          </a:p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de-DE" sz="1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1" indent="-342900" algn="l" defTabSz="995713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FEB423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de-DE" sz="1600" b="1" dirty="0"/>
              <a:t>Möglichkeit 2</a:t>
            </a:r>
            <a:r>
              <a:rPr lang="de-DE" sz="1600" dirty="0"/>
              <a:t>: Staatsverbundenheit aufgrund </a:t>
            </a:r>
            <a:r>
              <a:rPr lang="de-DE" sz="1600" b="1" dirty="0">
                <a:highlight>
                  <a:srgbClr val="F9B123"/>
                </a:highlight>
              </a:rPr>
              <a:t>beherrschenden Einflusses eines oder mehrerer öffentlicher Auftraggeber</a:t>
            </a:r>
            <a:r>
              <a:rPr lang="de-DE" sz="1600" b="1" dirty="0"/>
              <a:t> </a:t>
            </a:r>
            <a:r>
              <a:rPr lang="de-DE" sz="1600" dirty="0">
                <a:latin typeface="Montserrat" panose="00000500000000000000" pitchFamily="2" charset="0"/>
                <a:cs typeface="Times New Roman" panose="02020603050405020304" pitchFamily="18" charset="0"/>
              </a:rPr>
              <a:t>i.S.v. § 99 Nr. 1 bis 3 GWB: </a:t>
            </a:r>
          </a:p>
          <a:p>
            <a:pPr marL="871549" lvl="2" indent="-342900" defTabSz="995713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unmittelbar oder mittelbar Besitz der Mehrheit des gezeichneten Kapitals des Unternehmens </a:t>
            </a:r>
            <a:r>
              <a:rPr lang="de-DE" sz="1600" dirty="0"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de-DE" sz="1600" b="1" dirty="0"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Kapitalmehrheit</a:t>
            </a:r>
            <a:r>
              <a:rPr lang="de-DE" sz="1600" dirty="0"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),</a:t>
            </a:r>
          </a:p>
          <a:p>
            <a:pPr marL="871549" lvl="2" indent="-342900" defTabSz="995713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de-DE" sz="1600" dirty="0"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verfügt/ v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erfügen über die Mehrheit der mit den Anteilen am Unternehmen verbundenen Stimmrechte (</a:t>
            </a: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Stimmrechtsmehrheit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de-DE" sz="1600" dirty="0">
                <a:latin typeface="Montserrat" panose="00000500000000000000" pitchFamily="2" charset="0"/>
                <a:cs typeface="Times New Roman" panose="02020603050405020304" pitchFamily="18" charset="0"/>
              </a:rPr>
              <a:t>oder</a:t>
            </a:r>
          </a:p>
          <a:p>
            <a:pPr marL="871549" lvl="2" indent="-342900" defTabSz="995713"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kann/ können mehr als die Hälfte der Mitglieder des Verwaltungs-, Leitungs- oder Aufsichtsorgans des Unternehmens bestellen (</a:t>
            </a:r>
            <a:r>
              <a:rPr lang="de-DE" sz="1600" b="1" dirty="0">
                <a:effectLst/>
                <a:highlight>
                  <a:srgbClr val="F9B123"/>
                </a:highlight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Mehrheit der Unternehmensorgane</a:t>
            </a:r>
            <a:r>
              <a:rPr lang="de-DE" sz="1600" dirty="0">
                <a:effectLst/>
                <a:latin typeface="Montserrat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kumimoji="0" lang="de-DE" sz="16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de-DE" sz="16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1" indent="0" algn="l" defTabSz="995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423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de-DE" sz="16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51170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FA980E-FCB7-B150-B241-6631A7B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5555DD-1B27-A834-49E9-076A393D3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A0952D-FDE2-A81C-413B-F08F959A5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GLIEDERUNG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2475074"/>
                  </p:ext>
                </p:extLst>
              </p:nvPr>
            </p:nvGraphicFramePr>
            <p:xfrm>
              <a:off x="334800" y="1850065"/>
              <a:ext cx="11522238" cy="4279273"/>
            </p:xfrm>
            <a:graphic>
              <a:graphicData uri="http://schemas.microsoft.com/office/powerpoint/2016/summaryzoom">
                <psuz:summaryZm>
                  <psuz:summaryZmObj sectionId="{0D025C41-7B23-024D-B4D0-AE7430425E27}">
                    <psuz:zmPr id="{1675BF2F-D48E-8449-9612-08D9137FD48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73513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5459B98-A5E4-934B-BE01-D9B33113A4F6}">
                    <psuz:zmPr id="{3E5CA383-B254-634A-A14B-F24B01D5694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5308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2421A3-AEC7-CA40-8AE0-C39045623B25}">
                    <psuz:zmPr id="{4581B32D-14A6-9B4A-86D9-F5BC1CBFF13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73513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93CEF3-078B-E84D-BCF0-0C59C526D784}">
                    <psuz:zmPr id="{8D7D984C-0991-EE43-829E-AEB8008A6B33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5308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34800" y="1850065"/>
                <a:ext cx="11522238" cy="4279273"/>
                <a:chOff x="334800" y="1850065"/>
                <a:chExt cx="11522238" cy="4279273"/>
              </a:xfrm>
            </p:grpSpPr>
            <p:pic>
              <p:nvPicPr>
                <p:cNvPr id="3" name="Grafik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608313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0108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Grafik 5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08313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0108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62248708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26B5097-25FD-D40A-E9C4-52F3766D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611" b="5611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F667183-56F8-ED3D-0730-491067659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03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1FE11F94-DBE2-0495-073A-AD7C5D08EF82}"/>
              </a:ext>
            </a:extLst>
          </p:cNvPr>
          <p:cNvSpPr/>
          <p:nvPr/>
        </p:nvSpPr>
        <p:spPr>
          <a:xfrm>
            <a:off x="0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">
            <a:extLst>
              <a:ext uri="{FF2B5EF4-FFF2-40B4-BE49-F238E27FC236}">
                <a16:creationId xmlns:a16="http://schemas.microsoft.com/office/drawing/2014/main" id="{982FFA33-C67A-78E1-B9AA-D6474CAE1D46}"/>
              </a:ext>
            </a:extLst>
          </p:cNvPr>
          <p:cNvSpPr/>
          <p:nvPr/>
        </p:nvSpPr>
        <p:spPr>
          <a:xfrm rot="10800000">
            <a:off x="10932826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8129861D-E800-B84E-3B31-099407E705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701763"/>
            <a:ext cx="12192000" cy="1665063"/>
          </a:xfrm>
        </p:spPr>
        <p:txBody>
          <a:bodyPr anchor="t">
            <a:normAutofit/>
          </a:bodyPr>
          <a:lstStyle/>
          <a:p>
            <a:r>
              <a:rPr lang="de-DE" dirty="0"/>
              <a:t>GESTALTUNGSMÖGLICHKEITEN</a:t>
            </a:r>
          </a:p>
        </p:txBody>
      </p:sp>
    </p:spTree>
    <p:extLst>
      <p:ext uri="{BB962C8B-B14F-4D97-AF65-F5344CB8AC3E}">
        <p14:creationId xmlns:p14="http://schemas.microsoft.com/office/powerpoint/2010/main" val="2014211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13">
            <a:extLst>
              <a:ext uri="{FF2B5EF4-FFF2-40B4-BE49-F238E27FC236}">
                <a16:creationId xmlns:a16="http://schemas.microsoft.com/office/drawing/2014/main" id="{E6B90556-E58C-3F8A-93AB-C9A42028EB1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41923" r="1859"/>
          <a:stretch/>
        </p:blipFill>
        <p:spPr>
          <a:xfrm>
            <a:off x="6096000" y="0"/>
            <a:ext cx="6084888" cy="6858000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D44554-01B3-9333-637D-A63FF2C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62001C-508F-437B-A93E-7C5339416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03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FD0AFC-EC81-8307-9FDB-D4515D619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GESTALTUNGSMÖGLICHKEITEN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Ausgangslage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Infrastrukturnutzungsvertrag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Gesellschaftsrechtliche Struktur</a:t>
            </a:r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53B20D41-66C4-68D5-628E-F9CD4D2265B3}"/>
              </a:ext>
            </a:extLst>
          </p:cNvPr>
          <p:cNvSpPr/>
          <p:nvPr/>
        </p:nvSpPr>
        <p:spPr>
          <a:xfrm rot="10800000">
            <a:off x="10935048" y="-183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502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llipse 46">
            <a:extLst>
              <a:ext uri="{FF2B5EF4-FFF2-40B4-BE49-F238E27FC236}">
                <a16:creationId xmlns:a16="http://schemas.microsoft.com/office/drawing/2014/main" id="{24BB3559-A94D-16BF-4484-49ED0370142F}"/>
              </a:ext>
            </a:extLst>
          </p:cNvPr>
          <p:cNvSpPr/>
          <p:nvPr/>
        </p:nvSpPr>
        <p:spPr>
          <a:xfrm rot="16200000">
            <a:off x="4042399" y="3391543"/>
            <a:ext cx="3779773" cy="1710418"/>
          </a:xfrm>
          <a:prstGeom prst="ellipse">
            <a:avLst/>
          </a:prstGeom>
          <a:solidFill>
            <a:srgbClr val="F9B1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72000" bIns="72000" rtlCol="0" anchor="ctr"/>
          <a:lstStyle/>
          <a:p>
            <a:pPr algn="ctr">
              <a:lnSpc>
                <a:spcPct val="105000"/>
              </a:lnSpc>
            </a:pP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VERTRAGLICHE GESTALTUNG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AUSGANGSLAGE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56DAA4E-3571-5284-D523-D7B4A4F49A9D}"/>
              </a:ext>
            </a:extLst>
          </p:cNvPr>
          <p:cNvSpPr/>
          <p:nvPr/>
        </p:nvSpPr>
        <p:spPr>
          <a:xfrm>
            <a:off x="718457" y="1591985"/>
            <a:ext cx="10907833" cy="1710418"/>
          </a:xfrm>
          <a:prstGeom prst="ellipse">
            <a:avLst/>
          </a:prstGeom>
          <a:solidFill>
            <a:srgbClr val="F9B1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72000" bIns="72000" rtlCol="0" anchor="ctr"/>
          <a:lstStyle/>
          <a:p>
            <a:pPr algn="ctr">
              <a:lnSpc>
                <a:spcPct val="105000"/>
              </a:lnSpc>
            </a:pP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58340965-970B-0CF7-AB89-FE2966F6F6C1}"/>
              </a:ext>
            </a:extLst>
          </p:cNvPr>
          <p:cNvSpPr txBox="1">
            <a:spLocks/>
          </p:cNvSpPr>
          <p:nvPr/>
        </p:nvSpPr>
        <p:spPr>
          <a:xfrm>
            <a:off x="565709" y="2340000"/>
            <a:ext cx="10188017" cy="4391000"/>
          </a:xfrm>
          <a:prstGeom prst="rect">
            <a:avLst/>
          </a:prstGeom>
        </p:spPr>
        <p:txBody>
          <a:bodyPr wrap="square" numCol="1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buFontTx/>
              <a:buNone/>
              <a:defRPr sz="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endParaRPr lang="de-DE" sz="2400" b="1"/>
          </a:p>
          <a:p>
            <a:pPr marL="0" lvl="1"/>
            <a:endParaRPr lang="de-DE"/>
          </a:p>
          <a:p>
            <a:pPr marL="0" lvl="1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6F8F88C-6B2D-68AA-8781-DAD499051E37}"/>
              </a:ext>
            </a:extLst>
          </p:cNvPr>
          <p:cNvSpPr txBox="1"/>
          <p:nvPr/>
        </p:nvSpPr>
        <p:spPr>
          <a:xfrm>
            <a:off x="1000723" y="2334843"/>
            <a:ext cx="3073999" cy="360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de-DE" sz="1800" dirty="0"/>
              <a:t>Projektentwickle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9D74148-2F31-9C21-3935-60EF091AC4ED}"/>
              </a:ext>
            </a:extLst>
          </p:cNvPr>
          <p:cNvSpPr txBox="1"/>
          <p:nvPr/>
        </p:nvSpPr>
        <p:spPr>
          <a:xfrm>
            <a:off x="8193343" y="2345176"/>
            <a:ext cx="2178979" cy="360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de-DE" sz="1800" dirty="0"/>
              <a:t>Stadtwerk/Kommune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A8F43FF-4C9A-D59A-3C80-09F1AFE934DE}"/>
              </a:ext>
            </a:extLst>
          </p:cNvPr>
          <p:cNvSpPr txBox="1"/>
          <p:nvPr/>
        </p:nvSpPr>
        <p:spPr>
          <a:xfrm>
            <a:off x="4614133" y="5007439"/>
            <a:ext cx="2592288" cy="360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de-DE" sz="1800" dirty="0"/>
              <a:t>Projektgesellschaft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994A272-C03A-2D11-AAA2-7114A5381167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537723" y="2695354"/>
            <a:ext cx="0" cy="5092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39FDCB6F-8F25-EF8B-47CF-B26C5052E7CB}"/>
              </a:ext>
            </a:extLst>
          </p:cNvPr>
          <p:cNvCxnSpPr>
            <a:cxnSpLocks/>
          </p:cNvCxnSpPr>
          <p:nvPr/>
        </p:nvCxnSpPr>
        <p:spPr>
          <a:xfrm>
            <a:off x="9282832" y="2695352"/>
            <a:ext cx="0" cy="5092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BDFD5DA-CD00-C10E-6190-1DAFCCDAE35F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5910277" y="3204565"/>
            <a:ext cx="17468" cy="18028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DBE6474-217D-E1B2-C4A2-E00B876AAEB0}"/>
              </a:ext>
            </a:extLst>
          </p:cNvPr>
          <p:cNvCxnSpPr>
            <a:cxnSpLocks/>
          </p:cNvCxnSpPr>
          <p:nvPr/>
        </p:nvCxnSpPr>
        <p:spPr>
          <a:xfrm flipH="1">
            <a:off x="2537723" y="3192875"/>
            <a:ext cx="6745109" cy="116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18CB8673-365E-9DC4-30A1-50D462735951}"/>
              </a:ext>
            </a:extLst>
          </p:cNvPr>
          <p:cNvSpPr txBox="1"/>
          <p:nvPr/>
        </p:nvSpPr>
        <p:spPr>
          <a:xfrm>
            <a:off x="7524125" y="1875638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r>
              <a:rPr lang="de-DE" sz="1800" i="1" dirty="0"/>
              <a:t>Suche Projektpartner (Vergaberecht (+))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A17A4F4-174D-E9B0-D264-620C2FA1D330}"/>
              </a:ext>
            </a:extLst>
          </p:cNvPr>
          <p:cNvSpPr txBox="1"/>
          <p:nvPr/>
        </p:nvSpPr>
        <p:spPr>
          <a:xfrm>
            <a:off x="6616957" y="4317689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r>
              <a:rPr lang="de-DE" sz="1800" i="1" dirty="0"/>
              <a:t>„Infektion durch Mehrheitsbeteiligung“ (Vergaberecht (+)) </a:t>
            </a:r>
          </a:p>
        </p:txBody>
      </p:sp>
    </p:spTree>
    <p:extLst>
      <p:ext uri="{BB962C8B-B14F-4D97-AF65-F5344CB8AC3E}">
        <p14:creationId xmlns:p14="http://schemas.microsoft.com/office/powerpoint/2010/main" val="4060406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VERTRAGLICHE GESTALTUNG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ZEITLICH VERZÖGERTES ANGEBOT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58340965-970B-0CF7-AB89-FE2966F6F6C1}"/>
              </a:ext>
            </a:extLst>
          </p:cNvPr>
          <p:cNvSpPr txBox="1">
            <a:spLocks/>
          </p:cNvSpPr>
          <p:nvPr/>
        </p:nvSpPr>
        <p:spPr>
          <a:xfrm>
            <a:off x="565709" y="2340000"/>
            <a:ext cx="10188017" cy="4391000"/>
          </a:xfrm>
          <a:prstGeom prst="rect">
            <a:avLst/>
          </a:prstGeom>
        </p:spPr>
        <p:txBody>
          <a:bodyPr wrap="square" numCol="1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buFontTx/>
              <a:buNone/>
              <a:defRPr sz="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endParaRPr lang="de-DE" sz="2400" b="1"/>
          </a:p>
          <a:p>
            <a:pPr marL="0" lvl="1"/>
            <a:endParaRPr lang="de-DE"/>
          </a:p>
          <a:p>
            <a:pPr marL="0" lvl="1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6F8F88C-6B2D-68AA-8781-DAD499051E37}"/>
              </a:ext>
            </a:extLst>
          </p:cNvPr>
          <p:cNvSpPr txBox="1"/>
          <p:nvPr/>
        </p:nvSpPr>
        <p:spPr>
          <a:xfrm>
            <a:off x="1000723" y="2334843"/>
            <a:ext cx="3073999" cy="360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de-DE" sz="1800" dirty="0"/>
              <a:t>Projektentwickle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9D74148-2F31-9C21-3935-60EF091AC4ED}"/>
              </a:ext>
            </a:extLst>
          </p:cNvPr>
          <p:cNvSpPr txBox="1"/>
          <p:nvPr/>
        </p:nvSpPr>
        <p:spPr>
          <a:xfrm>
            <a:off x="8193343" y="2345176"/>
            <a:ext cx="2178979" cy="360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de-DE" sz="1800" dirty="0"/>
              <a:t>Stadtwerk/Kommune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A8F43FF-4C9A-D59A-3C80-09F1AFE934DE}"/>
              </a:ext>
            </a:extLst>
          </p:cNvPr>
          <p:cNvSpPr txBox="1"/>
          <p:nvPr/>
        </p:nvSpPr>
        <p:spPr>
          <a:xfrm>
            <a:off x="1250312" y="4991024"/>
            <a:ext cx="2592288" cy="360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de-DE" sz="1800" dirty="0"/>
              <a:t>Projektgesellschaft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994A272-C03A-2D11-AAA2-7114A5381167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537723" y="2695354"/>
            <a:ext cx="0" cy="5092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39FDCB6F-8F25-EF8B-47CF-B26C5052E7CB}"/>
              </a:ext>
            </a:extLst>
          </p:cNvPr>
          <p:cNvCxnSpPr>
            <a:cxnSpLocks/>
          </p:cNvCxnSpPr>
          <p:nvPr/>
        </p:nvCxnSpPr>
        <p:spPr>
          <a:xfrm>
            <a:off x="9282832" y="2695352"/>
            <a:ext cx="0" cy="5092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BDFD5DA-CD00-C10E-6190-1DAFCCDAE35F}"/>
              </a:ext>
            </a:extLst>
          </p:cNvPr>
          <p:cNvCxnSpPr>
            <a:cxnSpLocks/>
          </p:cNvCxnSpPr>
          <p:nvPr/>
        </p:nvCxnSpPr>
        <p:spPr>
          <a:xfrm flipH="1">
            <a:off x="2528988" y="3192875"/>
            <a:ext cx="17468" cy="18028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DBE6474-217D-E1B2-C4A2-E00B876AAEB0}"/>
              </a:ext>
            </a:extLst>
          </p:cNvPr>
          <p:cNvCxnSpPr>
            <a:cxnSpLocks/>
          </p:cNvCxnSpPr>
          <p:nvPr/>
        </p:nvCxnSpPr>
        <p:spPr>
          <a:xfrm flipH="1">
            <a:off x="2537723" y="3192875"/>
            <a:ext cx="6745109" cy="116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6926DD82-2B50-3813-623B-B04F7A71A933}"/>
              </a:ext>
            </a:extLst>
          </p:cNvPr>
          <p:cNvSpPr txBox="1"/>
          <p:nvPr/>
        </p:nvSpPr>
        <p:spPr>
          <a:xfrm>
            <a:off x="3038999" y="3449868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285750" indent="-285750">
              <a:lnSpc>
                <a:spcPct val="105000"/>
              </a:lnSpc>
              <a:buFontTx/>
              <a:buChar char="-"/>
            </a:pPr>
            <a:r>
              <a:rPr lang="de-DE" sz="1800" i="1" dirty="0"/>
              <a:t>Zeitlich verzögertes Angebot zur Beteiligung nach Erreichen der Baureife</a:t>
            </a:r>
          </a:p>
          <a:p>
            <a:pPr marL="285750" indent="-285750">
              <a:lnSpc>
                <a:spcPct val="105000"/>
              </a:lnSpc>
              <a:buFontTx/>
              <a:buChar char="-"/>
            </a:pPr>
            <a:r>
              <a:rPr lang="de-DE" i="1" dirty="0"/>
              <a:t>Einflussmöglichkeiten der Kommune?</a:t>
            </a:r>
          </a:p>
          <a:p>
            <a:pPr marL="285750" indent="-285750">
              <a:lnSpc>
                <a:spcPct val="105000"/>
              </a:lnSpc>
              <a:buFontTx/>
              <a:buChar char="-"/>
            </a:pPr>
            <a:r>
              <a:rPr lang="de-DE" i="1" dirty="0"/>
              <a:t>Absicherung des Stadtwerkes/Kommune?</a:t>
            </a:r>
          </a:p>
          <a:p>
            <a:pPr marL="285750" indent="-285750">
              <a:lnSpc>
                <a:spcPct val="105000"/>
              </a:lnSpc>
              <a:buFontTx/>
              <a:buChar char="-"/>
            </a:pPr>
            <a:r>
              <a:rPr lang="de-DE" i="1" dirty="0"/>
              <a:t>Vorteil: Kommune kann sich auch mit beherrschenden Einfluss (&gt; 50 %) beteiligen. </a:t>
            </a:r>
          </a:p>
          <a:p>
            <a:pPr>
              <a:lnSpc>
                <a:spcPct val="105000"/>
              </a:lnSpc>
            </a:pPr>
            <a:endParaRPr lang="de-DE" sz="1800" i="1" dirty="0"/>
          </a:p>
        </p:txBody>
      </p:sp>
    </p:spTree>
    <p:extLst>
      <p:ext uri="{BB962C8B-B14F-4D97-AF65-F5344CB8AC3E}">
        <p14:creationId xmlns:p14="http://schemas.microsoft.com/office/powerpoint/2010/main" val="161350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6E89433-5859-8B1C-0914-2AE83FDAA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59F0C8-620E-EAD5-33F3-8FD78BB32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CDFCD2-E149-A75E-7DD2-A37608078A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67A512-2946-CCC7-BF57-1FC05A7788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Kommunale Beteiligungsoptionen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7D21B2-D261-1219-E834-F21FE94963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Gliederung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lang="de-DE" sz="1400" b="0" dirty="0">
                <a:solidFill>
                  <a:prstClr val="black"/>
                </a:solidFill>
                <a:latin typeface="Montserrat Light" pitchFamily="2" charset="77"/>
              </a:rPr>
              <a:t>Allgemeines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Energierechtliche Aspekte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lang="de-DE" sz="1400" b="0" dirty="0">
                <a:solidFill>
                  <a:prstClr val="black"/>
                </a:solidFill>
                <a:latin typeface="Montserrat Light" pitchFamily="2" charset="77"/>
              </a:rPr>
              <a:t>Vertragliche Aspekte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Wasserstoffbasierte Stromspeicherung bei Anlagenkombinationen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lang="de-DE" sz="1400" b="0" dirty="0">
                <a:solidFill>
                  <a:prstClr val="black"/>
                </a:solidFill>
                <a:latin typeface="Montserrat Light" pitchFamily="2" charset="77"/>
              </a:rPr>
              <a:t>Fazit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9B123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endParaRPr lang="de-DE" dirty="0"/>
          </a:p>
        </p:txBody>
      </p:sp>
      <p:pic>
        <p:nvPicPr>
          <p:cNvPr id="9" name="Bildplatzhalter 8" descr="Ein Bild, das Person, Anzug, Wand, Mann enthält.&#10;&#10;Automatisch generierte Beschreibung">
            <a:extLst>
              <a:ext uri="{FF2B5EF4-FFF2-40B4-BE49-F238E27FC236}">
                <a16:creationId xmlns:a16="http://schemas.microsoft.com/office/drawing/2014/main" id="{55A9804C-774E-F012-058D-5B22CE69B0A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10" name="Rechteck 1">
            <a:extLst>
              <a:ext uri="{FF2B5EF4-FFF2-40B4-BE49-F238E27FC236}">
                <a16:creationId xmlns:a16="http://schemas.microsoft.com/office/drawing/2014/main" id="{F53A94E5-3886-1DDF-21EF-DFCEBBA1ECE3}"/>
              </a:ext>
            </a:extLst>
          </p:cNvPr>
          <p:cNvSpPr/>
          <p:nvPr/>
        </p:nvSpPr>
        <p:spPr>
          <a:xfrm>
            <a:off x="7707005" y="1989138"/>
            <a:ext cx="881410" cy="4073983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7052D689-CC3F-4D5D-256B-44C7F016ECB9}"/>
              </a:ext>
            </a:extLst>
          </p:cNvPr>
          <p:cNvSpPr txBox="1">
            <a:spLocks/>
          </p:cNvSpPr>
          <p:nvPr/>
        </p:nvSpPr>
        <p:spPr>
          <a:xfrm>
            <a:off x="8147710" y="5292356"/>
            <a:ext cx="3114090" cy="63700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B123"/>
              </a:buClr>
              <a:buFont typeface="Wingdings" pitchFamily="2" charset="2"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B123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B123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B123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B123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REFERENT</a:t>
            </a:r>
          </a:p>
          <a:p>
            <a:r>
              <a:rPr lang="de-DE" dirty="0">
                <a:solidFill>
                  <a:schemeClr val="bg1"/>
                </a:solidFill>
              </a:rPr>
              <a:t>DR. FLORIAN BRAHMS</a:t>
            </a:r>
          </a:p>
        </p:txBody>
      </p:sp>
    </p:spTree>
    <p:extLst>
      <p:ext uri="{BB962C8B-B14F-4D97-AF65-F5344CB8AC3E}">
        <p14:creationId xmlns:p14="http://schemas.microsoft.com/office/powerpoint/2010/main" val="1824499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F0B58178-DDAD-4514-B7F6-C3E5F4D62DB7}"/>
              </a:ext>
            </a:extLst>
          </p:cNvPr>
          <p:cNvSpPr/>
          <p:nvPr/>
        </p:nvSpPr>
        <p:spPr>
          <a:xfrm>
            <a:off x="718457" y="1591985"/>
            <a:ext cx="10907833" cy="1710418"/>
          </a:xfrm>
          <a:prstGeom prst="ellipse">
            <a:avLst/>
          </a:prstGeom>
          <a:solidFill>
            <a:srgbClr val="F9B1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72000" bIns="72000" rtlCol="0" anchor="ctr"/>
          <a:lstStyle/>
          <a:p>
            <a:pPr algn="ctr">
              <a:lnSpc>
                <a:spcPct val="105000"/>
              </a:lnSpc>
            </a:pP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VERTRAGLICHE GESTALTUNG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EINFLUSS AUF DIE GESELLSCHAFT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58340965-970B-0CF7-AB89-FE2966F6F6C1}"/>
              </a:ext>
            </a:extLst>
          </p:cNvPr>
          <p:cNvSpPr txBox="1">
            <a:spLocks/>
          </p:cNvSpPr>
          <p:nvPr/>
        </p:nvSpPr>
        <p:spPr>
          <a:xfrm>
            <a:off x="565709" y="2340000"/>
            <a:ext cx="10188017" cy="4391000"/>
          </a:xfrm>
          <a:prstGeom prst="rect">
            <a:avLst/>
          </a:prstGeom>
        </p:spPr>
        <p:txBody>
          <a:bodyPr wrap="square" numCol="1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buFontTx/>
              <a:buNone/>
              <a:defRPr sz="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endParaRPr lang="de-DE" sz="2400" b="1"/>
          </a:p>
          <a:p>
            <a:pPr marL="0" lvl="1"/>
            <a:endParaRPr lang="de-DE"/>
          </a:p>
          <a:p>
            <a:pPr marL="0" lvl="1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6F8F88C-6B2D-68AA-8781-DAD499051E37}"/>
              </a:ext>
            </a:extLst>
          </p:cNvPr>
          <p:cNvSpPr txBox="1"/>
          <p:nvPr/>
        </p:nvSpPr>
        <p:spPr>
          <a:xfrm>
            <a:off x="1000723" y="2334843"/>
            <a:ext cx="3073999" cy="360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de-DE" sz="1800" dirty="0"/>
              <a:t>Projektentwickle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9D74148-2F31-9C21-3935-60EF091AC4ED}"/>
              </a:ext>
            </a:extLst>
          </p:cNvPr>
          <p:cNvSpPr txBox="1"/>
          <p:nvPr/>
        </p:nvSpPr>
        <p:spPr>
          <a:xfrm>
            <a:off x="8193343" y="2345176"/>
            <a:ext cx="2178979" cy="360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de-DE" sz="1800" dirty="0"/>
              <a:t>Stadtwerk/Kommune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A8F43FF-4C9A-D59A-3C80-09F1AFE934DE}"/>
              </a:ext>
            </a:extLst>
          </p:cNvPr>
          <p:cNvSpPr txBox="1"/>
          <p:nvPr/>
        </p:nvSpPr>
        <p:spPr>
          <a:xfrm>
            <a:off x="4618500" y="4922581"/>
            <a:ext cx="2592288" cy="360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de-DE" sz="1800" dirty="0"/>
              <a:t>Projektgesellschaft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994A272-C03A-2D11-AAA2-7114A5381167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537723" y="2695354"/>
            <a:ext cx="0" cy="5092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39FDCB6F-8F25-EF8B-47CF-B26C5052E7CB}"/>
              </a:ext>
            </a:extLst>
          </p:cNvPr>
          <p:cNvCxnSpPr>
            <a:cxnSpLocks/>
          </p:cNvCxnSpPr>
          <p:nvPr/>
        </p:nvCxnSpPr>
        <p:spPr>
          <a:xfrm>
            <a:off x="9282832" y="2695352"/>
            <a:ext cx="0" cy="5092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BDFD5DA-CD00-C10E-6190-1DAFCCDAE35F}"/>
              </a:ext>
            </a:extLst>
          </p:cNvPr>
          <p:cNvCxnSpPr>
            <a:cxnSpLocks/>
          </p:cNvCxnSpPr>
          <p:nvPr/>
        </p:nvCxnSpPr>
        <p:spPr>
          <a:xfrm flipH="1">
            <a:off x="5910940" y="3192875"/>
            <a:ext cx="17468" cy="18028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DBE6474-217D-E1B2-C4A2-E00B876AAEB0}"/>
              </a:ext>
            </a:extLst>
          </p:cNvPr>
          <p:cNvCxnSpPr>
            <a:cxnSpLocks/>
          </p:cNvCxnSpPr>
          <p:nvPr/>
        </p:nvCxnSpPr>
        <p:spPr>
          <a:xfrm flipH="1">
            <a:off x="2546456" y="3192875"/>
            <a:ext cx="67363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874064E1-A88A-39AF-F798-B2DF3A956019}"/>
              </a:ext>
            </a:extLst>
          </p:cNvPr>
          <p:cNvSpPr txBox="1"/>
          <p:nvPr/>
        </p:nvSpPr>
        <p:spPr>
          <a:xfrm>
            <a:off x="7524125" y="1875638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r>
              <a:rPr lang="de-DE" sz="1800" i="1" dirty="0"/>
              <a:t>Suche Projektpartner (Vergaberecht (+))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95E2123-D748-82F4-5623-9352730C2F5C}"/>
              </a:ext>
            </a:extLst>
          </p:cNvPr>
          <p:cNvSpPr txBox="1"/>
          <p:nvPr/>
        </p:nvSpPr>
        <p:spPr>
          <a:xfrm>
            <a:off x="6263594" y="346864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285750" indent="-285750">
              <a:lnSpc>
                <a:spcPct val="105000"/>
              </a:lnSpc>
              <a:buFontTx/>
              <a:buChar char="-"/>
            </a:pPr>
            <a:r>
              <a:rPr lang="de-DE" sz="1800" i="1" dirty="0"/>
              <a:t>(Bau)Konzessionsvergabe wäre hier die Alternative</a:t>
            </a:r>
          </a:p>
          <a:p>
            <a:pPr marL="285750" indent="-285750">
              <a:lnSpc>
                <a:spcPct val="105000"/>
              </a:lnSpc>
              <a:buFontTx/>
              <a:buChar char="-"/>
            </a:pPr>
            <a:r>
              <a:rPr lang="de-DE" i="1" dirty="0"/>
              <a:t>Kommune hat bspw. das Projekt vor- bzw. </a:t>
            </a:r>
            <a:r>
              <a:rPr lang="de-DE" i="1" dirty="0" err="1"/>
              <a:t>anentwickelt</a:t>
            </a:r>
            <a:r>
              <a:rPr lang="de-DE" i="1" dirty="0"/>
              <a:t> </a:t>
            </a:r>
          </a:p>
          <a:p>
            <a:pPr marL="285750" indent="-285750">
              <a:lnSpc>
                <a:spcPct val="105000"/>
              </a:lnSpc>
              <a:buFontTx/>
              <a:buChar char="-"/>
            </a:pPr>
            <a:r>
              <a:rPr lang="de-DE" i="1" dirty="0"/>
              <a:t>&lt;50 % sowohl bei an den Anteilen als auch bei der </a:t>
            </a:r>
          </a:p>
          <a:p>
            <a:pPr>
              <a:lnSpc>
                <a:spcPct val="105000"/>
              </a:lnSpc>
            </a:pPr>
            <a:r>
              <a:rPr lang="de-DE" i="1" dirty="0"/>
              <a:t>      Beherrschung der Gesellschaft (Geschäftsführung/AR)</a:t>
            </a:r>
          </a:p>
          <a:p>
            <a:pPr>
              <a:lnSpc>
                <a:spcPct val="105000"/>
              </a:lnSpc>
            </a:pPr>
            <a:endParaRPr lang="de-DE" sz="1800" i="1" dirty="0"/>
          </a:p>
        </p:txBody>
      </p:sp>
    </p:spTree>
    <p:extLst>
      <p:ext uri="{BB962C8B-B14F-4D97-AF65-F5344CB8AC3E}">
        <p14:creationId xmlns:p14="http://schemas.microsoft.com/office/powerpoint/2010/main" val="4292726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FA980E-FCB7-B150-B241-6631A7B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5555DD-1B27-A834-49E9-076A393D3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A0952D-FDE2-A81C-413B-F08F959A5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GLIEDERUNG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1998749"/>
                  </p:ext>
                </p:extLst>
              </p:nvPr>
            </p:nvGraphicFramePr>
            <p:xfrm>
              <a:off x="334800" y="1850065"/>
              <a:ext cx="11522238" cy="4279273"/>
            </p:xfrm>
            <a:graphic>
              <a:graphicData uri="http://schemas.microsoft.com/office/powerpoint/2016/summaryzoom">
                <psuz:summaryZm>
                  <psuz:summaryZmObj sectionId="{0D025C41-7B23-024D-B4D0-AE7430425E27}">
                    <psuz:zmPr id="{1675BF2F-D48E-8449-9612-08D9137FD48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73513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5459B98-A5E4-934B-BE01-D9B33113A4F6}">
                    <psuz:zmPr id="{3E5CA383-B254-634A-A14B-F24B01D5694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5308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2421A3-AEC7-CA40-8AE0-C39045623B25}">
                    <psuz:zmPr id="{4581B32D-14A6-9B4A-86D9-F5BC1CBFF13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73513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93CEF3-078B-E84D-BCF0-0C59C526D784}" offsetFactorX="2" offsetFactorY="-977">
                    <psuz:zmPr id="{DB3A83E0-325D-AF42-8BBA-4FD60AC2A8ED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5376" y="2185012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34800" y="1850065"/>
                <a:ext cx="11522238" cy="4279273"/>
                <a:chOff x="334800" y="1850065"/>
                <a:chExt cx="11522238" cy="4279273"/>
              </a:xfrm>
            </p:grpSpPr>
            <p:pic>
              <p:nvPicPr>
                <p:cNvPr id="3" name="Grafik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608313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0108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Grafik 5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08313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0176" y="4035077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79479253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FA980E-FCB7-B150-B241-6631A7B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5555DD-1B27-A834-49E9-076A393D3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A0952D-FDE2-A81C-413B-F08F959A5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GLIEDERUNG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0006350"/>
                  </p:ext>
                </p:extLst>
              </p:nvPr>
            </p:nvGraphicFramePr>
            <p:xfrm>
              <a:off x="334800" y="1850065"/>
              <a:ext cx="11522238" cy="4279273"/>
            </p:xfrm>
            <a:graphic>
              <a:graphicData uri="http://schemas.microsoft.com/office/powerpoint/2016/summaryzoom">
                <psuz:summaryZm>
                  <psuz:summaryZmObj sectionId="{0D025C41-7B23-024D-B4D0-AE7430425E27}">
                    <psuz:zmPr id="{1675BF2F-D48E-8449-9612-08D9137FD48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73513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5459B98-A5E4-934B-BE01-D9B33113A4F6}">
                    <psuz:zmPr id="{3E5CA383-B254-634A-A14B-F24B01D5694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5308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2421A3-AEC7-CA40-8AE0-C39045623B25}">
                    <psuz:zmPr id="{4581B32D-14A6-9B4A-86D9-F5BC1CBFF13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73513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93CEF3-078B-E84D-BCF0-0C59C526D784}" offsetFactorX="1316" offsetFactorY="78">
                    <psuz:zmPr id="{CAA7450E-2AD8-A34D-98EF-CA83AD3AFEF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70360" y="2205328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34800" y="1850065"/>
                <a:ext cx="11522238" cy="4279273"/>
                <a:chOff x="334800" y="1850065"/>
                <a:chExt cx="11522238" cy="4279273"/>
              </a:xfrm>
            </p:grpSpPr>
            <p:pic>
              <p:nvPicPr>
                <p:cNvPr id="3" name="Grafik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608313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0108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Grafik 5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08313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05160" y="4055393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76000490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26B5097-25FD-D40A-E9C4-52F3766D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31" r="4631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F667183-56F8-ED3D-0730-491067659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04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1FE11F94-DBE2-0495-073A-AD7C5D08EF82}"/>
              </a:ext>
            </a:extLst>
          </p:cNvPr>
          <p:cNvSpPr/>
          <p:nvPr/>
        </p:nvSpPr>
        <p:spPr>
          <a:xfrm>
            <a:off x="0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">
            <a:extLst>
              <a:ext uri="{FF2B5EF4-FFF2-40B4-BE49-F238E27FC236}">
                <a16:creationId xmlns:a16="http://schemas.microsoft.com/office/drawing/2014/main" id="{982FFA33-C67A-78E1-B9AA-D6474CAE1D46}"/>
              </a:ext>
            </a:extLst>
          </p:cNvPr>
          <p:cNvSpPr/>
          <p:nvPr/>
        </p:nvSpPr>
        <p:spPr>
          <a:xfrm rot="10800000">
            <a:off x="10932826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E65CB6F8-82B7-5454-29AD-25C6B0DCE8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701763"/>
            <a:ext cx="12192000" cy="1665063"/>
          </a:xfrm>
        </p:spPr>
        <p:txBody>
          <a:bodyPr anchor="t">
            <a:normAutofit/>
          </a:bodyPr>
          <a:lstStyle/>
          <a:p>
            <a:r>
              <a:rPr lang="de-DE" dirty="0"/>
              <a:t>FAZIT</a:t>
            </a:r>
          </a:p>
        </p:txBody>
      </p:sp>
    </p:spTree>
    <p:extLst>
      <p:ext uri="{BB962C8B-B14F-4D97-AF65-F5344CB8AC3E}">
        <p14:creationId xmlns:p14="http://schemas.microsoft.com/office/powerpoint/2010/main" val="974536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13">
            <a:extLst>
              <a:ext uri="{FF2B5EF4-FFF2-40B4-BE49-F238E27FC236}">
                <a16:creationId xmlns:a16="http://schemas.microsoft.com/office/drawing/2014/main" id="{A7B3A4C0-B200-6758-4A2B-D90D407ADA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54631" r="83"/>
          <a:stretch/>
        </p:blipFill>
        <p:spPr>
          <a:xfrm>
            <a:off x="6096000" y="0"/>
            <a:ext cx="6084888" cy="6858000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D44554-01B3-9333-637D-A63FF2C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62001C-508F-437B-A93E-7C5339416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04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FD0AFC-EC81-8307-9FDB-D4515D619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Zusammenfassung</a:t>
            </a:r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53B20D41-66C4-68D5-628E-F9CD4D2265B3}"/>
              </a:ext>
            </a:extLst>
          </p:cNvPr>
          <p:cNvSpPr/>
          <p:nvPr/>
        </p:nvSpPr>
        <p:spPr>
          <a:xfrm rot="10800000">
            <a:off x="10935048" y="-183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3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ZUSAMMENFASSUNG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FAZIT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Die Beteiligung von Kommunen/Stadtwerken kann einen </a:t>
            </a:r>
            <a:r>
              <a:rPr lang="de-DE" b="1" dirty="0">
                <a:highlight>
                  <a:srgbClr val="F9B122"/>
                </a:highlight>
              </a:rPr>
              <a:t>wesentlichen Vorteil</a:t>
            </a:r>
            <a:r>
              <a:rPr lang="de-DE" dirty="0"/>
              <a:t> bringen.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Es gibt unterschiedliche Rechtsfelder zu beachten, die die </a:t>
            </a:r>
            <a:r>
              <a:rPr lang="de-DE" b="1" dirty="0">
                <a:highlight>
                  <a:srgbClr val="F9B122"/>
                </a:highlight>
              </a:rPr>
              <a:t>Komplexität von Vorhaben</a:t>
            </a:r>
            <a:r>
              <a:rPr lang="de-DE" dirty="0"/>
              <a:t> erheblich erhöhen können.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Das </a:t>
            </a:r>
            <a:r>
              <a:rPr lang="de-DE" b="1" dirty="0">
                <a:highlight>
                  <a:srgbClr val="F9B122"/>
                </a:highlight>
              </a:rPr>
              <a:t>Vergaberecht und das Haushaltsrecht</a:t>
            </a:r>
            <a:r>
              <a:rPr lang="de-DE" dirty="0"/>
              <a:t> setzt den Rahmen für die Strukturierung des Projektes.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Sofern durch die Kommunen die Vergabe gewollt ist, </a:t>
            </a:r>
            <a:r>
              <a:rPr lang="de-DE" b="1" dirty="0">
                <a:highlight>
                  <a:srgbClr val="F9B122"/>
                </a:highlight>
              </a:rPr>
              <a:t>verzögern sich entsprechende Projekt</a:t>
            </a:r>
            <a:r>
              <a:rPr lang="de-DE" dirty="0"/>
              <a:t> um mehr als ein Jahr. Die Kosten sind ebenfalls höher. Ob durch eine Vergabe die Rechtssicherheit erhöht wird, hängt auch von der Wahl des Vergabeverfahrens ab.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Gesellschaftsrechtlich sollte (gerade bei mehreren Kommunen) die </a:t>
            </a:r>
            <a:r>
              <a:rPr lang="de-DE" b="1" dirty="0">
                <a:highlight>
                  <a:srgbClr val="F9B122"/>
                </a:highlight>
              </a:rPr>
              <a:t>Änderungen politischer Verhältnisse</a:t>
            </a:r>
            <a:r>
              <a:rPr lang="de-DE" dirty="0"/>
              <a:t> berücksichtigt werden und die im Zweifel schnelle Reaktionsmöglichkeit.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1831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6E89433-5859-8B1C-0914-2AE83FDAA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59F0C8-620E-EAD5-33F3-8FD78BB32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CDFCD2-E149-A75E-7DD2-A37608078A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REFERENT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67A512-2946-CCC7-BF57-1FC05A7788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DR. FLORIAN BRAHMS</a:t>
            </a:r>
            <a:endParaRPr lang="de-DE" dirty="0">
              <a:solidFill>
                <a:srgbClr val="F9B123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7D21B2-D261-1219-E834-F21FE94963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DR. FLORIAN BRAHMS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sz="1400" b="0" dirty="0">
                <a:solidFill>
                  <a:prstClr val="black"/>
                </a:solidFill>
                <a:latin typeface="Montserrat Light" pitchFamily="2" charset="77"/>
              </a:rPr>
              <a:t>Lic. En. </a:t>
            </a:r>
            <a:r>
              <a:rPr lang="de-DE" sz="1400" b="0" dirty="0" err="1">
                <a:solidFill>
                  <a:prstClr val="black"/>
                </a:solidFill>
                <a:latin typeface="Montserrat Light" pitchFamily="2" charset="77"/>
              </a:rPr>
              <a:t>Drt</a:t>
            </a:r>
            <a:r>
              <a:rPr lang="de-DE" sz="1400" b="0" dirty="0">
                <a:solidFill>
                  <a:prstClr val="black"/>
                </a:solidFill>
                <a:latin typeface="Montserrat Light" pitchFamily="2" charset="77"/>
              </a:rPr>
              <a:t>. Fr. // Rechtsanwalt // Partner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BRAHMS NEBEL &amp; KOLLEGEN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Rechtsanwälte</a:t>
            </a: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Standort Hamburg:</a:t>
            </a: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Grimm 6 // 20457 Hamburg</a:t>
            </a: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Tel.: +49 (0)30 5 156 565 0</a:t>
            </a: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Fax: +49 (0)30 5 156 565 99</a:t>
            </a: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Mail: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9B123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info@brahms-kollegen.de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9B123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Web: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9B123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http://www.bn-kollegen.de/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9B123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endParaRPr lang="de-DE" dirty="0"/>
          </a:p>
        </p:txBody>
      </p:sp>
      <p:pic>
        <p:nvPicPr>
          <p:cNvPr id="9" name="Bildplatzhalter 8" descr="Ein Bild, das Person, Anzug, Wand, Mann enthält.&#10;&#10;Automatisch generierte Beschreibung">
            <a:extLst>
              <a:ext uri="{FF2B5EF4-FFF2-40B4-BE49-F238E27FC236}">
                <a16:creationId xmlns:a16="http://schemas.microsoft.com/office/drawing/2014/main" id="{55A9804C-774E-F012-058D-5B22CE69B0A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10" name="Rechteck 1">
            <a:extLst>
              <a:ext uri="{FF2B5EF4-FFF2-40B4-BE49-F238E27FC236}">
                <a16:creationId xmlns:a16="http://schemas.microsoft.com/office/drawing/2014/main" id="{F53A94E5-3886-1DDF-21EF-DFCEBBA1ECE3}"/>
              </a:ext>
            </a:extLst>
          </p:cNvPr>
          <p:cNvSpPr/>
          <p:nvPr/>
        </p:nvSpPr>
        <p:spPr>
          <a:xfrm>
            <a:off x="7707005" y="1989138"/>
            <a:ext cx="881410" cy="4073983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6208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6D17352-D742-ECFB-8642-548DE8096C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56999F-ABE6-7EBA-270E-93C6C60093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Unterzeile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E40FE1-A19F-E74F-A1A8-F379206524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Impressumstext</a:t>
            </a:r>
          </a:p>
        </p:txBody>
      </p:sp>
    </p:spTree>
    <p:extLst>
      <p:ext uri="{BB962C8B-B14F-4D97-AF65-F5344CB8AC3E}">
        <p14:creationId xmlns:p14="http://schemas.microsoft.com/office/powerpoint/2010/main" val="320105205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FA980E-FCB7-B150-B241-6631A7B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5555DD-1B27-A834-49E9-076A393D3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A0952D-FDE2-A81C-413B-F08F959A5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GLIEDERUNG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6003748"/>
                  </p:ext>
                </p:extLst>
              </p:nvPr>
            </p:nvGraphicFramePr>
            <p:xfrm>
              <a:off x="334800" y="1850065"/>
              <a:ext cx="11522238" cy="4279273"/>
            </p:xfrm>
            <a:graphic>
              <a:graphicData uri="http://schemas.microsoft.com/office/powerpoint/2016/summaryzoom">
                <psuz:summaryZm>
                  <psuz:summaryZmObj sectionId="{0D025C41-7B23-024D-B4D0-AE7430425E27}">
                    <psuz:zmPr id="{1675BF2F-D48E-8449-9612-08D9137FD48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73513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5459B98-A5E4-934B-BE01-D9B33113A4F6}">
                    <psuz:zmPr id="{3E5CA383-B254-634A-A14B-F24B01D5694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5308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2421A3-AEC7-CA40-8AE0-C39045623B25}">
                    <psuz:zmPr id="{4581B32D-14A6-9B4A-86D9-F5BC1CBFF13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73513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93CEF3-078B-E84D-BCF0-0C59C526D784}">
                    <psuz:zmPr id="{B84FD453-85A1-9A4E-AA5C-5ED2370A53DD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5308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34800" y="1850065"/>
                <a:ext cx="11522238" cy="4279273"/>
                <a:chOff x="334800" y="1850065"/>
                <a:chExt cx="11522238" cy="4279273"/>
              </a:xfrm>
            </p:grpSpPr>
            <p:pic>
              <p:nvPicPr>
                <p:cNvPr id="3" name="Grafik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608313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0108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Grafik 5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08313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0108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50371380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26B5097-25FD-D40A-E9C4-52F3766D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31" r="4631"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246651A-C3A4-E892-D07D-D1D47554BA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618511"/>
            <a:ext cx="12192000" cy="1831568"/>
          </a:xfrm>
        </p:spPr>
        <p:txBody>
          <a:bodyPr anchor="t">
            <a:normAutofit/>
          </a:bodyPr>
          <a:lstStyle/>
          <a:p>
            <a:r>
              <a:rPr lang="de-DE" dirty="0"/>
              <a:t>ALLGEMEINES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F667183-56F8-ED3D-0730-491067659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01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1FE11F94-DBE2-0495-073A-AD7C5D08EF82}"/>
              </a:ext>
            </a:extLst>
          </p:cNvPr>
          <p:cNvSpPr/>
          <p:nvPr/>
        </p:nvSpPr>
        <p:spPr>
          <a:xfrm>
            <a:off x="0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">
            <a:extLst>
              <a:ext uri="{FF2B5EF4-FFF2-40B4-BE49-F238E27FC236}">
                <a16:creationId xmlns:a16="http://schemas.microsoft.com/office/drawing/2014/main" id="{982FFA33-C67A-78E1-B9AA-D6474CAE1D46}"/>
              </a:ext>
            </a:extLst>
          </p:cNvPr>
          <p:cNvSpPr/>
          <p:nvPr/>
        </p:nvSpPr>
        <p:spPr>
          <a:xfrm rot="10800000">
            <a:off x="10932826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5585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D44554-01B3-9333-637D-A63FF2C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62001C-508F-437B-A93E-7C5339416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01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FD0AFC-EC81-8307-9FDB-D4515D619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ALLGEMEINES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Allgemeines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Herausforderungen</a:t>
            </a:r>
          </a:p>
        </p:txBody>
      </p:sp>
      <p:pic>
        <p:nvPicPr>
          <p:cNvPr id="6" name="Bildplatzhalter 13">
            <a:extLst>
              <a:ext uri="{FF2B5EF4-FFF2-40B4-BE49-F238E27FC236}">
                <a16:creationId xmlns:a16="http://schemas.microsoft.com/office/drawing/2014/main" id="{623DAE71-B974-F4AF-FD0E-97DFEBF312E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7355" r="27355"/>
          <a:stretch/>
        </p:blipFill>
        <p:spPr>
          <a:xfrm>
            <a:off x="6096001" y="0"/>
            <a:ext cx="6085521" cy="6858000"/>
          </a:xfrm>
        </p:spPr>
      </p:pic>
      <p:sp>
        <p:nvSpPr>
          <p:cNvPr id="7" name="Rechteck 1">
            <a:extLst>
              <a:ext uri="{FF2B5EF4-FFF2-40B4-BE49-F238E27FC236}">
                <a16:creationId xmlns:a16="http://schemas.microsoft.com/office/drawing/2014/main" id="{53B20D41-66C4-68D5-628E-F9CD4D2265B3}"/>
              </a:ext>
            </a:extLst>
          </p:cNvPr>
          <p:cNvSpPr/>
          <p:nvPr/>
        </p:nvSpPr>
        <p:spPr>
          <a:xfrm rot="10800000">
            <a:off x="10935048" y="-183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3133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HERAUSFORDERUNGEN UND FALLGESTALTUNGEN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ALLGEMEINES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kommunale Zusammenarbeit dient der Schaffung von Akzeptanz und erhöht die Umsetzungswahrscheinlichkeit; Regionaler Mehrwert: </a:t>
            </a:r>
          </a:p>
          <a:p>
            <a:pPr lvl="1">
              <a:lnSpc>
                <a:spcPct val="150000"/>
              </a:lnSpc>
            </a:pPr>
            <a:r>
              <a:rPr lang="de-DE" b="1" dirty="0">
                <a:highlight>
                  <a:srgbClr val="F9B122"/>
                </a:highlight>
                <a:latin typeface="Montserrat Light" pitchFamily="2" charset="77"/>
              </a:rPr>
              <a:t>Gesellschaftsrechtliche Beteiligung </a:t>
            </a:r>
            <a:r>
              <a:rPr lang="de-DE" b="0" dirty="0">
                <a:latin typeface="Montserrat Light" pitchFamily="2" charset="77"/>
              </a:rPr>
              <a:t>von Kommunen, Stadtwerken</a:t>
            </a:r>
            <a:r>
              <a:rPr lang="de-DE" dirty="0"/>
              <a:t> und/oder</a:t>
            </a:r>
            <a:r>
              <a:rPr lang="de-DE" b="0" dirty="0">
                <a:latin typeface="Montserrat Light" pitchFamily="2" charset="77"/>
              </a:rPr>
              <a:t> Grundstückseigentümern </a:t>
            </a:r>
          </a:p>
          <a:p>
            <a:pPr lvl="1">
              <a:lnSpc>
                <a:spcPct val="150000"/>
              </a:lnSpc>
            </a:pPr>
            <a:r>
              <a:rPr lang="de-DE" b="1" dirty="0">
                <a:highlight>
                  <a:srgbClr val="F9B122"/>
                </a:highlight>
              </a:rPr>
              <a:t>Finanzielle Beteiligung</a:t>
            </a:r>
            <a:r>
              <a:rPr lang="de-DE" dirty="0"/>
              <a:t> bspw. in Form von Nachrangdarlehen und/oder nach § 6 EEG  </a:t>
            </a:r>
          </a:p>
          <a:p>
            <a:pPr lvl="1">
              <a:lnSpc>
                <a:spcPct val="150000"/>
              </a:lnSpc>
            </a:pPr>
            <a:r>
              <a:rPr lang="de-DE" b="1" dirty="0">
                <a:highlight>
                  <a:srgbClr val="F9B122"/>
                </a:highlight>
                <a:latin typeface="Montserrat Light" pitchFamily="2" charset="77"/>
              </a:rPr>
              <a:t>Stromvermarktung:</a:t>
            </a:r>
            <a:r>
              <a:rPr lang="de-DE" b="0" dirty="0">
                <a:latin typeface="Montserrat Light" pitchFamily="2" charset="77"/>
              </a:rPr>
              <a:t> Abschluss von PPAs mit den Stadtwerken/Kommunen oder Gewerbe/Industrie vor Ort</a:t>
            </a:r>
          </a:p>
          <a:p>
            <a:pPr lvl="1">
              <a:lnSpc>
                <a:spcPct val="150000"/>
              </a:lnSpc>
            </a:pPr>
            <a:r>
              <a:rPr lang="de-DE" b="1" dirty="0">
                <a:highlight>
                  <a:srgbClr val="F9B122"/>
                </a:highlight>
              </a:rPr>
              <a:t>Gewerbesteuer:</a:t>
            </a:r>
            <a:r>
              <a:rPr lang="de-DE" dirty="0"/>
              <a:t> Durch die Errichtung von WEA entstehen Einnahmen aus der Gewerbesteuer</a:t>
            </a:r>
          </a:p>
          <a:p>
            <a:pPr lvl="1">
              <a:lnSpc>
                <a:spcPct val="150000"/>
              </a:lnSpc>
            </a:pPr>
            <a:r>
              <a:rPr lang="de-DE" b="1" dirty="0">
                <a:highlight>
                  <a:srgbClr val="F9B122"/>
                </a:highlight>
              </a:rPr>
              <a:t>Investition in Infrastruktur:  </a:t>
            </a:r>
            <a:r>
              <a:rPr lang="de-DE" dirty="0"/>
              <a:t>ggf. nach Rückbau der WEA verbleibenden Infrastruktur (bspw. Umspannwerk/Zuwegung)</a:t>
            </a:r>
          </a:p>
          <a:p>
            <a:pPr lvl="1">
              <a:lnSpc>
                <a:spcPct val="150000"/>
              </a:lnSpc>
            </a:pPr>
            <a:endParaRPr lang="de-DE" dirty="0"/>
          </a:p>
          <a:p>
            <a:pPr lvl="1">
              <a:lnSpc>
                <a:spcPct val="150000"/>
              </a:lnSpc>
            </a:pPr>
            <a:endParaRPr lang="de-DE" b="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566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HERAUSFORDERUNGEN UND FALLGESTALTUNGEN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HERAUSFORDERUNGEN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de-DE" dirty="0"/>
              <a:t>Gesetzlicher Rahmen als Herausforderung </a:t>
            </a:r>
          </a:p>
          <a:p>
            <a:pPr lvl="1">
              <a:lnSpc>
                <a:spcPct val="150000"/>
              </a:lnSpc>
            </a:pPr>
            <a:r>
              <a:rPr lang="de-DE" b="1" dirty="0">
                <a:highlight>
                  <a:srgbClr val="F9B122"/>
                </a:highlight>
                <a:latin typeface="Montserrat Light" pitchFamily="2" charset="77"/>
              </a:rPr>
              <a:t>Vergaberecht:</a:t>
            </a:r>
            <a:r>
              <a:rPr lang="de-DE" dirty="0">
                <a:latin typeface="Montserrat Light" pitchFamily="2" charset="77"/>
              </a:rPr>
              <a:t> </a:t>
            </a:r>
            <a:r>
              <a:rPr lang="de-DE" dirty="0"/>
              <a:t>Die Beteiligung von öffentlichen Auftraggebern kann zur Anwendung des Vergaberechts nach §§ 97 ff. GWB führen; Rechtsfolge ist, dass eine Vielzahl von Leistungen europäisch ausgeschrieben werden müsste. </a:t>
            </a:r>
          </a:p>
          <a:p>
            <a:pPr lvl="1">
              <a:lnSpc>
                <a:spcPct val="150000"/>
              </a:lnSpc>
            </a:pPr>
            <a:r>
              <a:rPr lang="de-DE" b="1" dirty="0">
                <a:highlight>
                  <a:srgbClr val="F9B122"/>
                </a:highlight>
              </a:rPr>
              <a:t>Haushaltsrecht:</a:t>
            </a:r>
            <a:r>
              <a:rPr lang="de-DE" b="1" dirty="0"/>
              <a:t> </a:t>
            </a:r>
            <a:r>
              <a:rPr lang="de-DE" dirty="0"/>
              <a:t>Die Beteiligung von Kommunen kann reguliert sein (Subsidiaritätsprinzip, Anforderungen an den Umfang der Beteiligung und der Beherrschung des Unternehmens, Gesellschaftsform)</a:t>
            </a:r>
          </a:p>
          <a:p>
            <a:pPr lvl="1">
              <a:lnSpc>
                <a:spcPct val="150000"/>
              </a:lnSpc>
            </a:pPr>
            <a:r>
              <a:rPr lang="de-DE" b="1" dirty="0">
                <a:highlight>
                  <a:srgbClr val="F9B122"/>
                </a:highlight>
                <a:latin typeface="Montserrat Light" pitchFamily="2" charset="77"/>
              </a:rPr>
              <a:t>Kartell</a:t>
            </a:r>
            <a:r>
              <a:rPr lang="de-DE" b="1" dirty="0">
                <a:highlight>
                  <a:srgbClr val="F9B122"/>
                </a:highlight>
              </a:rPr>
              <a:t>recht: </a:t>
            </a:r>
            <a:r>
              <a:rPr lang="de-DE" dirty="0"/>
              <a:t>In Abhängigkeit von den Beteiligten kann ist die Anzeige oder Freigabe vom Bundeskartellamt erforderlich / Kommune übt zudem teilweise marktbeherrschende Stellung aus</a:t>
            </a:r>
          </a:p>
          <a:p>
            <a:pPr lvl="1">
              <a:lnSpc>
                <a:spcPct val="150000"/>
              </a:lnSpc>
            </a:pPr>
            <a:r>
              <a:rPr lang="de-DE" b="1" dirty="0">
                <a:highlight>
                  <a:srgbClr val="F9B122"/>
                </a:highlight>
                <a:latin typeface="Montserrat Light" pitchFamily="2" charset="77"/>
              </a:rPr>
              <a:t>Strafre</a:t>
            </a:r>
            <a:r>
              <a:rPr lang="de-DE" b="1" dirty="0">
                <a:highlight>
                  <a:srgbClr val="F9B122"/>
                </a:highlight>
              </a:rPr>
              <a:t>cht:</a:t>
            </a:r>
            <a:r>
              <a:rPr lang="de-DE" b="1" dirty="0"/>
              <a:t> </a:t>
            </a:r>
            <a:r>
              <a:rPr lang="de-DE" dirty="0"/>
              <a:t>Vorteilsannahme/Bestechung wg. Angebot von Vorteilen von Amtsträgern</a:t>
            </a:r>
          </a:p>
          <a:p>
            <a:pPr lvl="1">
              <a:lnSpc>
                <a:spcPct val="150000"/>
              </a:lnSpc>
            </a:pPr>
            <a:r>
              <a:rPr lang="de-DE" b="1" dirty="0">
                <a:highlight>
                  <a:srgbClr val="F9B122"/>
                </a:highlight>
              </a:rPr>
              <a:t>Gesellschaftsrecht:</a:t>
            </a:r>
            <a:r>
              <a:rPr lang="de-DE" b="1" dirty="0"/>
              <a:t> </a:t>
            </a:r>
            <a:r>
              <a:rPr lang="de-DE" dirty="0"/>
              <a:t>Vorgaben zur Form der Gesellschaft (GmbH/ GmbH &amp; Co. KG), Notwendigkeit eines Aufsichtsrats, Abbildung von Mehrheiten etc. </a:t>
            </a:r>
          </a:p>
          <a:p>
            <a:pPr lvl="1">
              <a:lnSpc>
                <a:spcPct val="150000"/>
              </a:lnSpc>
            </a:pPr>
            <a:endParaRPr lang="de-DE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5000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FA980E-FCB7-B150-B241-6631A7B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5555DD-1B27-A834-49E9-076A393D3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A0952D-FDE2-A81C-413B-F08F959A5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GLIEDERUNG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863703"/>
                  </p:ext>
                </p:extLst>
              </p:nvPr>
            </p:nvGraphicFramePr>
            <p:xfrm>
              <a:off x="334800" y="1850065"/>
              <a:ext cx="11522238" cy="4279273"/>
            </p:xfrm>
            <a:graphic>
              <a:graphicData uri="http://schemas.microsoft.com/office/powerpoint/2016/summaryzoom">
                <psuz:summaryZm>
                  <psuz:summaryZmObj sectionId="{0D025C41-7B23-024D-B4D0-AE7430425E27}">
                    <psuz:zmPr id="{1675BF2F-D48E-8449-9612-08D9137FD48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73513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5459B98-A5E4-934B-BE01-D9B33113A4F6}">
                    <psuz:zmPr id="{3E5CA383-B254-634A-A14B-F24B01D5694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5308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2421A3-AEC7-CA40-8AE0-C39045623B25}">
                    <psuz:zmPr id="{4581B32D-14A6-9B4A-86D9-F5BC1CBFF13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273513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93CEF3-078B-E84D-BCF0-0C59C526D784}">
                    <psuz:zmPr id="{B84FD453-85A1-9A4E-AA5C-5ED2370A53DD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5308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34800" y="1850065"/>
                <a:ext cx="11522238" cy="4279273"/>
                <a:chOff x="334800" y="1850065"/>
                <a:chExt cx="11522238" cy="4279273"/>
              </a:xfrm>
            </p:grpSpPr>
            <p:pic>
              <p:nvPicPr>
                <p:cNvPr id="3" name="Grafik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608313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0108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Grafik 5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08313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0108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41062738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26B5097-25FD-D40A-E9C4-52F3766D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624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F667183-56F8-ED3D-0730-491067659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02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1FE11F94-DBE2-0495-073A-AD7C5D08EF82}"/>
              </a:ext>
            </a:extLst>
          </p:cNvPr>
          <p:cNvSpPr/>
          <p:nvPr/>
        </p:nvSpPr>
        <p:spPr>
          <a:xfrm>
            <a:off x="0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">
            <a:extLst>
              <a:ext uri="{FF2B5EF4-FFF2-40B4-BE49-F238E27FC236}">
                <a16:creationId xmlns:a16="http://schemas.microsoft.com/office/drawing/2014/main" id="{982FFA33-C67A-78E1-B9AA-D6474CAE1D46}"/>
              </a:ext>
            </a:extLst>
          </p:cNvPr>
          <p:cNvSpPr/>
          <p:nvPr/>
        </p:nvSpPr>
        <p:spPr>
          <a:xfrm rot="10800000">
            <a:off x="10932826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C00F5DF8-E2D8-FF7C-F6BB-A2FC9555E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645669"/>
            <a:ext cx="12192000" cy="1831569"/>
          </a:xfrm>
        </p:spPr>
        <p:txBody>
          <a:bodyPr anchor="t">
            <a:normAutofit/>
          </a:bodyPr>
          <a:lstStyle/>
          <a:p>
            <a:r>
              <a:rPr lang="de-DE" dirty="0"/>
              <a:t>VERGABERECHT</a:t>
            </a:r>
          </a:p>
        </p:txBody>
      </p:sp>
    </p:spTree>
    <p:extLst>
      <p:ext uri="{BB962C8B-B14F-4D97-AF65-F5344CB8AC3E}">
        <p14:creationId xmlns:p14="http://schemas.microsoft.com/office/powerpoint/2010/main" val="828163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38404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84048"/>
      </a:accent1>
      <a:accent2>
        <a:srgbClr val="F9B12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1-02-BNK_PPT_Master" id="{A4217697-06F4-394D-AA85-762CAA1C2A2C}" vid="{34F375D4-72F1-2546-B67D-536A58ADAA1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1250</Words>
  <Application>Microsoft Office PowerPoint</Application>
  <PresentationFormat>Breitbild</PresentationFormat>
  <Paragraphs>193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5" baseType="lpstr">
      <vt:lpstr>Arial</vt:lpstr>
      <vt:lpstr>Calibri</vt:lpstr>
      <vt:lpstr>Montserrat</vt:lpstr>
      <vt:lpstr>Montserrat Light</vt:lpstr>
      <vt:lpstr>Montserrat Medium</vt:lpstr>
      <vt:lpstr>Montserrat SemiBold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Mackens</dc:creator>
  <cp:lastModifiedBy>Dr. Florian Brahms</cp:lastModifiedBy>
  <cp:revision>22</cp:revision>
  <dcterms:created xsi:type="dcterms:W3CDTF">2022-11-02T12:58:53Z</dcterms:created>
  <dcterms:modified xsi:type="dcterms:W3CDTF">2022-11-08T15:05:57Z</dcterms:modified>
</cp:coreProperties>
</file>