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70" r:id="rId2"/>
    <p:sldId id="286" r:id="rId3"/>
    <p:sldId id="323" r:id="rId4"/>
    <p:sldId id="276" r:id="rId5"/>
    <p:sldId id="267" r:id="rId6"/>
    <p:sldId id="283" r:id="rId7"/>
    <p:sldId id="287" r:id="rId8"/>
    <p:sldId id="288" r:id="rId9"/>
    <p:sldId id="289" r:id="rId10"/>
    <p:sldId id="324" r:id="rId11"/>
    <p:sldId id="266" r:id="rId12"/>
    <p:sldId id="280" r:id="rId13"/>
    <p:sldId id="290" r:id="rId14"/>
    <p:sldId id="284" r:id="rId15"/>
    <p:sldId id="291" r:id="rId16"/>
    <p:sldId id="292" r:id="rId17"/>
    <p:sldId id="293" r:id="rId18"/>
    <p:sldId id="319" r:id="rId19"/>
    <p:sldId id="274" r:id="rId20"/>
    <p:sldId id="282" r:id="rId21"/>
    <p:sldId id="285" r:id="rId22"/>
    <p:sldId id="294" r:id="rId23"/>
    <p:sldId id="295" r:id="rId24"/>
    <p:sldId id="296" r:id="rId25"/>
    <p:sldId id="320" r:id="rId26"/>
    <p:sldId id="275" r:id="rId27"/>
    <p:sldId id="281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21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22" r:id="rId46"/>
    <p:sldId id="314" r:id="rId47"/>
    <p:sldId id="315" r:id="rId48"/>
    <p:sldId id="316" r:id="rId49"/>
    <p:sldId id="272" r:id="rId50"/>
    <p:sldId id="273" r:id="rId5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59343AE-7AAC-5444-A5A6-6148EB8D3390}">
          <p14:sldIdLst>
            <p14:sldId id="270"/>
            <p14:sldId id="286"/>
          </p14:sldIdLst>
        </p14:section>
        <p14:section name="Zusammenfassungsabschnitt" id="{BC02F7CC-920C-5043-9EC3-360545C32880}">
          <p14:sldIdLst>
            <p14:sldId id="323"/>
          </p14:sldIdLst>
        </p14:section>
        <p14:section name="Abschnitt 1" id="{0D025C41-7B23-024D-B4D0-AE7430425E27}">
          <p14:sldIdLst>
            <p14:sldId id="276"/>
            <p14:sldId id="267"/>
            <p14:sldId id="283"/>
            <p14:sldId id="287"/>
            <p14:sldId id="288"/>
            <p14:sldId id="289"/>
            <p14:sldId id="324"/>
          </p14:sldIdLst>
        </p14:section>
        <p14:section name="Abschnitt 2" id="{E5459B98-A5E4-934B-BE01-D9B33113A4F6}">
          <p14:sldIdLst>
            <p14:sldId id="266"/>
            <p14:sldId id="280"/>
            <p14:sldId id="290"/>
            <p14:sldId id="284"/>
            <p14:sldId id="291"/>
            <p14:sldId id="292"/>
            <p14:sldId id="293"/>
            <p14:sldId id="319"/>
          </p14:sldIdLst>
        </p14:section>
        <p14:section name="Abschnitt 3" id="{E32421A3-AEC7-CA40-8AE0-C39045623B25}">
          <p14:sldIdLst>
            <p14:sldId id="274"/>
            <p14:sldId id="282"/>
            <p14:sldId id="285"/>
            <p14:sldId id="294"/>
            <p14:sldId id="295"/>
            <p14:sldId id="296"/>
            <p14:sldId id="320"/>
          </p14:sldIdLst>
        </p14:section>
        <p14:section name="Abschnitt 4" id="{FBB4F0D4-4581-794D-87A5-190DD64E625E}">
          <p14:sldIdLst>
            <p14:sldId id="275"/>
            <p14:sldId id="281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21"/>
          </p14:sldIdLst>
        </p14:section>
        <p14:section name="Abschnitt 5" id="{F243DD94-41AD-8349-BAB4-3AF3468C086A}">
          <p14:sldIdLst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22"/>
          </p14:sldIdLst>
        </p14:section>
        <p14:section name="Abschnitt 6" id="{2A93CEF3-078B-E84D-BCF0-0C59C526D784}">
          <p14:sldIdLst>
            <p14:sldId id="314"/>
            <p14:sldId id="315"/>
            <p14:sldId id="316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22"/>
    <a:srgbClr val="384048"/>
    <a:srgbClr val="F9B123"/>
    <a:srgbClr val="706F6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7"/>
    <p:restoredTop sz="96327"/>
  </p:normalViewPr>
  <p:slideViewPr>
    <p:cSldViewPr snapToGrid="0">
      <p:cViewPr varScale="1">
        <p:scale>
          <a:sx n="82" d="100"/>
          <a:sy n="82" d="100"/>
        </p:scale>
        <p:origin x="6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A6D9D-430B-E64B-A72B-3605AD7B1B1D}" type="datetimeFigureOut">
              <a:rPr lang="de-DE" smtClean="0"/>
              <a:t>08.11.2022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4AD59-786D-9645-B464-4189D6CC84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620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Haupt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nwheel - 11051" descr="Pinwheel - 11051">
            <a:hlinkClick r:id="" action="ppaction://media"/>
            <a:extLst>
              <a:ext uri="{FF2B5EF4-FFF2-40B4-BE49-F238E27FC236}">
                <a16:creationId xmlns:a16="http://schemas.microsoft.com/office/drawing/2014/main" id="{2498FD17-75DF-5EBF-E282-DFDFA966332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9305" b="930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hteck 1">
            <a:extLst>
              <a:ext uri="{FF2B5EF4-FFF2-40B4-BE49-F238E27FC236}">
                <a16:creationId xmlns:a16="http://schemas.microsoft.com/office/drawing/2014/main" id="{280F30A9-FCC4-7952-3F9B-7444C17A4720}"/>
              </a:ext>
            </a:extLst>
          </p:cNvPr>
          <p:cNvSpPr/>
          <p:nvPr userDrawn="1"/>
        </p:nvSpPr>
        <p:spPr>
          <a:xfrm>
            <a:off x="0" y="-310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1">
            <a:extLst>
              <a:ext uri="{FF2B5EF4-FFF2-40B4-BE49-F238E27FC236}">
                <a16:creationId xmlns:a16="http://schemas.microsoft.com/office/drawing/2014/main" id="{DB2EDD1C-F92F-BF13-B412-807ABAEF51BA}"/>
              </a:ext>
            </a:extLst>
          </p:cNvPr>
          <p:cNvSpPr/>
          <p:nvPr userDrawn="1"/>
        </p:nvSpPr>
        <p:spPr>
          <a:xfrm rot="10800000">
            <a:off x="10958680" y="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E0291A-A6CB-D22F-F7D7-88EEB41A1047}"/>
              </a:ext>
            </a:extLst>
          </p:cNvPr>
          <p:cNvSpPr/>
          <p:nvPr userDrawn="1"/>
        </p:nvSpPr>
        <p:spPr>
          <a:xfrm>
            <a:off x="809998" y="3422449"/>
            <a:ext cx="10597864" cy="2478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ABF27C-A1DB-8942-BE0D-55BC87E3EF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9998" y="1684421"/>
            <a:ext cx="3705006" cy="1657975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5D4E928-493E-1DAD-CB34-3CCA9ED506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2449" y="3798949"/>
            <a:ext cx="9947275" cy="529807"/>
          </a:xfrm>
        </p:spPr>
        <p:txBody>
          <a:bodyPr anchor="ctr">
            <a:normAutofit/>
          </a:bodyPr>
          <a:lstStyle>
            <a:lvl1pPr>
              <a:defRPr sz="2800" b="1" i="0">
                <a:latin typeface="Montserra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Hier steht der Primärtitel der Präsentation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CBC5A53B-E05F-4BFC-FB91-3D9C0B4063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2449" y="4375361"/>
            <a:ext cx="9947275" cy="529807"/>
          </a:xfrm>
        </p:spPr>
        <p:txBody>
          <a:bodyPr anchor="ctr">
            <a:normAutofit/>
          </a:bodyPr>
          <a:lstStyle>
            <a:lvl1pPr>
              <a:defRPr sz="2800" b="0" i="0">
                <a:latin typeface="Montserrat Ligh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Hier steht der Sekundärtitel der Präsentation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AF0491A2-00CA-312A-E316-9A13475388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2449" y="4989494"/>
            <a:ext cx="9947275" cy="529807"/>
          </a:xfrm>
        </p:spPr>
        <p:txBody>
          <a:bodyPr anchor="ctr">
            <a:norm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Hier stehen Präsentatoren und Datum, Ort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1FE7996-BD39-AD50-EA68-D616E16C0EB4}"/>
              </a:ext>
            </a:extLst>
          </p:cNvPr>
          <p:cNvSpPr/>
          <p:nvPr userDrawn="1"/>
        </p:nvSpPr>
        <p:spPr>
          <a:xfrm>
            <a:off x="334963" y="-596836"/>
            <a:ext cx="368300" cy="368300"/>
          </a:xfrm>
          <a:prstGeom prst="rect">
            <a:avLst/>
          </a:prstGeom>
          <a:solidFill>
            <a:srgbClr val="384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07764DE-DB56-BD1B-2B61-645A907AD91E}"/>
              </a:ext>
            </a:extLst>
          </p:cNvPr>
          <p:cNvSpPr txBox="1"/>
          <p:nvPr userDrawn="1"/>
        </p:nvSpPr>
        <p:spPr>
          <a:xfrm>
            <a:off x="703263" y="-551185"/>
            <a:ext cx="2039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latin typeface="Montserrat Light" pitchFamily="2" charset="77"/>
              </a:rPr>
              <a:t>BNK Anthrazit #384048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2D35DEE-89E4-3D98-3991-34D69E7AD263}"/>
              </a:ext>
            </a:extLst>
          </p:cNvPr>
          <p:cNvSpPr/>
          <p:nvPr userDrawn="1"/>
        </p:nvSpPr>
        <p:spPr>
          <a:xfrm>
            <a:off x="2836863" y="-596836"/>
            <a:ext cx="368300" cy="368300"/>
          </a:xfrm>
          <a:prstGeom prst="rect">
            <a:avLst/>
          </a:prstGeom>
          <a:solidFill>
            <a:srgbClr val="F9B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1514CA7-6DD4-EE21-2CB3-18635AE6F929}"/>
              </a:ext>
            </a:extLst>
          </p:cNvPr>
          <p:cNvSpPr txBox="1"/>
          <p:nvPr userDrawn="1"/>
        </p:nvSpPr>
        <p:spPr>
          <a:xfrm>
            <a:off x="3205163" y="-551185"/>
            <a:ext cx="2039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latin typeface="Montserrat Light" pitchFamily="2" charset="77"/>
              </a:rPr>
              <a:t>BNK Orange #F9B122</a:t>
            </a:r>
          </a:p>
        </p:txBody>
      </p:sp>
    </p:spTree>
    <p:extLst>
      <p:ext uri="{BB962C8B-B14F-4D97-AF65-F5344CB8AC3E}">
        <p14:creationId xmlns:p14="http://schemas.microsoft.com/office/powerpoint/2010/main" val="203184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Zita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4963" y="1449388"/>
            <a:ext cx="11522075" cy="467995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txBody>
          <a:bodyPr anchor="ctr"/>
          <a:lstStyle>
            <a:lvl1pPr marL="0" indent="0" algn="ctr">
              <a:buNone/>
              <a:defRPr sz="5400" b="1" i="1">
                <a:latin typeface="Montserrat" pitchFamily="2" charset="77"/>
              </a:defRPr>
            </a:lvl1pPr>
            <a:lvl2pPr marL="685800" indent="-228600" algn="ctr">
              <a:buFont typeface="Wingdings" pitchFamily="2" charset="2"/>
              <a:buChar char="§"/>
              <a:defRPr sz="1400" b="1" i="1"/>
            </a:lvl2pPr>
            <a:lvl3pPr marL="1143000" indent="-228600" algn="ctr">
              <a:buFont typeface="Wingdings" pitchFamily="2" charset="2"/>
              <a:buChar char="§"/>
              <a:defRPr sz="1400" b="1" i="1"/>
            </a:lvl3pPr>
            <a:lvl4pPr marL="1600200" indent="-228600" algn="ctr">
              <a:buFont typeface="Wingdings" pitchFamily="2" charset="2"/>
              <a:buChar char="§"/>
              <a:defRPr sz="1400" b="1" i="1"/>
            </a:lvl4pPr>
            <a:lvl5pPr marL="2057400" indent="-228600" algn="ctr">
              <a:buFont typeface="Wingdings" pitchFamily="2" charset="2"/>
              <a:buChar char="§"/>
              <a:defRPr sz="1400" b="1" i="1"/>
            </a:lvl5pPr>
          </a:lstStyle>
          <a:p>
            <a:pPr lvl="0"/>
            <a:r>
              <a:rPr lang="de-DE" dirty="0"/>
              <a:t>„HIER STEHT EIN ZITAT!“</a:t>
            </a:r>
          </a:p>
          <a:p>
            <a:pPr lvl="0"/>
            <a:r>
              <a:rPr lang="de-DE" dirty="0"/>
              <a:t>MONTSERRAT BOLD 54PT KURSIV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10B7F7-90EB-438E-3C6A-C4418E3EA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41662" y="441325"/>
            <a:ext cx="1815376" cy="6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2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Zita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0635557-C864-8101-D584-38937B429A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31" r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4963" y="1449388"/>
            <a:ext cx="11522075" cy="467995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txBody>
          <a:bodyPr anchor="ctr"/>
          <a:lstStyle>
            <a:lvl1pPr marL="0" indent="0" algn="ctr">
              <a:buNone/>
              <a:defRPr sz="5400" b="1" i="1">
                <a:latin typeface="Montserrat" pitchFamily="2" charset="77"/>
              </a:defRPr>
            </a:lvl1pPr>
            <a:lvl2pPr marL="685800" indent="-228600" algn="ctr">
              <a:buFont typeface="Wingdings" pitchFamily="2" charset="2"/>
              <a:buChar char="§"/>
              <a:defRPr sz="1400" b="1" i="1"/>
            </a:lvl2pPr>
            <a:lvl3pPr marL="1143000" indent="-228600" algn="ctr">
              <a:buFont typeface="Wingdings" pitchFamily="2" charset="2"/>
              <a:buChar char="§"/>
              <a:defRPr sz="1400" b="1" i="1"/>
            </a:lvl3pPr>
            <a:lvl4pPr marL="1600200" indent="-228600" algn="ctr">
              <a:buFont typeface="Wingdings" pitchFamily="2" charset="2"/>
              <a:buChar char="§"/>
              <a:defRPr sz="1400" b="1" i="1"/>
            </a:lvl4pPr>
            <a:lvl5pPr marL="2057400" indent="-228600" algn="ctr">
              <a:buFont typeface="Wingdings" pitchFamily="2" charset="2"/>
              <a:buChar char="§"/>
              <a:defRPr sz="1400" b="1" i="1"/>
            </a:lvl5pPr>
          </a:lstStyle>
          <a:p>
            <a:pPr lvl="0"/>
            <a:r>
              <a:rPr lang="de-DE" dirty="0"/>
              <a:t>„HIER STEHT EIN ZITAT!“</a:t>
            </a:r>
          </a:p>
          <a:p>
            <a:pPr lvl="0"/>
            <a:r>
              <a:rPr lang="de-DE" dirty="0"/>
              <a:t>MONTSERRAT BOLD 54PT KURSIV</a:t>
            </a:r>
          </a:p>
        </p:txBody>
      </p:sp>
      <p:pic>
        <p:nvPicPr>
          <p:cNvPr id="7" name="Grafik 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16F01674-626C-F5D4-D0A1-719EADFF99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44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efer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1989137"/>
            <a:ext cx="4816473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34CCDE8B-F6CB-512C-FA72-28CC2A6DE0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22231" y="1989137"/>
            <a:ext cx="3114090" cy="31142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Referent #1 platzieren</a:t>
            </a:r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89D5692C-0AA4-F411-1828-30548D38F0E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42947" y="1989137"/>
            <a:ext cx="3114090" cy="31142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Referent #2 platzieren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6E397D2B-577A-E784-E2EE-1F6EA9501F8D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5422232" y="5229643"/>
            <a:ext cx="3114090" cy="2366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b="1" i="0">
                <a:latin typeface="Montserrat" pitchFamily="2" charset="77"/>
              </a:defRPr>
            </a:lvl1pPr>
            <a:lvl2pPr marL="457200" indent="0">
              <a:buClr>
                <a:srgbClr val="F9B123"/>
              </a:buClr>
              <a:buFontTx/>
              <a:buNone/>
              <a:defRPr sz="1400"/>
            </a:lvl2pPr>
            <a:lvl3pPr marL="914400" indent="0">
              <a:buClr>
                <a:srgbClr val="F9B123"/>
              </a:buClr>
              <a:buFontTx/>
              <a:buNone/>
              <a:defRPr sz="1400"/>
            </a:lvl3pPr>
            <a:lvl4pPr marL="1371600" indent="0">
              <a:buClr>
                <a:srgbClr val="F9B123"/>
              </a:buClr>
              <a:buFontTx/>
              <a:buNone/>
              <a:defRPr sz="1400"/>
            </a:lvl4pPr>
            <a:lvl5pPr marL="1828800" indent="0">
              <a:buClr>
                <a:srgbClr val="F9B123"/>
              </a:buClr>
              <a:buFontTx/>
              <a:buNone/>
              <a:defRPr sz="1400"/>
            </a:lvl5pPr>
          </a:lstStyle>
          <a:p>
            <a:pPr lvl="0"/>
            <a:r>
              <a:rPr lang="de-DE" dirty="0"/>
              <a:t>REFERENT #1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C7495072-5B29-23FD-442D-B004281DC726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742948" y="5229643"/>
            <a:ext cx="3114090" cy="2366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400" b="1" i="0">
                <a:latin typeface="Montserrat" pitchFamily="2" charset="77"/>
              </a:defRPr>
            </a:lvl1pPr>
            <a:lvl2pPr marL="457200" indent="0">
              <a:buClr>
                <a:srgbClr val="F9B123"/>
              </a:buClr>
              <a:buFontTx/>
              <a:buNone/>
              <a:defRPr sz="1400"/>
            </a:lvl2pPr>
            <a:lvl3pPr marL="914400" indent="0">
              <a:buClr>
                <a:srgbClr val="F9B123"/>
              </a:buClr>
              <a:buFontTx/>
              <a:buNone/>
              <a:defRPr sz="1400"/>
            </a:lvl3pPr>
            <a:lvl4pPr marL="1371600" indent="0">
              <a:buClr>
                <a:srgbClr val="F9B123"/>
              </a:buClr>
              <a:buFontTx/>
              <a:buNone/>
              <a:defRPr sz="1400"/>
            </a:lvl4pPr>
            <a:lvl5pPr marL="1828800" indent="0">
              <a:buClr>
                <a:srgbClr val="F9B123"/>
              </a:buClr>
              <a:buFontTx/>
              <a:buNone/>
              <a:defRPr sz="1400"/>
            </a:lvl5pPr>
          </a:lstStyle>
          <a:p>
            <a:pPr lvl="0"/>
            <a:r>
              <a:rPr lang="de-DE" dirty="0"/>
              <a:t>REFERENT #2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FAB071E4-9EB2-8638-03BA-733842553D5D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422232" y="5542681"/>
            <a:ext cx="3114090" cy="5939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latin typeface="Montserrat Light" pitchFamily="2" charset="77"/>
              </a:defRPr>
            </a:lvl1pPr>
            <a:lvl2pPr marL="457200" indent="0">
              <a:buClr>
                <a:srgbClr val="F9B123"/>
              </a:buClr>
              <a:buFontTx/>
              <a:buNone/>
              <a:defRPr sz="1400"/>
            </a:lvl2pPr>
            <a:lvl3pPr marL="914400" indent="0">
              <a:buClr>
                <a:srgbClr val="F9B123"/>
              </a:buClr>
              <a:buFontTx/>
              <a:buNone/>
              <a:defRPr sz="1400"/>
            </a:lvl3pPr>
            <a:lvl4pPr marL="1371600" indent="0">
              <a:buClr>
                <a:srgbClr val="F9B123"/>
              </a:buClr>
              <a:buFontTx/>
              <a:buNone/>
              <a:defRPr sz="1400"/>
            </a:lvl4pPr>
            <a:lvl5pPr marL="1828800" indent="0">
              <a:buClr>
                <a:srgbClr val="F9B123"/>
              </a:buClr>
              <a:buFontTx/>
              <a:buNone/>
              <a:defRPr sz="1400"/>
            </a:lvl5pPr>
          </a:lstStyle>
          <a:p>
            <a:pPr lvl="0"/>
            <a:r>
              <a:rPr lang="de-DE" dirty="0"/>
              <a:t>Titel Referent #1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8A721F87-66A1-1AEE-1461-F044B5F19507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8742947" y="5542681"/>
            <a:ext cx="3114090" cy="5939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latin typeface="Montserrat Light" pitchFamily="2" charset="77"/>
              </a:defRPr>
            </a:lvl1pPr>
            <a:lvl2pPr marL="457200" indent="0">
              <a:buClr>
                <a:srgbClr val="F9B123"/>
              </a:buClr>
              <a:buFontTx/>
              <a:buNone/>
              <a:defRPr sz="1400"/>
            </a:lvl2pPr>
            <a:lvl3pPr marL="914400" indent="0">
              <a:buClr>
                <a:srgbClr val="F9B123"/>
              </a:buClr>
              <a:buFontTx/>
              <a:buNone/>
              <a:defRPr sz="1400"/>
            </a:lvl3pPr>
            <a:lvl4pPr marL="1371600" indent="0">
              <a:buClr>
                <a:srgbClr val="F9B123"/>
              </a:buClr>
              <a:buFontTx/>
              <a:buNone/>
              <a:defRPr sz="1400"/>
            </a:lvl4pPr>
            <a:lvl5pPr marL="1828800" indent="0">
              <a:buClr>
                <a:srgbClr val="F9B123"/>
              </a:buClr>
              <a:buFontTx/>
              <a:buNone/>
              <a:defRPr sz="1400"/>
            </a:lvl5pPr>
          </a:lstStyle>
          <a:p>
            <a:pPr lvl="0"/>
            <a:r>
              <a:rPr lang="de-DE" dirty="0"/>
              <a:t>Titel Referent #1</a:t>
            </a:r>
          </a:p>
        </p:txBody>
      </p:sp>
    </p:spTree>
    <p:extLst>
      <p:ext uri="{BB962C8B-B14F-4D97-AF65-F5344CB8AC3E}">
        <p14:creationId xmlns:p14="http://schemas.microsoft.com/office/powerpoint/2010/main" val="2298818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1989137"/>
            <a:ext cx="5761037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34CCDE8B-F6CB-512C-FA72-28CC2A6DE0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07005" y="1989137"/>
            <a:ext cx="4150032" cy="4150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Referent #1 platzieren</a:t>
            </a:r>
          </a:p>
        </p:txBody>
      </p:sp>
    </p:spTree>
    <p:extLst>
      <p:ext uri="{BB962C8B-B14F-4D97-AF65-F5344CB8AC3E}">
        <p14:creationId xmlns:p14="http://schemas.microsoft.com/office/powerpoint/2010/main" val="2010117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pres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641FE3-C2E0-3072-BD5D-1DAC0781D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31" r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eck 1">
            <a:extLst>
              <a:ext uri="{FF2B5EF4-FFF2-40B4-BE49-F238E27FC236}">
                <a16:creationId xmlns:a16="http://schemas.microsoft.com/office/drawing/2014/main" id="{280F30A9-FCC4-7952-3F9B-7444C17A4720}"/>
              </a:ext>
            </a:extLst>
          </p:cNvPr>
          <p:cNvSpPr/>
          <p:nvPr userDrawn="1"/>
        </p:nvSpPr>
        <p:spPr>
          <a:xfrm>
            <a:off x="0" y="-310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1">
            <a:extLst>
              <a:ext uri="{FF2B5EF4-FFF2-40B4-BE49-F238E27FC236}">
                <a16:creationId xmlns:a16="http://schemas.microsoft.com/office/drawing/2014/main" id="{DB2EDD1C-F92F-BF13-B412-807ABAEF51BA}"/>
              </a:ext>
            </a:extLst>
          </p:cNvPr>
          <p:cNvSpPr/>
          <p:nvPr userDrawn="1"/>
        </p:nvSpPr>
        <p:spPr>
          <a:xfrm rot="10800000">
            <a:off x="10958680" y="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E0291A-A6CB-D22F-F7D7-88EEB41A1047}"/>
              </a:ext>
            </a:extLst>
          </p:cNvPr>
          <p:cNvSpPr/>
          <p:nvPr userDrawn="1"/>
        </p:nvSpPr>
        <p:spPr>
          <a:xfrm>
            <a:off x="809998" y="3422449"/>
            <a:ext cx="10597864" cy="2478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ABF27C-A1DB-8942-BE0D-55BC87E3E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907" y="5616370"/>
            <a:ext cx="2079131" cy="930402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5D4E928-493E-1DAD-CB34-3CCA9ED506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2449" y="3798949"/>
            <a:ext cx="9947275" cy="529807"/>
          </a:xfrm>
        </p:spPr>
        <p:txBody>
          <a:bodyPr anchor="ctr">
            <a:normAutofit/>
          </a:bodyPr>
          <a:lstStyle>
            <a:lvl1pPr>
              <a:defRPr sz="2800" b="1" i="0">
                <a:latin typeface="Montserra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Vielen Dank für Ihre Aufmerksamkeit!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CBC5A53B-E05F-4BFC-FB91-3D9C0B4063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2449" y="4375361"/>
            <a:ext cx="9947275" cy="529807"/>
          </a:xfrm>
        </p:spPr>
        <p:txBody>
          <a:bodyPr anchor="ctr">
            <a:normAutofit/>
          </a:bodyPr>
          <a:lstStyle>
            <a:lvl1pPr>
              <a:defRPr sz="2800" b="0" i="0">
                <a:latin typeface="Montserrat Ligh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Hier steht der Sekundärtitel der Präsentation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AF0491A2-00CA-312A-E316-9A13475388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2449" y="4989494"/>
            <a:ext cx="9947275" cy="529807"/>
          </a:xfrm>
        </p:spPr>
        <p:txBody>
          <a:bodyPr anchor="ctr">
            <a:norm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b="1" i="0">
                <a:latin typeface="Montserrat SemiBold" pitchFamily="2" charset="77"/>
              </a:defRPr>
            </a:lvl2pPr>
            <a:lvl3pPr>
              <a:defRPr b="1" i="0">
                <a:latin typeface="Montserrat SemiBold" pitchFamily="2" charset="77"/>
              </a:defRPr>
            </a:lvl3pPr>
            <a:lvl4pPr>
              <a:defRPr b="1" i="0">
                <a:latin typeface="Montserrat SemiBold" pitchFamily="2" charset="77"/>
              </a:defRPr>
            </a:lvl4pPr>
            <a:lvl5pPr>
              <a:defRPr b="1" i="0">
                <a:latin typeface="Montserrat SemiBold" pitchFamily="2" charset="77"/>
              </a:defRPr>
            </a:lvl5pPr>
          </a:lstStyle>
          <a:p>
            <a:pPr lvl="0"/>
            <a:r>
              <a:rPr lang="de-DE" dirty="0"/>
              <a:t>Impressumstext</a:t>
            </a:r>
          </a:p>
        </p:txBody>
      </p:sp>
    </p:spTree>
    <p:extLst>
      <p:ext uri="{BB962C8B-B14F-4D97-AF65-F5344CB8AC3E}">
        <p14:creationId xmlns:p14="http://schemas.microsoft.com/office/powerpoint/2010/main" val="75636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CF61BC0-CA20-F1E7-EEEE-B3350869E9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6FCF6E3-1B5D-8F89-B844-8E8F3A472A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91231"/>
            <a:ext cx="12192000" cy="1620978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HIER STEHT EINE DER TITEL DES KAPITELS</a:t>
            </a:r>
          </a:p>
          <a:p>
            <a:pPr lvl="0"/>
            <a:r>
              <a:rPr lang="de-DE" dirty="0"/>
              <a:t>MONSERRAT BOLD 16 PT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956596D-3143-4EBD-EBE9-D45032618B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540357"/>
            <a:ext cx="12192000" cy="1078154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01 //</a:t>
            </a:r>
          </a:p>
        </p:txBody>
      </p:sp>
    </p:spTree>
    <p:extLst>
      <p:ext uri="{BB962C8B-B14F-4D97-AF65-F5344CB8AC3E}">
        <p14:creationId xmlns:p14="http://schemas.microsoft.com/office/powerpoint/2010/main" val="10028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Kapitel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041" y="441324"/>
            <a:ext cx="5761038" cy="14112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96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01 //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989137"/>
            <a:ext cx="172721" cy="4868863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1989137"/>
            <a:ext cx="5577837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F810973-3194-6191-0711-E74B624F40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0"/>
            <a:ext cx="608552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platzieren</a:t>
            </a:r>
          </a:p>
        </p:txBody>
      </p:sp>
    </p:spTree>
    <p:extLst>
      <p:ext uri="{BB962C8B-B14F-4D97-AF65-F5344CB8AC3E}">
        <p14:creationId xmlns:p14="http://schemas.microsoft.com/office/powerpoint/2010/main" val="549748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ext_eine_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172721" y="1449388"/>
            <a:ext cx="1201928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E6240E8F-820F-333F-38AB-866C39FD00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989138"/>
            <a:ext cx="11522075" cy="412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857250" indent="-400050" defTabSz="5400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314450" indent="-400050" defTabSz="5400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771650" indent="-400050" defTabSz="5400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228850" indent="-400050" defTabSz="5400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8294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ext_zwei_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81261C79-05A3-A584-EF32-B615283C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442" y="1989137"/>
            <a:ext cx="5750558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8721" y="1989137"/>
            <a:ext cx="5577837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548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ext&amp;Bild_zwei_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3192378"/>
            <a:ext cx="12192000" cy="36656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1" y="3192378"/>
            <a:ext cx="162242" cy="366562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81261C79-05A3-A584-EF32-B615283C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442" y="3429000"/>
            <a:ext cx="5750558" cy="270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 b="0" i="0">
                <a:latin typeface="Montserrat Light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8721" y="3429000"/>
            <a:ext cx="5577837" cy="270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6A419A6-EF74-ED7B-1A4E-A20295E607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9237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26181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30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ext&amp;Bild_eine_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8721" y="1989137"/>
            <a:ext cx="5577837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FC000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FC000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FC000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FC000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F810973-3194-6191-0711-E74B624F40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4963" y="1989138"/>
            <a:ext cx="5761037" cy="414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platzieren</a:t>
            </a:r>
          </a:p>
        </p:txBody>
      </p:sp>
    </p:spTree>
    <p:extLst>
      <p:ext uri="{BB962C8B-B14F-4D97-AF65-F5344CB8AC3E}">
        <p14:creationId xmlns:p14="http://schemas.microsoft.com/office/powerpoint/2010/main" val="1306933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ext&amp;Bild_eine_Spal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DF9D67B-0890-9B25-2FF4-08485F91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1989137"/>
            <a:ext cx="5577837" cy="414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Montserrat" pitchFamily="2" charset="77"/>
              </a:defRPr>
            </a:lvl1pPr>
            <a:lvl2pPr marL="685800" indent="-228600">
              <a:buClr>
                <a:srgbClr val="F9B123"/>
              </a:buClr>
              <a:buFont typeface="Wingdings" pitchFamily="2" charset="2"/>
              <a:buChar char="§"/>
              <a:defRPr sz="1400"/>
            </a:lvl2pPr>
            <a:lvl3pPr marL="1143000" indent="-228600">
              <a:buClr>
                <a:srgbClr val="F9B123"/>
              </a:buClr>
              <a:buFont typeface="Wingdings" pitchFamily="2" charset="2"/>
              <a:buChar char="§"/>
              <a:defRPr sz="1400"/>
            </a:lvl3pPr>
            <a:lvl4pPr marL="1600200" indent="-228600">
              <a:buClr>
                <a:srgbClr val="F9B123"/>
              </a:buClr>
              <a:buFont typeface="Wingdings" pitchFamily="2" charset="2"/>
              <a:buChar char="§"/>
              <a:defRPr sz="1400"/>
            </a:lvl4pPr>
            <a:lvl5pPr marL="2057400" indent="-228600">
              <a:buClr>
                <a:srgbClr val="F9B123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F810973-3194-6191-0711-E74B624F40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989138"/>
            <a:ext cx="5761037" cy="414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platzieren</a:t>
            </a:r>
          </a:p>
        </p:txBody>
      </p:sp>
    </p:spTree>
    <p:extLst>
      <p:ext uri="{BB962C8B-B14F-4D97-AF65-F5344CB8AC3E}">
        <p14:creationId xmlns:p14="http://schemas.microsoft.com/office/powerpoint/2010/main" val="480265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7A10E51-294E-08B8-BEAF-2440F12C3FDE}"/>
              </a:ext>
            </a:extLst>
          </p:cNvPr>
          <p:cNvSpPr/>
          <p:nvPr userDrawn="1"/>
        </p:nvSpPr>
        <p:spPr>
          <a:xfrm>
            <a:off x="0" y="1449388"/>
            <a:ext cx="12192000" cy="54086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6EED1-A3B1-4D56-6D69-DA106E7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6356350"/>
            <a:ext cx="5761037" cy="365125"/>
          </a:xfrm>
          <a:prstGeom prst="rect">
            <a:avLst/>
          </a:prstGeom>
        </p:spPr>
        <p:txBody>
          <a:bodyPr/>
          <a:lstStyle>
            <a:lvl1pPr algn="l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FBA003-5DE4-4B6E-3201-ABDD744C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356350"/>
            <a:ext cx="731838" cy="365125"/>
          </a:xfrm>
          <a:prstGeom prst="rect">
            <a:avLst/>
          </a:prstGeom>
        </p:spPr>
        <p:txBody>
          <a:bodyPr/>
          <a:lstStyle>
            <a:lvl1pPr algn="r">
              <a:buFontTx/>
              <a:buNone/>
              <a:defRPr sz="800" b="0" i="0">
                <a:latin typeface="Montserrat" pitchFamily="2" charset="77"/>
              </a:defRPr>
            </a:lvl1pPr>
          </a:lstStyle>
          <a:p>
            <a:fld id="{2F59C469-BD40-6C4A-ADD9-6FE5E26BA8A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D89F499-2B97-088C-63BD-665FA7238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26721"/>
            <a:ext cx="9459277" cy="264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F9B123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TITEL MONSERRAT BOLD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671F6E6-D6DE-3E64-F70E-D7FF503CEE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721361"/>
            <a:ext cx="945927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2400" b="1" i="0">
                <a:latin typeface="Montserrat" pitchFamily="2" charset="77"/>
              </a:defRPr>
            </a:lvl2pPr>
            <a:lvl3pPr marL="914400" indent="0">
              <a:buFontTx/>
              <a:buNone/>
              <a:defRPr sz="2400" b="1" i="0">
                <a:latin typeface="Montserrat" pitchFamily="2" charset="77"/>
              </a:defRPr>
            </a:lvl3pPr>
            <a:lvl4pPr marL="1371600" indent="0">
              <a:buFontTx/>
              <a:buNone/>
              <a:defRPr sz="2400" b="1" i="0">
                <a:latin typeface="Montserrat" pitchFamily="2" charset="77"/>
              </a:defRPr>
            </a:lvl4pPr>
            <a:lvl5pPr marL="1828800" indent="0">
              <a:buFontTx/>
              <a:buNone/>
              <a:defRPr sz="2400" b="1" i="0">
                <a:latin typeface="Montserrat" pitchFamily="2" charset="77"/>
              </a:defRPr>
            </a:lvl5pPr>
          </a:lstStyle>
          <a:p>
            <a:pPr lvl="0"/>
            <a:r>
              <a:rPr lang="de-DE" dirty="0"/>
              <a:t>ÜBERSCHRIFT MONSERRAT BOLD 24PT //</a:t>
            </a:r>
          </a:p>
        </p:txBody>
      </p:sp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436971AB-D197-2F3B-2473-6879E887E7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662" y="441325"/>
            <a:ext cx="1815376" cy="64516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178F6A4-7570-DC7E-D9F0-DDDBB84670B5}"/>
              </a:ext>
            </a:extLst>
          </p:cNvPr>
          <p:cNvSpPr/>
          <p:nvPr userDrawn="1"/>
        </p:nvSpPr>
        <p:spPr>
          <a:xfrm>
            <a:off x="0" y="1449388"/>
            <a:ext cx="172721" cy="5408612"/>
          </a:xfrm>
          <a:prstGeom prst="rect">
            <a:avLst/>
          </a:prstGeom>
          <a:solidFill>
            <a:srgbClr val="F9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F810973-3194-6191-0711-E74B624F40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4963" y="1989138"/>
            <a:ext cx="11522075" cy="414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highlight>
                  <a:srgbClr val="F9B123"/>
                </a:highlight>
              </a:defRPr>
            </a:lvl1pPr>
          </a:lstStyle>
          <a:p>
            <a:r>
              <a:rPr lang="de-DE" dirty="0"/>
              <a:t>Bild platzieren</a:t>
            </a:r>
          </a:p>
        </p:txBody>
      </p:sp>
    </p:spTree>
    <p:extLst>
      <p:ext uri="{BB962C8B-B14F-4D97-AF65-F5344CB8AC3E}">
        <p14:creationId xmlns:p14="http://schemas.microsoft.com/office/powerpoint/2010/main" val="2173106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orient="horz" pos="686" userDrawn="1">
          <p15:clr>
            <a:srgbClr val="FBAE40"/>
          </p15:clr>
        </p15:guide>
        <p15:guide id="7" orient="horz" pos="913" userDrawn="1">
          <p15:clr>
            <a:srgbClr val="FBAE40"/>
          </p15:clr>
        </p15:guide>
        <p15:guide id="8" orient="horz" pos="1253" userDrawn="1">
          <p15:clr>
            <a:srgbClr val="FBAE40"/>
          </p15:clr>
        </p15:guide>
        <p15:guide id="9" orient="horz" pos="38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A9E3C9D-4AA3-794A-BC2E-BB066903F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1281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69" r:id="rId3"/>
    <p:sldLayoutId id="2147483649" r:id="rId4"/>
    <p:sldLayoutId id="2147483661" r:id="rId5"/>
    <p:sldLayoutId id="2147483670" r:id="rId6"/>
    <p:sldLayoutId id="2147483662" r:id="rId7"/>
    <p:sldLayoutId id="2147483663" r:id="rId8"/>
    <p:sldLayoutId id="2147483667" r:id="rId9"/>
    <p:sldLayoutId id="2147483664" r:id="rId10"/>
    <p:sldLayoutId id="2147483665" r:id="rId11"/>
    <p:sldLayoutId id="2147483666" r:id="rId12"/>
    <p:sldLayoutId id="2147483672" r:id="rId13"/>
    <p:sldLayoutId id="214748367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F9B123"/>
        </a:buClr>
        <a:buFont typeface="Wingdings" pitchFamily="2" charset="2"/>
        <a:buNone/>
        <a:defRPr sz="18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B123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B123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B123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B123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253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46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3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slide" Target="slide26.xml"/><Relationship Id="rId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9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46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3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slide" Target="slide26.xml"/><Relationship Id="rId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9.png"/><Relationship Id="rId9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46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3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slide" Target="slide26.xml"/><Relationship Id="rId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9.png"/><Relationship Id="rId9" Type="http://schemas.openxmlformats.org/officeDocument/2006/relationships/slide" Target="slid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46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3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slide" Target="slide26.xml"/><Relationship Id="rId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9.png"/><Relationship Id="rId9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46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3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slide" Target="slide26.xml"/><Relationship Id="rId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9.png"/><Relationship Id="rId9" Type="http://schemas.openxmlformats.org/officeDocument/2006/relationships/slide" Target="slide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46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slide" Target="slide3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slide" Target="slide26.xml"/><Relationship Id="rId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image" Target="../media/image9.png"/><Relationship Id="rId9" Type="http://schemas.openxmlformats.org/officeDocument/2006/relationships/slide" Target="slide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n-kollegen.de/" TargetMode="External"/><Relationship Id="rId2" Type="http://schemas.openxmlformats.org/officeDocument/2006/relationships/hyperlink" Target="mailto:info@brahms-kollegen.d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0CC558A-EAA8-271A-3C87-8BFEA8471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2449" y="3798949"/>
            <a:ext cx="9947275" cy="661565"/>
          </a:xfrm>
        </p:spPr>
        <p:txBody>
          <a:bodyPr>
            <a:normAutofit fontScale="70000" lnSpcReduction="20000"/>
          </a:bodyPr>
          <a:lstStyle/>
          <a:p>
            <a:r>
              <a:rPr lang="de-DE" sz="2800" dirty="0"/>
              <a:t>Windenergie, Solarenergie und Elektrolyse – rechtliche Anforderungen</a:t>
            </a:r>
          </a:p>
          <a:p>
            <a:r>
              <a:rPr lang="de-DE" sz="2800" dirty="0"/>
              <a:t>Der gemeinsamen Nutzung eines Netzverknüpfungspunktes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BBB6D5-2130-E04A-5DB2-E424EAE26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2449" y="4544840"/>
            <a:ext cx="9947275" cy="360328"/>
          </a:xfrm>
        </p:spPr>
        <p:txBody>
          <a:bodyPr>
            <a:normAutofit/>
          </a:bodyPr>
          <a:lstStyle/>
          <a:p>
            <a:r>
              <a:rPr lang="de-DE" sz="1400" dirty="0"/>
              <a:t>30. Windenergietage // 08.-10. November 2022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89F7F0-9225-4ABA-8ACE-5F740841B0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Rechtsanwalt Dr. Florian Brahms, Licence en </a:t>
            </a:r>
            <a:r>
              <a:rPr lang="de-DE" dirty="0" err="1"/>
              <a:t>droit</a:t>
            </a:r>
            <a:r>
              <a:rPr lang="de-DE" dirty="0"/>
              <a:t> </a:t>
            </a:r>
            <a:r>
              <a:rPr lang="de-DE" dirty="0" err="1"/>
              <a:t>français</a:t>
            </a:r>
            <a:endParaRPr lang="de-DE" dirty="0"/>
          </a:p>
          <a:p>
            <a:r>
              <a:rPr lang="de-DE" dirty="0" err="1"/>
              <a:t>Linstow</a:t>
            </a:r>
            <a:r>
              <a:rPr lang="de-DE" dirty="0"/>
              <a:t>, 08.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830664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FA980E-FCB7-B150-B241-6631A7B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5555DD-1B27-A834-49E9-076A393D3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A0952D-FDE2-A81C-413B-F08F959A5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GLIEDERUNG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4800" y="1850065"/>
              <a:ext cx="11522238" cy="4279273"/>
            </p:xfrm>
            <a:graphic>
              <a:graphicData uri="http://schemas.microsoft.com/office/powerpoint/2016/summaryzoom">
                <psuz:summaryZm>
                  <psuz:summaryZmObj sectionId="{0D025C41-7B23-024D-B4D0-AE7430425E27}">
                    <psuz:zmPr id="{1675BF2F-D48E-8449-9612-08D9137FD48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5459B98-A5E4-934B-BE01-D9B33113A4F6}">
                    <psuz:zmPr id="{3E5CA383-B254-634A-A14B-F24B01D5694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2421A3-AEC7-CA40-8AE0-C39045623B25}">
                    <psuz:zmPr id="{4581B32D-14A6-9B4A-86D9-F5BC1CBFF13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BB4F0D4-4581-794D-87A5-190DD64E625E}">
                    <psuz:zmPr id="{FEED286B-4DE6-CE4D-A8D1-264C2A161D3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243DD94-41AD-8349-BAB4-3AF3468C086A}">
                    <psuz:zmPr id="{8B6FC11D-ED57-8243-A4B1-253E2A1B1489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93CEF3-078B-E84D-BCF0-0C59C526D784}">
                    <psuz:zmPr id="{B84FD453-85A1-9A4E-AA5C-5ED2370A53DD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34800" y="1850065"/>
                <a:ext cx="11522238" cy="4279273"/>
                <a:chOff x="334800" y="1850065"/>
                <a:chExt cx="11522238" cy="4279273"/>
              </a:xfrm>
            </p:grpSpPr>
            <p:pic>
              <p:nvPicPr>
                <p:cNvPr id="3" name="Grafik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241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84211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Grafik 5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3600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241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Grafik 10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84211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Grafik 11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3600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41062738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26B5097-25FD-D40A-E9C4-52F3766D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624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F667183-56F8-ED3D-0730-491067659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02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1FE11F94-DBE2-0495-073A-AD7C5D08EF82}"/>
              </a:ext>
            </a:extLst>
          </p:cNvPr>
          <p:cNvSpPr/>
          <p:nvPr/>
        </p:nvSpPr>
        <p:spPr>
          <a:xfrm>
            <a:off x="0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">
            <a:extLst>
              <a:ext uri="{FF2B5EF4-FFF2-40B4-BE49-F238E27FC236}">
                <a16:creationId xmlns:a16="http://schemas.microsoft.com/office/drawing/2014/main" id="{982FFA33-C67A-78E1-B9AA-D6474CAE1D46}"/>
              </a:ext>
            </a:extLst>
          </p:cNvPr>
          <p:cNvSpPr/>
          <p:nvPr/>
        </p:nvSpPr>
        <p:spPr>
          <a:xfrm rot="10800000">
            <a:off x="10932826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C00F5DF8-E2D8-FF7C-F6BB-A2FC9555E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645669"/>
            <a:ext cx="12192000" cy="1831569"/>
          </a:xfrm>
        </p:spPr>
        <p:txBody>
          <a:bodyPr anchor="t">
            <a:normAutofit/>
          </a:bodyPr>
          <a:lstStyle/>
          <a:p>
            <a:r>
              <a:rPr lang="de-DE" dirty="0"/>
              <a:t>REGULATORISCHER RAHMEN</a:t>
            </a:r>
          </a:p>
        </p:txBody>
      </p:sp>
    </p:spTree>
    <p:extLst>
      <p:ext uri="{BB962C8B-B14F-4D97-AF65-F5344CB8AC3E}">
        <p14:creationId xmlns:p14="http://schemas.microsoft.com/office/powerpoint/2010/main" val="828163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13">
            <a:extLst>
              <a:ext uri="{FF2B5EF4-FFF2-40B4-BE49-F238E27FC236}">
                <a16:creationId xmlns:a16="http://schemas.microsoft.com/office/drawing/2014/main" id="{74548FB4-FF45-3004-EBA7-EE6AA0AA9B9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7038" t="36021" r="35117"/>
          <a:stretch/>
        </p:blipFill>
        <p:spPr>
          <a:xfrm>
            <a:off x="6096000" y="0"/>
            <a:ext cx="6084888" cy="6858000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D44554-01B3-9333-637D-A63FF2C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62001C-508F-437B-A93E-7C5339416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02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FD0AFC-EC81-8307-9FDB-D4515D619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REGULATORISCHER RAHMEN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Netzqualität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Direktvermarktung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Strombezug</a:t>
            </a:r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53B20D41-66C4-68D5-628E-F9CD4D2265B3}"/>
              </a:ext>
            </a:extLst>
          </p:cNvPr>
          <p:cNvSpPr/>
          <p:nvPr/>
        </p:nvSpPr>
        <p:spPr>
          <a:xfrm rot="10800000">
            <a:off x="10935048" y="-183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5344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9818F7C-14EA-B2AA-00F3-369DA8D5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25E20E3-1118-A554-9AFE-2A3C87A4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5200" y="6179066"/>
            <a:ext cx="731838" cy="365125"/>
          </a:xfrm>
        </p:spPr>
        <p:txBody>
          <a:bodyPr/>
          <a:lstStyle/>
          <a:p>
            <a:fld id="{2F59C469-BD40-6C4A-ADD9-6FE5E26BA8A2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684D12-77E0-71D9-96E5-28E4AB35B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REGULATORISCHER RAHMEN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EDCE48-EEE5-E5B6-D424-5FFDF345C7D2}"/>
              </a:ext>
            </a:extLst>
          </p:cNvPr>
          <p:cNvSpPr txBox="1"/>
          <p:nvPr/>
        </p:nvSpPr>
        <p:spPr>
          <a:xfrm>
            <a:off x="934508" y="3776649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endParaRPr lang="de-DE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D0C408-0BE1-5723-3597-8021975B3D9E}"/>
              </a:ext>
            </a:extLst>
          </p:cNvPr>
          <p:cNvSpPr txBox="1"/>
          <p:nvPr/>
        </p:nvSpPr>
        <p:spPr>
          <a:xfrm>
            <a:off x="6749592" y="89554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endParaRPr lang="de-DE" sz="1800" dirty="0"/>
          </a:p>
        </p:txBody>
      </p:sp>
      <p:sp>
        <p:nvSpPr>
          <p:cNvPr id="289" name="Textfeld 288">
            <a:extLst>
              <a:ext uri="{FF2B5EF4-FFF2-40B4-BE49-F238E27FC236}">
                <a16:creationId xmlns:a16="http://schemas.microsoft.com/office/drawing/2014/main" id="{09B8D7E6-E297-18CA-4D3F-26999DCAFF2D}"/>
              </a:ext>
            </a:extLst>
          </p:cNvPr>
          <p:cNvSpPr txBox="1"/>
          <p:nvPr/>
        </p:nvSpPr>
        <p:spPr>
          <a:xfrm>
            <a:off x="445621" y="4077593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endParaRPr lang="de-DE" dirty="0">
              <a:solidFill>
                <a:srgbClr val="434343"/>
              </a:solidFill>
              <a:latin typeface="Arial"/>
            </a:endParaRPr>
          </a:p>
        </p:txBody>
      </p:sp>
      <p:grpSp>
        <p:nvGrpSpPr>
          <p:cNvPr id="290" name="Gruppieren 289">
            <a:extLst>
              <a:ext uri="{FF2B5EF4-FFF2-40B4-BE49-F238E27FC236}">
                <a16:creationId xmlns:a16="http://schemas.microsoft.com/office/drawing/2014/main" id="{41A00BCA-5FA0-8FA7-76C4-585BEB2DBE4D}"/>
              </a:ext>
            </a:extLst>
          </p:cNvPr>
          <p:cNvGrpSpPr/>
          <p:nvPr/>
        </p:nvGrpSpPr>
        <p:grpSpPr>
          <a:xfrm>
            <a:off x="2227107" y="1789505"/>
            <a:ext cx="1019285" cy="1368146"/>
            <a:chOff x="2093145" y="2495805"/>
            <a:chExt cx="1453355" cy="1932898"/>
          </a:xfrm>
        </p:grpSpPr>
        <p:sp>
          <p:nvSpPr>
            <p:cNvPr id="291" name="Gleichschenkliges Dreieck 127">
              <a:extLst>
                <a:ext uri="{FF2B5EF4-FFF2-40B4-BE49-F238E27FC236}">
                  <a16:creationId xmlns:a16="http://schemas.microsoft.com/office/drawing/2014/main" id="{2AF5CCD1-0631-3494-EEB7-F9C44A08F697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leichschenkliges Dreieck 128">
              <a:extLst>
                <a:ext uri="{FF2B5EF4-FFF2-40B4-BE49-F238E27FC236}">
                  <a16:creationId xmlns:a16="http://schemas.microsoft.com/office/drawing/2014/main" id="{17987608-6E22-381A-4722-41A8C2E24A37}"/>
                </a:ext>
              </a:extLst>
            </p:cNvPr>
            <p:cNvSpPr/>
            <p:nvPr/>
          </p:nvSpPr>
          <p:spPr>
            <a:xfrm>
              <a:off x="3402484" y="3348583"/>
              <a:ext cx="144016" cy="432048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3" name="Gruppieren 292">
              <a:extLst>
                <a:ext uri="{FF2B5EF4-FFF2-40B4-BE49-F238E27FC236}">
                  <a16:creationId xmlns:a16="http://schemas.microsoft.com/office/drawing/2014/main" id="{9DBA8537-D785-1BEA-820E-B974B297A824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303" name="Ellipse 139">
                <a:extLst>
                  <a:ext uri="{FF2B5EF4-FFF2-40B4-BE49-F238E27FC236}">
                    <a16:creationId xmlns:a16="http://schemas.microsoft.com/office/drawing/2014/main" id="{7F842E5A-5B05-FDDD-E809-D38748F25643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Gleichschenkliges Dreieck 140">
                <a:extLst>
                  <a:ext uri="{FF2B5EF4-FFF2-40B4-BE49-F238E27FC236}">
                    <a16:creationId xmlns:a16="http://schemas.microsoft.com/office/drawing/2014/main" id="{817BB7DB-F31E-F0C8-1B46-62E4D550C75B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Rechteck 304">
                <a:extLst>
                  <a:ext uri="{FF2B5EF4-FFF2-40B4-BE49-F238E27FC236}">
                    <a16:creationId xmlns:a16="http://schemas.microsoft.com/office/drawing/2014/main" id="{812FB3DC-480F-16CC-E8C4-C3524D6BCEFC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4" name="Gruppieren 293">
              <a:extLst>
                <a:ext uri="{FF2B5EF4-FFF2-40B4-BE49-F238E27FC236}">
                  <a16:creationId xmlns:a16="http://schemas.microsoft.com/office/drawing/2014/main" id="{BF6E0A9D-E8EE-888D-95FA-4EA354EA37EA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300" name="Ellipse 136">
                <a:extLst>
                  <a:ext uri="{FF2B5EF4-FFF2-40B4-BE49-F238E27FC236}">
                    <a16:creationId xmlns:a16="http://schemas.microsoft.com/office/drawing/2014/main" id="{568F76C7-6672-1A16-268E-A478C4311318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leichschenkliges Dreieck 137">
                <a:extLst>
                  <a:ext uri="{FF2B5EF4-FFF2-40B4-BE49-F238E27FC236}">
                    <a16:creationId xmlns:a16="http://schemas.microsoft.com/office/drawing/2014/main" id="{FD2F1688-CF6A-7200-5262-3674428AE0AC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2" name="Rechteck 301">
                <a:extLst>
                  <a:ext uri="{FF2B5EF4-FFF2-40B4-BE49-F238E27FC236}">
                    <a16:creationId xmlns:a16="http://schemas.microsoft.com/office/drawing/2014/main" id="{B984FFB5-4493-5794-0B77-964A17C9B29A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5" name="Gruppieren 294">
              <a:extLst>
                <a:ext uri="{FF2B5EF4-FFF2-40B4-BE49-F238E27FC236}">
                  <a16:creationId xmlns:a16="http://schemas.microsoft.com/office/drawing/2014/main" id="{AAB84427-57D4-63CE-444F-CED31F577E06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297" name="Ellipse 133">
                <a:extLst>
                  <a:ext uri="{FF2B5EF4-FFF2-40B4-BE49-F238E27FC236}">
                    <a16:creationId xmlns:a16="http://schemas.microsoft.com/office/drawing/2014/main" id="{582DA394-7270-6638-79B8-C162D4BD2C4F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leichschenkliges Dreieck 134">
                <a:extLst>
                  <a:ext uri="{FF2B5EF4-FFF2-40B4-BE49-F238E27FC236}">
                    <a16:creationId xmlns:a16="http://schemas.microsoft.com/office/drawing/2014/main" id="{AD01C9D4-9459-9E89-D8C9-793B6FBB0E09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9" name="Rechteck 298">
                <a:extLst>
                  <a:ext uri="{FF2B5EF4-FFF2-40B4-BE49-F238E27FC236}">
                    <a16:creationId xmlns:a16="http://schemas.microsoft.com/office/drawing/2014/main" id="{EC91E0C9-EC5E-6FFF-F7F3-981971986915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6" name="Ellipse 132">
              <a:extLst>
                <a:ext uri="{FF2B5EF4-FFF2-40B4-BE49-F238E27FC236}">
                  <a16:creationId xmlns:a16="http://schemas.microsoft.com/office/drawing/2014/main" id="{772277B6-F359-37B8-4432-2BB0F3AA92B1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6" name="Gruppieren 305">
            <a:extLst>
              <a:ext uri="{FF2B5EF4-FFF2-40B4-BE49-F238E27FC236}">
                <a16:creationId xmlns:a16="http://schemas.microsoft.com/office/drawing/2014/main" id="{21E0A804-528D-1850-775C-830E0F43E3D4}"/>
              </a:ext>
            </a:extLst>
          </p:cNvPr>
          <p:cNvGrpSpPr/>
          <p:nvPr/>
        </p:nvGrpSpPr>
        <p:grpSpPr>
          <a:xfrm>
            <a:off x="2155099" y="4885849"/>
            <a:ext cx="1019285" cy="1368146"/>
            <a:chOff x="2093145" y="2495805"/>
            <a:chExt cx="1453355" cy="1932898"/>
          </a:xfrm>
        </p:grpSpPr>
        <p:sp>
          <p:nvSpPr>
            <p:cNvPr id="307" name="Gleichschenkliges Dreieck 112">
              <a:extLst>
                <a:ext uri="{FF2B5EF4-FFF2-40B4-BE49-F238E27FC236}">
                  <a16:creationId xmlns:a16="http://schemas.microsoft.com/office/drawing/2014/main" id="{C4583035-AE58-BD00-97F8-A47DC923A381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leichschenkliges Dreieck 113">
              <a:extLst>
                <a:ext uri="{FF2B5EF4-FFF2-40B4-BE49-F238E27FC236}">
                  <a16:creationId xmlns:a16="http://schemas.microsoft.com/office/drawing/2014/main" id="{DE9D6F3C-995B-DF8E-AA17-BA373087587D}"/>
                </a:ext>
              </a:extLst>
            </p:cNvPr>
            <p:cNvSpPr/>
            <p:nvPr/>
          </p:nvSpPr>
          <p:spPr>
            <a:xfrm>
              <a:off x="3402484" y="3348583"/>
              <a:ext cx="144016" cy="432048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09" name="Gruppieren 308">
              <a:extLst>
                <a:ext uri="{FF2B5EF4-FFF2-40B4-BE49-F238E27FC236}">
                  <a16:creationId xmlns:a16="http://schemas.microsoft.com/office/drawing/2014/main" id="{A7D4275B-C9CF-0B31-BFF8-2100332A2BAD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319" name="Ellipse 124">
                <a:extLst>
                  <a:ext uri="{FF2B5EF4-FFF2-40B4-BE49-F238E27FC236}">
                    <a16:creationId xmlns:a16="http://schemas.microsoft.com/office/drawing/2014/main" id="{B971AEB5-9B6C-C399-467F-06A1D32E6EB9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0" name="Gleichschenkliges Dreieck 125">
                <a:extLst>
                  <a:ext uri="{FF2B5EF4-FFF2-40B4-BE49-F238E27FC236}">
                    <a16:creationId xmlns:a16="http://schemas.microsoft.com/office/drawing/2014/main" id="{0C36AECF-A85D-96B6-ED97-9FE072DC902E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1" name="Rechteck 320">
                <a:extLst>
                  <a:ext uri="{FF2B5EF4-FFF2-40B4-BE49-F238E27FC236}">
                    <a16:creationId xmlns:a16="http://schemas.microsoft.com/office/drawing/2014/main" id="{540852B7-80FF-2288-3942-14FF5082C7D6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uppieren 309">
              <a:extLst>
                <a:ext uri="{FF2B5EF4-FFF2-40B4-BE49-F238E27FC236}">
                  <a16:creationId xmlns:a16="http://schemas.microsoft.com/office/drawing/2014/main" id="{F24F671A-458B-4764-D7BD-E9AE03158DDC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316" name="Ellipse 121">
                <a:extLst>
                  <a:ext uri="{FF2B5EF4-FFF2-40B4-BE49-F238E27FC236}">
                    <a16:creationId xmlns:a16="http://schemas.microsoft.com/office/drawing/2014/main" id="{7BFB5123-6E0C-4922-C749-D73F36E07E15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7" name="Gleichschenkliges Dreieck 122">
                <a:extLst>
                  <a:ext uri="{FF2B5EF4-FFF2-40B4-BE49-F238E27FC236}">
                    <a16:creationId xmlns:a16="http://schemas.microsoft.com/office/drawing/2014/main" id="{E6DEAD3C-6631-F443-8D88-2F140A272963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8" name="Rechteck 317">
                <a:extLst>
                  <a:ext uri="{FF2B5EF4-FFF2-40B4-BE49-F238E27FC236}">
                    <a16:creationId xmlns:a16="http://schemas.microsoft.com/office/drawing/2014/main" id="{79CB2783-CF49-E95E-38F0-C51116B636E4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11" name="Gruppieren 310">
              <a:extLst>
                <a:ext uri="{FF2B5EF4-FFF2-40B4-BE49-F238E27FC236}">
                  <a16:creationId xmlns:a16="http://schemas.microsoft.com/office/drawing/2014/main" id="{B26AF0A0-897F-9A01-F597-173216AA5D87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313" name="Ellipse 118">
                <a:extLst>
                  <a:ext uri="{FF2B5EF4-FFF2-40B4-BE49-F238E27FC236}">
                    <a16:creationId xmlns:a16="http://schemas.microsoft.com/office/drawing/2014/main" id="{2C69CC60-2339-64BB-D91F-A9F634D85585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4" name="Gleichschenkliges Dreieck 119">
                <a:extLst>
                  <a:ext uri="{FF2B5EF4-FFF2-40B4-BE49-F238E27FC236}">
                    <a16:creationId xmlns:a16="http://schemas.microsoft.com/office/drawing/2014/main" id="{9ABD015C-AB29-0C13-59F1-2584D4C01F1F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5" name="Rechteck 314">
                <a:extLst>
                  <a:ext uri="{FF2B5EF4-FFF2-40B4-BE49-F238E27FC236}">
                    <a16:creationId xmlns:a16="http://schemas.microsoft.com/office/drawing/2014/main" id="{3416646D-DA39-3282-6BAF-26B283DC22CE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2" name="Ellipse 117">
              <a:extLst>
                <a:ext uri="{FF2B5EF4-FFF2-40B4-BE49-F238E27FC236}">
                  <a16:creationId xmlns:a16="http://schemas.microsoft.com/office/drawing/2014/main" id="{6280EDEA-8DC1-2D6A-3DF6-825854721EB9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2" name="Gruppieren 321">
            <a:extLst>
              <a:ext uri="{FF2B5EF4-FFF2-40B4-BE49-F238E27FC236}">
                <a16:creationId xmlns:a16="http://schemas.microsoft.com/office/drawing/2014/main" id="{FFB46DD4-BB42-1EBF-AE1D-913B531FA45E}"/>
              </a:ext>
            </a:extLst>
          </p:cNvPr>
          <p:cNvGrpSpPr/>
          <p:nvPr/>
        </p:nvGrpSpPr>
        <p:grpSpPr>
          <a:xfrm>
            <a:off x="4603371" y="1933521"/>
            <a:ext cx="1019285" cy="1368146"/>
            <a:chOff x="2093145" y="2495805"/>
            <a:chExt cx="1453355" cy="1932898"/>
          </a:xfrm>
        </p:grpSpPr>
        <p:sp>
          <p:nvSpPr>
            <p:cNvPr id="323" name="Gleichschenkliges Dreieck 67">
              <a:extLst>
                <a:ext uri="{FF2B5EF4-FFF2-40B4-BE49-F238E27FC236}">
                  <a16:creationId xmlns:a16="http://schemas.microsoft.com/office/drawing/2014/main" id="{9493E566-15CF-0DBA-0639-AD2AF452C1BF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leichschenkliges Dreieck 68">
              <a:extLst>
                <a:ext uri="{FF2B5EF4-FFF2-40B4-BE49-F238E27FC236}">
                  <a16:creationId xmlns:a16="http://schemas.microsoft.com/office/drawing/2014/main" id="{DA5A8F4E-7784-7448-85BD-1527D8591D51}"/>
                </a:ext>
              </a:extLst>
            </p:cNvPr>
            <p:cNvSpPr/>
            <p:nvPr/>
          </p:nvSpPr>
          <p:spPr>
            <a:xfrm>
              <a:off x="3402484" y="3348583"/>
              <a:ext cx="144016" cy="432048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25" name="Gruppieren 324">
              <a:extLst>
                <a:ext uri="{FF2B5EF4-FFF2-40B4-BE49-F238E27FC236}">
                  <a16:creationId xmlns:a16="http://schemas.microsoft.com/office/drawing/2014/main" id="{78C0D8FE-80E9-4FA9-F300-1A7820EF61B6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335" name="Ellipse 79">
                <a:extLst>
                  <a:ext uri="{FF2B5EF4-FFF2-40B4-BE49-F238E27FC236}">
                    <a16:creationId xmlns:a16="http://schemas.microsoft.com/office/drawing/2014/main" id="{310214B3-EAA8-B8EA-D9AC-7EFCCC614D15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6" name="Gleichschenkliges Dreieck 80">
                <a:extLst>
                  <a:ext uri="{FF2B5EF4-FFF2-40B4-BE49-F238E27FC236}">
                    <a16:creationId xmlns:a16="http://schemas.microsoft.com/office/drawing/2014/main" id="{A1888308-A0FD-B15E-3EEB-8771824F43DB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7" name="Rechteck 336">
                <a:extLst>
                  <a:ext uri="{FF2B5EF4-FFF2-40B4-BE49-F238E27FC236}">
                    <a16:creationId xmlns:a16="http://schemas.microsoft.com/office/drawing/2014/main" id="{F0CAF270-B032-24D2-FD6A-329961790B8F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26" name="Gruppieren 325">
              <a:extLst>
                <a:ext uri="{FF2B5EF4-FFF2-40B4-BE49-F238E27FC236}">
                  <a16:creationId xmlns:a16="http://schemas.microsoft.com/office/drawing/2014/main" id="{DE83CFB8-6547-32D4-9E55-6ED94CD8A586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332" name="Ellipse 76">
                <a:extLst>
                  <a:ext uri="{FF2B5EF4-FFF2-40B4-BE49-F238E27FC236}">
                    <a16:creationId xmlns:a16="http://schemas.microsoft.com/office/drawing/2014/main" id="{C07713BA-5A6C-008D-88B3-AA854A8052A0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3" name="Gleichschenkliges Dreieck 77">
                <a:extLst>
                  <a:ext uri="{FF2B5EF4-FFF2-40B4-BE49-F238E27FC236}">
                    <a16:creationId xmlns:a16="http://schemas.microsoft.com/office/drawing/2014/main" id="{D737FFD8-F4BF-79C5-5433-6C90A20486F9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4" name="Rechteck 333">
                <a:extLst>
                  <a:ext uri="{FF2B5EF4-FFF2-40B4-BE49-F238E27FC236}">
                    <a16:creationId xmlns:a16="http://schemas.microsoft.com/office/drawing/2014/main" id="{F018D69F-5EEB-F972-B295-F372516BA1D4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27" name="Gruppieren 326">
              <a:extLst>
                <a:ext uri="{FF2B5EF4-FFF2-40B4-BE49-F238E27FC236}">
                  <a16:creationId xmlns:a16="http://schemas.microsoft.com/office/drawing/2014/main" id="{9E6BD62A-AA57-81E3-4C51-70D88455D1FE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329" name="Ellipse 73">
                <a:extLst>
                  <a:ext uri="{FF2B5EF4-FFF2-40B4-BE49-F238E27FC236}">
                    <a16:creationId xmlns:a16="http://schemas.microsoft.com/office/drawing/2014/main" id="{C426E8B8-564C-37CE-77A7-E2FD813CF463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0" name="Gleichschenkliges Dreieck 74">
                <a:extLst>
                  <a:ext uri="{FF2B5EF4-FFF2-40B4-BE49-F238E27FC236}">
                    <a16:creationId xmlns:a16="http://schemas.microsoft.com/office/drawing/2014/main" id="{F866EC57-8548-6671-133B-BA04A2CAC8F5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1" name="Rechteck 330">
                <a:extLst>
                  <a:ext uri="{FF2B5EF4-FFF2-40B4-BE49-F238E27FC236}">
                    <a16:creationId xmlns:a16="http://schemas.microsoft.com/office/drawing/2014/main" id="{A8EDD104-C26C-0573-D36F-6B50490CF9B9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28" name="Ellipse 72">
              <a:extLst>
                <a:ext uri="{FF2B5EF4-FFF2-40B4-BE49-F238E27FC236}">
                  <a16:creationId xmlns:a16="http://schemas.microsoft.com/office/drawing/2014/main" id="{9D1923F8-8243-2F4F-3896-7842F1042D5A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8" name="Gruppieren 337">
            <a:extLst>
              <a:ext uri="{FF2B5EF4-FFF2-40B4-BE49-F238E27FC236}">
                <a16:creationId xmlns:a16="http://schemas.microsoft.com/office/drawing/2014/main" id="{127415FA-B19D-80E6-89E9-1C9542049424}"/>
              </a:ext>
            </a:extLst>
          </p:cNvPr>
          <p:cNvGrpSpPr/>
          <p:nvPr/>
        </p:nvGrpSpPr>
        <p:grpSpPr>
          <a:xfrm>
            <a:off x="6808663" y="1985056"/>
            <a:ext cx="1296144" cy="986692"/>
            <a:chOff x="4061235" y="5542713"/>
            <a:chExt cx="1296144" cy="986692"/>
          </a:xfrm>
        </p:grpSpPr>
        <p:sp>
          <p:nvSpPr>
            <p:cNvPr id="339" name="Rechteck 338">
              <a:extLst>
                <a:ext uri="{FF2B5EF4-FFF2-40B4-BE49-F238E27FC236}">
                  <a16:creationId xmlns:a16="http://schemas.microsoft.com/office/drawing/2014/main" id="{0FF684EE-4107-5E8A-1AAF-4D5EF4BD42A7}"/>
                </a:ext>
              </a:extLst>
            </p:cNvPr>
            <p:cNvSpPr/>
            <p:nvPr/>
          </p:nvSpPr>
          <p:spPr>
            <a:xfrm>
              <a:off x="4061235" y="6097357"/>
              <a:ext cx="1296144" cy="432048"/>
            </a:xfrm>
            <a:prstGeom prst="rect">
              <a:avLst/>
            </a:prstGeom>
            <a:solidFill>
              <a:srgbClr val="F9B123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Rechteck 339">
              <a:extLst>
                <a:ext uri="{FF2B5EF4-FFF2-40B4-BE49-F238E27FC236}">
                  <a16:creationId xmlns:a16="http://schemas.microsoft.com/office/drawing/2014/main" id="{09E7DE46-0024-8DED-2D33-C0A323DFDD45}"/>
                </a:ext>
              </a:extLst>
            </p:cNvPr>
            <p:cNvSpPr/>
            <p:nvPr/>
          </p:nvSpPr>
          <p:spPr>
            <a:xfrm>
              <a:off x="4091486" y="5542713"/>
              <a:ext cx="100982" cy="554644"/>
            </a:xfrm>
            <a:prstGeom prst="rect">
              <a:avLst/>
            </a:prstGeom>
            <a:solidFill>
              <a:srgbClr val="F9B123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Rechtwinkliges Dreieck 340">
              <a:extLst>
                <a:ext uri="{FF2B5EF4-FFF2-40B4-BE49-F238E27FC236}">
                  <a16:creationId xmlns:a16="http://schemas.microsoft.com/office/drawing/2014/main" id="{44F63923-BE30-B83F-3EBE-621D841E3CCF}"/>
                </a:ext>
              </a:extLst>
            </p:cNvPr>
            <p:cNvSpPr/>
            <p:nvPr/>
          </p:nvSpPr>
          <p:spPr>
            <a:xfrm>
              <a:off x="4416701" y="5961491"/>
              <a:ext cx="155182" cy="135866"/>
            </a:xfrm>
            <a:prstGeom prst="rtTriangle">
              <a:avLst/>
            </a:prstGeom>
            <a:solidFill>
              <a:srgbClr val="F9B123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Rechtwinkliges Dreieck 341">
              <a:extLst>
                <a:ext uri="{FF2B5EF4-FFF2-40B4-BE49-F238E27FC236}">
                  <a16:creationId xmlns:a16="http://schemas.microsoft.com/office/drawing/2014/main" id="{6344AFE9-5226-1196-67B7-8D303C8A2D37}"/>
                </a:ext>
              </a:extLst>
            </p:cNvPr>
            <p:cNvSpPr/>
            <p:nvPr/>
          </p:nvSpPr>
          <p:spPr>
            <a:xfrm>
              <a:off x="4554125" y="5961491"/>
              <a:ext cx="155182" cy="135866"/>
            </a:xfrm>
            <a:prstGeom prst="rtTriangle">
              <a:avLst/>
            </a:prstGeom>
            <a:solidFill>
              <a:srgbClr val="F9B123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Rechtwinkliges Dreieck 342">
              <a:extLst>
                <a:ext uri="{FF2B5EF4-FFF2-40B4-BE49-F238E27FC236}">
                  <a16:creationId xmlns:a16="http://schemas.microsoft.com/office/drawing/2014/main" id="{3C293306-5022-2D79-B7FA-9BF14A02765C}"/>
                </a:ext>
              </a:extLst>
            </p:cNvPr>
            <p:cNvSpPr/>
            <p:nvPr/>
          </p:nvSpPr>
          <p:spPr>
            <a:xfrm>
              <a:off x="4729501" y="5962869"/>
              <a:ext cx="155182" cy="135866"/>
            </a:xfrm>
            <a:prstGeom prst="rtTriangle">
              <a:avLst/>
            </a:prstGeom>
            <a:solidFill>
              <a:srgbClr val="F9B123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" name="Rechtwinkliges Dreieck 343">
              <a:extLst>
                <a:ext uri="{FF2B5EF4-FFF2-40B4-BE49-F238E27FC236}">
                  <a16:creationId xmlns:a16="http://schemas.microsoft.com/office/drawing/2014/main" id="{4157112F-9244-730C-1832-E03870AC9A21}"/>
                </a:ext>
              </a:extLst>
            </p:cNvPr>
            <p:cNvSpPr/>
            <p:nvPr/>
          </p:nvSpPr>
          <p:spPr>
            <a:xfrm>
              <a:off x="4870955" y="5982911"/>
              <a:ext cx="155182" cy="135866"/>
            </a:xfrm>
            <a:prstGeom prst="rtTriangle">
              <a:avLst/>
            </a:prstGeom>
            <a:solidFill>
              <a:srgbClr val="F9B123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5" name="Gruppieren 344">
            <a:extLst>
              <a:ext uri="{FF2B5EF4-FFF2-40B4-BE49-F238E27FC236}">
                <a16:creationId xmlns:a16="http://schemas.microsoft.com/office/drawing/2014/main" id="{EC8D9DC2-DE09-4E6F-DA14-2ACE4C1B5423}"/>
              </a:ext>
            </a:extLst>
          </p:cNvPr>
          <p:cNvGrpSpPr/>
          <p:nvPr/>
        </p:nvGrpSpPr>
        <p:grpSpPr>
          <a:xfrm>
            <a:off x="9427915" y="3658340"/>
            <a:ext cx="1116124" cy="1224136"/>
            <a:chOff x="5598728" y="1332359"/>
            <a:chExt cx="1116124" cy="1224136"/>
          </a:xfrm>
        </p:grpSpPr>
        <p:grpSp>
          <p:nvGrpSpPr>
            <p:cNvPr id="346" name="Gruppieren 345">
              <a:extLst>
                <a:ext uri="{FF2B5EF4-FFF2-40B4-BE49-F238E27FC236}">
                  <a16:creationId xmlns:a16="http://schemas.microsoft.com/office/drawing/2014/main" id="{6F7BAA42-67E3-7402-B0F0-942B6CEF6714}"/>
                </a:ext>
              </a:extLst>
            </p:cNvPr>
            <p:cNvGrpSpPr/>
            <p:nvPr/>
          </p:nvGrpSpPr>
          <p:grpSpPr>
            <a:xfrm>
              <a:off x="5598728" y="1332359"/>
              <a:ext cx="1116124" cy="1224136"/>
              <a:chOff x="5796750" y="1836415"/>
              <a:chExt cx="1116124" cy="1224136"/>
            </a:xfrm>
          </p:grpSpPr>
          <p:sp>
            <p:nvSpPr>
              <p:cNvPr id="349" name="Gleichschenkliges Dreieck 52">
                <a:extLst>
                  <a:ext uri="{FF2B5EF4-FFF2-40B4-BE49-F238E27FC236}">
                    <a16:creationId xmlns:a16="http://schemas.microsoft.com/office/drawing/2014/main" id="{23315E74-1DE0-5D0E-9DD0-9AF020CC7AFD}"/>
                  </a:ext>
                </a:extLst>
              </p:cNvPr>
              <p:cNvSpPr/>
              <p:nvPr/>
            </p:nvSpPr>
            <p:spPr>
              <a:xfrm>
                <a:off x="6282804" y="1836415"/>
                <a:ext cx="144016" cy="122413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0" name="Gleichschenkliges Dreieck 53">
                <a:extLst>
                  <a:ext uri="{FF2B5EF4-FFF2-40B4-BE49-F238E27FC236}">
                    <a16:creationId xmlns:a16="http://schemas.microsoft.com/office/drawing/2014/main" id="{7AFCE35C-8179-8E50-67BF-A716A2A65DB4}"/>
                  </a:ext>
                </a:extLst>
              </p:cNvPr>
              <p:cNvSpPr/>
              <p:nvPr/>
            </p:nvSpPr>
            <p:spPr>
              <a:xfrm>
                <a:off x="5796750" y="2492463"/>
                <a:ext cx="1116124" cy="79481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1" name="Gleichschenkliges Dreieck 54">
                <a:extLst>
                  <a:ext uri="{FF2B5EF4-FFF2-40B4-BE49-F238E27FC236}">
                    <a16:creationId xmlns:a16="http://schemas.microsoft.com/office/drawing/2014/main" id="{DF05EFB8-21BD-74C9-3915-53AEFB8A05E7}"/>
                  </a:ext>
                </a:extLst>
              </p:cNvPr>
              <p:cNvSpPr/>
              <p:nvPr/>
            </p:nvSpPr>
            <p:spPr>
              <a:xfrm>
                <a:off x="5994772" y="2150736"/>
                <a:ext cx="720080" cy="45719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52" name="Gerade Verbindung 100">
                <a:extLst>
                  <a:ext uri="{FF2B5EF4-FFF2-40B4-BE49-F238E27FC236}">
                    <a16:creationId xmlns:a16="http://schemas.microsoft.com/office/drawing/2014/main" id="{45974AE7-80D2-D430-32B5-AC4E0738F774}"/>
                  </a:ext>
                </a:extLst>
              </p:cNvPr>
              <p:cNvCxnSpPr>
                <a:stCxn id="350" idx="2"/>
              </p:cNvCxnSpPr>
              <p:nvPr/>
            </p:nvCxnSpPr>
            <p:spPr>
              <a:xfrm>
                <a:off x="5796750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353" name="Gerade Verbindung 101">
                <a:extLst>
                  <a:ext uri="{FF2B5EF4-FFF2-40B4-BE49-F238E27FC236}">
                    <a16:creationId xmlns:a16="http://schemas.microsoft.com/office/drawing/2014/main" id="{09842648-5FB4-13D0-96F1-D758BC5E768B}"/>
                  </a:ext>
                </a:extLst>
              </p:cNvPr>
              <p:cNvCxnSpPr/>
              <p:nvPr/>
            </p:nvCxnSpPr>
            <p:spPr>
              <a:xfrm>
                <a:off x="6051937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354" name="Gerade Verbindung 102">
                <a:extLst>
                  <a:ext uri="{FF2B5EF4-FFF2-40B4-BE49-F238E27FC236}">
                    <a16:creationId xmlns:a16="http://schemas.microsoft.com/office/drawing/2014/main" id="{EF357672-34A3-EFA3-C83F-5218CF152F39}"/>
                  </a:ext>
                </a:extLst>
              </p:cNvPr>
              <p:cNvCxnSpPr/>
              <p:nvPr/>
            </p:nvCxnSpPr>
            <p:spPr>
              <a:xfrm>
                <a:off x="6905835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355" name="Gerade Verbindung 103">
                <a:extLst>
                  <a:ext uri="{FF2B5EF4-FFF2-40B4-BE49-F238E27FC236}">
                    <a16:creationId xmlns:a16="http://schemas.microsoft.com/office/drawing/2014/main" id="{E26E82F1-4741-C4A1-279E-A3A524275665}"/>
                  </a:ext>
                </a:extLst>
              </p:cNvPr>
              <p:cNvCxnSpPr/>
              <p:nvPr/>
            </p:nvCxnSpPr>
            <p:spPr>
              <a:xfrm>
                <a:off x="6642844" y="2565012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356" name="Gerade Verbindung 104">
                <a:extLst>
                  <a:ext uri="{FF2B5EF4-FFF2-40B4-BE49-F238E27FC236}">
                    <a16:creationId xmlns:a16="http://schemas.microsoft.com/office/drawing/2014/main" id="{8ACF7780-B7DE-97E4-E455-D13B77A8C264}"/>
                  </a:ext>
                </a:extLst>
              </p:cNvPr>
              <p:cNvCxnSpPr/>
              <p:nvPr/>
            </p:nvCxnSpPr>
            <p:spPr>
              <a:xfrm>
                <a:off x="6030776" y="2196455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357" name="Gerade Verbindung 105">
                <a:extLst>
                  <a:ext uri="{FF2B5EF4-FFF2-40B4-BE49-F238E27FC236}">
                    <a16:creationId xmlns:a16="http://schemas.microsoft.com/office/drawing/2014/main" id="{B1A3FB1E-28BE-F6BE-A3FE-4AA5B2473A1A}"/>
                  </a:ext>
                </a:extLst>
              </p:cNvPr>
              <p:cNvCxnSpPr/>
              <p:nvPr/>
            </p:nvCxnSpPr>
            <p:spPr>
              <a:xfrm>
                <a:off x="6714579" y="2196455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</p:grpSp>
        <p:cxnSp>
          <p:nvCxnSpPr>
            <p:cNvPr id="347" name="Gerade Verbindung 95">
              <a:extLst>
                <a:ext uri="{FF2B5EF4-FFF2-40B4-BE49-F238E27FC236}">
                  <a16:creationId xmlns:a16="http://schemas.microsoft.com/office/drawing/2014/main" id="{F3FCE83C-F0EA-3656-A6E0-6AF29C4E8415}"/>
                </a:ext>
              </a:extLst>
            </p:cNvPr>
            <p:cNvCxnSpPr/>
            <p:nvPr/>
          </p:nvCxnSpPr>
          <p:spPr>
            <a:xfrm flipV="1">
              <a:off x="6084782" y="2069519"/>
              <a:ext cx="120613" cy="486976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348" name="Gerade Verbindung 96">
              <a:extLst>
                <a:ext uri="{FF2B5EF4-FFF2-40B4-BE49-F238E27FC236}">
                  <a16:creationId xmlns:a16="http://schemas.microsoft.com/office/drawing/2014/main" id="{6D144BE7-0349-1623-CA51-B6DB14076EB9}"/>
                </a:ext>
              </a:extLst>
            </p:cNvPr>
            <p:cNvCxnSpPr/>
            <p:nvPr/>
          </p:nvCxnSpPr>
          <p:spPr>
            <a:xfrm flipH="1" flipV="1">
              <a:off x="6129195" y="2059559"/>
              <a:ext cx="99603" cy="496936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</p:grpSp>
      <p:cxnSp>
        <p:nvCxnSpPr>
          <p:cNvPr id="358" name="Gerader Verbinder 16">
            <a:extLst>
              <a:ext uri="{FF2B5EF4-FFF2-40B4-BE49-F238E27FC236}">
                <a16:creationId xmlns:a16="http://schemas.microsoft.com/office/drawing/2014/main" id="{668BABD7-71C7-0074-9A8B-A0BFE62FDB99}"/>
              </a:ext>
            </a:extLst>
          </p:cNvPr>
          <p:cNvCxnSpPr/>
          <p:nvPr/>
        </p:nvCxnSpPr>
        <p:spPr>
          <a:xfrm>
            <a:off x="2652919" y="4098322"/>
            <a:ext cx="6486964" cy="0"/>
          </a:xfrm>
          <a:prstGeom prst="line">
            <a:avLst/>
          </a:prstGeom>
          <a:noFill/>
          <a:ln w="9525" cap="flat" cmpd="sng" algn="ctr">
            <a:solidFill>
              <a:srgbClr val="434343"/>
            </a:solidFill>
            <a:prstDash val="solid"/>
          </a:ln>
          <a:effectLst/>
        </p:spPr>
      </p:cxnSp>
      <p:cxnSp>
        <p:nvCxnSpPr>
          <p:cNvPr id="359" name="Gerade Verbindung mit Pfeil 358">
            <a:extLst>
              <a:ext uri="{FF2B5EF4-FFF2-40B4-BE49-F238E27FC236}">
                <a16:creationId xmlns:a16="http://schemas.microsoft.com/office/drawing/2014/main" id="{A778BD77-C9BE-A95F-F4E1-A5B851A54C85}"/>
              </a:ext>
            </a:extLst>
          </p:cNvPr>
          <p:cNvCxnSpPr/>
          <p:nvPr/>
        </p:nvCxnSpPr>
        <p:spPr>
          <a:xfrm flipV="1">
            <a:off x="7379144" y="3085647"/>
            <a:ext cx="0" cy="1012675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cxnSp>
        <p:nvCxnSpPr>
          <p:cNvPr id="360" name="Gerade Verbindung mit Pfeil 359">
            <a:extLst>
              <a:ext uri="{FF2B5EF4-FFF2-40B4-BE49-F238E27FC236}">
                <a16:creationId xmlns:a16="http://schemas.microsoft.com/office/drawing/2014/main" id="{9E8D5B77-FE4B-2C02-4B25-64254DA48AA9}"/>
              </a:ext>
            </a:extLst>
          </p:cNvPr>
          <p:cNvCxnSpPr>
            <a:cxnSpLocks/>
          </p:cNvCxnSpPr>
          <p:nvPr/>
        </p:nvCxnSpPr>
        <p:spPr>
          <a:xfrm flipV="1">
            <a:off x="5035427" y="3441125"/>
            <a:ext cx="0" cy="657197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cxnSp>
        <p:nvCxnSpPr>
          <p:cNvPr id="361" name="Gerade Verbindung mit Pfeil 360">
            <a:extLst>
              <a:ext uri="{FF2B5EF4-FFF2-40B4-BE49-F238E27FC236}">
                <a16:creationId xmlns:a16="http://schemas.microsoft.com/office/drawing/2014/main" id="{9C6C421A-40E4-7C56-9A49-E48335777E3A}"/>
              </a:ext>
            </a:extLst>
          </p:cNvPr>
          <p:cNvCxnSpPr>
            <a:cxnSpLocks/>
          </p:cNvCxnSpPr>
          <p:nvPr/>
        </p:nvCxnSpPr>
        <p:spPr>
          <a:xfrm flipV="1">
            <a:off x="2659163" y="3445687"/>
            <a:ext cx="0" cy="657197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cxnSp>
        <p:nvCxnSpPr>
          <p:cNvPr id="362" name="Gerade Verbindung mit Pfeil 361">
            <a:extLst>
              <a:ext uri="{FF2B5EF4-FFF2-40B4-BE49-F238E27FC236}">
                <a16:creationId xmlns:a16="http://schemas.microsoft.com/office/drawing/2014/main" id="{526FC2A1-5AB0-E24E-0C16-ED2B59EF65A0}"/>
              </a:ext>
            </a:extLst>
          </p:cNvPr>
          <p:cNvCxnSpPr>
            <a:cxnSpLocks/>
          </p:cNvCxnSpPr>
          <p:nvPr/>
        </p:nvCxnSpPr>
        <p:spPr>
          <a:xfrm>
            <a:off x="2660588" y="4098322"/>
            <a:ext cx="4820" cy="719043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cxnSp>
        <p:nvCxnSpPr>
          <p:cNvPr id="363" name="Gerade Verbindung mit Pfeil 362">
            <a:extLst>
              <a:ext uri="{FF2B5EF4-FFF2-40B4-BE49-F238E27FC236}">
                <a16:creationId xmlns:a16="http://schemas.microsoft.com/office/drawing/2014/main" id="{D91B9E85-F9B1-0116-F007-09F7853E6ABA}"/>
              </a:ext>
            </a:extLst>
          </p:cNvPr>
          <p:cNvCxnSpPr>
            <a:cxnSpLocks/>
          </p:cNvCxnSpPr>
          <p:nvPr/>
        </p:nvCxnSpPr>
        <p:spPr>
          <a:xfrm flipH="1">
            <a:off x="5028389" y="4093759"/>
            <a:ext cx="7038" cy="810959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cxnSp>
        <p:nvCxnSpPr>
          <p:cNvPr id="364" name="Gerade Verbindung mit Pfeil 363">
            <a:extLst>
              <a:ext uri="{FF2B5EF4-FFF2-40B4-BE49-F238E27FC236}">
                <a16:creationId xmlns:a16="http://schemas.microsoft.com/office/drawing/2014/main" id="{9822ABD8-7CE7-D8E4-636B-6ACDA3F27795}"/>
              </a:ext>
            </a:extLst>
          </p:cNvPr>
          <p:cNvCxnSpPr>
            <a:cxnSpLocks/>
          </p:cNvCxnSpPr>
          <p:nvPr/>
        </p:nvCxnSpPr>
        <p:spPr>
          <a:xfrm>
            <a:off x="7373883" y="4097815"/>
            <a:ext cx="0" cy="791112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cxnSp>
        <p:nvCxnSpPr>
          <p:cNvPr id="365" name="Gerader Verbinder 23">
            <a:extLst>
              <a:ext uri="{FF2B5EF4-FFF2-40B4-BE49-F238E27FC236}">
                <a16:creationId xmlns:a16="http://schemas.microsoft.com/office/drawing/2014/main" id="{9D946AEB-8250-7F4C-4766-44D64048F7D4}"/>
              </a:ext>
            </a:extLst>
          </p:cNvPr>
          <p:cNvCxnSpPr/>
          <p:nvPr/>
        </p:nvCxnSpPr>
        <p:spPr>
          <a:xfrm>
            <a:off x="8491811" y="3769723"/>
            <a:ext cx="0" cy="624146"/>
          </a:xfrm>
          <a:prstGeom prst="line">
            <a:avLst/>
          </a:prstGeom>
          <a:noFill/>
          <a:ln w="9525" cap="flat" cmpd="sng" algn="ctr">
            <a:solidFill>
              <a:srgbClr val="434343"/>
            </a:solidFill>
            <a:prstDash val="solid"/>
          </a:ln>
          <a:effectLst/>
        </p:spPr>
      </p:cxnSp>
      <p:sp>
        <p:nvSpPr>
          <p:cNvPr id="366" name="Textfeld 120">
            <a:extLst>
              <a:ext uri="{FF2B5EF4-FFF2-40B4-BE49-F238E27FC236}">
                <a16:creationId xmlns:a16="http://schemas.microsoft.com/office/drawing/2014/main" id="{1DF8B9BE-EBF4-DCD1-1B5B-A30ECABA0257}"/>
              </a:ext>
            </a:extLst>
          </p:cNvPr>
          <p:cNvSpPr txBox="1"/>
          <p:nvPr/>
        </p:nvSpPr>
        <p:spPr>
          <a:xfrm>
            <a:off x="6757885" y="1605986"/>
            <a:ext cx="914400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Letztverbraucher</a:t>
            </a:r>
          </a:p>
          <a:p>
            <a:pPr>
              <a:lnSpc>
                <a:spcPct val="105000"/>
              </a:lnSpc>
            </a:pPr>
            <a:endParaRPr lang="de-DE" sz="1400" dirty="0">
              <a:solidFill>
                <a:srgbClr val="434343"/>
              </a:solidFill>
              <a:latin typeface="Montserrat Light" pitchFamily="2" charset="77"/>
            </a:endParaRPr>
          </a:p>
        </p:txBody>
      </p:sp>
      <p:sp>
        <p:nvSpPr>
          <p:cNvPr id="367" name="Textfeld 121">
            <a:extLst>
              <a:ext uri="{FF2B5EF4-FFF2-40B4-BE49-F238E27FC236}">
                <a16:creationId xmlns:a16="http://schemas.microsoft.com/office/drawing/2014/main" id="{60C7E724-4BD7-4FC5-A6EC-736F1D096EC5}"/>
              </a:ext>
            </a:extLst>
          </p:cNvPr>
          <p:cNvSpPr txBox="1"/>
          <p:nvPr/>
        </p:nvSpPr>
        <p:spPr>
          <a:xfrm>
            <a:off x="8009031" y="3307984"/>
            <a:ext cx="914400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Netzverknüpfungs-</a:t>
            </a:r>
          </a:p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punkt</a:t>
            </a:r>
          </a:p>
          <a:p>
            <a:pPr algn="ctr">
              <a:lnSpc>
                <a:spcPct val="105000"/>
              </a:lnSpc>
            </a:pPr>
            <a:endParaRPr lang="de-DE" sz="1400" dirty="0">
              <a:solidFill>
                <a:srgbClr val="434343"/>
              </a:solidFill>
              <a:latin typeface="Montserrat Light" pitchFamily="2" charset="77"/>
            </a:endParaRPr>
          </a:p>
        </p:txBody>
      </p:sp>
      <p:sp>
        <p:nvSpPr>
          <p:cNvPr id="368" name="Ellipse 26">
            <a:extLst>
              <a:ext uri="{FF2B5EF4-FFF2-40B4-BE49-F238E27FC236}">
                <a16:creationId xmlns:a16="http://schemas.microsoft.com/office/drawing/2014/main" id="{678CE404-4971-548D-ECCF-0D0E73A0E664}"/>
              </a:ext>
            </a:extLst>
          </p:cNvPr>
          <p:cNvSpPr/>
          <p:nvPr/>
        </p:nvSpPr>
        <p:spPr>
          <a:xfrm>
            <a:off x="1921136" y="1615713"/>
            <a:ext cx="4050393" cy="1935713"/>
          </a:xfrm>
          <a:prstGeom prst="ellipse">
            <a:avLst/>
          </a:prstGeom>
          <a:solidFill>
            <a:srgbClr val="7393A3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08000" tIns="108000" rIns="72000" bIns="72000" rtlCol="0" anchor="ctr"/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9569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Textfeld 123">
            <a:extLst>
              <a:ext uri="{FF2B5EF4-FFF2-40B4-BE49-F238E27FC236}">
                <a16:creationId xmlns:a16="http://schemas.microsoft.com/office/drawing/2014/main" id="{0B5436FB-A538-B630-8150-C7BAB9A1A99B}"/>
              </a:ext>
            </a:extLst>
          </p:cNvPr>
          <p:cNvSpPr txBox="1"/>
          <p:nvPr/>
        </p:nvSpPr>
        <p:spPr>
          <a:xfrm>
            <a:off x="3256931" y="1758386"/>
            <a:ext cx="914400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Auslaufende </a:t>
            </a:r>
          </a:p>
          <a:p>
            <a:pPr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Förderung EEG</a:t>
            </a:r>
          </a:p>
          <a:p>
            <a:pPr>
              <a:lnSpc>
                <a:spcPct val="105000"/>
              </a:lnSpc>
            </a:pPr>
            <a:endParaRPr lang="de-DE" sz="1400" dirty="0">
              <a:solidFill>
                <a:srgbClr val="434343"/>
              </a:solidFill>
              <a:latin typeface="Montserrat Light" pitchFamily="2" charset="77"/>
            </a:endParaRPr>
          </a:p>
        </p:txBody>
      </p:sp>
      <p:grpSp>
        <p:nvGrpSpPr>
          <p:cNvPr id="370" name="Gruppieren 369">
            <a:extLst>
              <a:ext uri="{FF2B5EF4-FFF2-40B4-BE49-F238E27FC236}">
                <a16:creationId xmlns:a16="http://schemas.microsoft.com/office/drawing/2014/main" id="{414A5720-9E92-DBE6-2D6A-35D02B5847FA}"/>
              </a:ext>
            </a:extLst>
          </p:cNvPr>
          <p:cNvGrpSpPr/>
          <p:nvPr/>
        </p:nvGrpSpPr>
        <p:grpSpPr>
          <a:xfrm>
            <a:off x="2469093" y="3664046"/>
            <a:ext cx="344824" cy="250335"/>
            <a:chOff x="889796" y="3655463"/>
            <a:chExt cx="344824" cy="250335"/>
          </a:xfrm>
        </p:grpSpPr>
        <p:sp>
          <p:nvSpPr>
            <p:cNvPr id="371" name="Ellipse 47">
              <a:extLst>
                <a:ext uri="{FF2B5EF4-FFF2-40B4-BE49-F238E27FC236}">
                  <a16:creationId xmlns:a16="http://schemas.microsoft.com/office/drawing/2014/main" id="{9E2D8FFF-368F-AFDA-79B5-99D68C9DFC26}"/>
                </a:ext>
              </a:extLst>
            </p:cNvPr>
            <p:cNvSpPr/>
            <p:nvPr/>
          </p:nvSpPr>
          <p:spPr>
            <a:xfrm>
              <a:off x="954212" y="3672619"/>
              <a:ext cx="215993" cy="20293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72" name="Gerade Verbindung mit Pfeil 371">
              <a:extLst>
                <a:ext uri="{FF2B5EF4-FFF2-40B4-BE49-F238E27FC236}">
                  <a16:creationId xmlns:a16="http://schemas.microsoft.com/office/drawing/2014/main" id="{80CCF223-B293-CC4D-3914-3AF288C37E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796" y="3655463"/>
              <a:ext cx="344824" cy="250335"/>
            </a:xfrm>
            <a:prstGeom prst="straightConnector1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73" name="Gruppieren 372">
            <a:extLst>
              <a:ext uri="{FF2B5EF4-FFF2-40B4-BE49-F238E27FC236}">
                <a16:creationId xmlns:a16="http://schemas.microsoft.com/office/drawing/2014/main" id="{8C2E091F-C632-F3E5-B514-4D19592D567C}"/>
              </a:ext>
            </a:extLst>
          </p:cNvPr>
          <p:cNvGrpSpPr/>
          <p:nvPr/>
        </p:nvGrpSpPr>
        <p:grpSpPr>
          <a:xfrm>
            <a:off x="2480507" y="4255730"/>
            <a:ext cx="344824" cy="250335"/>
            <a:chOff x="889796" y="3655463"/>
            <a:chExt cx="344824" cy="250335"/>
          </a:xfrm>
        </p:grpSpPr>
        <p:sp>
          <p:nvSpPr>
            <p:cNvPr id="374" name="Ellipse 45">
              <a:extLst>
                <a:ext uri="{FF2B5EF4-FFF2-40B4-BE49-F238E27FC236}">
                  <a16:creationId xmlns:a16="http://schemas.microsoft.com/office/drawing/2014/main" id="{A095FE14-117F-C24E-940B-D2CB127E270C}"/>
                </a:ext>
              </a:extLst>
            </p:cNvPr>
            <p:cNvSpPr/>
            <p:nvPr/>
          </p:nvSpPr>
          <p:spPr>
            <a:xfrm>
              <a:off x="954212" y="3672619"/>
              <a:ext cx="215993" cy="20293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75" name="Gerade Verbindung mit Pfeil 374">
              <a:extLst>
                <a:ext uri="{FF2B5EF4-FFF2-40B4-BE49-F238E27FC236}">
                  <a16:creationId xmlns:a16="http://schemas.microsoft.com/office/drawing/2014/main" id="{874302F6-83B1-99AF-1EF6-37F4CD3ACD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796" y="3655463"/>
              <a:ext cx="344824" cy="250335"/>
            </a:xfrm>
            <a:prstGeom prst="straightConnector1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76" name="Gruppieren 375">
            <a:extLst>
              <a:ext uri="{FF2B5EF4-FFF2-40B4-BE49-F238E27FC236}">
                <a16:creationId xmlns:a16="http://schemas.microsoft.com/office/drawing/2014/main" id="{89BBD7C0-1966-1FD6-91C8-F8114F8AB173}"/>
              </a:ext>
            </a:extLst>
          </p:cNvPr>
          <p:cNvGrpSpPr/>
          <p:nvPr/>
        </p:nvGrpSpPr>
        <p:grpSpPr>
          <a:xfrm>
            <a:off x="4856772" y="3672029"/>
            <a:ext cx="344824" cy="250335"/>
            <a:chOff x="889796" y="3655463"/>
            <a:chExt cx="344824" cy="250335"/>
          </a:xfrm>
        </p:grpSpPr>
        <p:sp>
          <p:nvSpPr>
            <p:cNvPr id="377" name="Ellipse 43">
              <a:extLst>
                <a:ext uri="{FF2B5EF4-FFF2-40B4-BE49-F238E27FC236}">
                  <a16:creationId xmlns:a16="http://schemas.microsoft.com/office/drawing/2014/main" id="{0536E77E-4E1F-29EA-5E3D-D2F08A38FD67}"/>
                </a:ext>
              </a:extLst>
            </p:cNvPr>
            <p:cNvSpPr/>
            <p:nvPr/>
          </p:nvSpPr>
          <p:spPr>
            <a:xfrm>
              <a:off x="954212" y="3672619"/>
              <a:ext cx="215993" cy="20293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78" name="Gerade Verbindung mit Pfeil 377">
              <a:extLst>
                <a:ext uri="{FF2B5EF4-FFF2-40B4-BE49-F238E27FC236}">
                  <a16:creationId xmlns:a16="http://schemas.microsoft.com/office/drawing/2014/main" id="{2CB5A5E9-1D9B-238E-7A7F-61E3140743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796" y="3655463"/>
              <a:ext cx="344824" cy="250335"/>
            </a:xfrm>
            <a:prstGeom prst="straightConnector1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79" name="Gruppieren 378">
            <a:extLst>
              <a:ext uri="{FF2B5EF4-FFF2-40B4-BE49-F238E27FC236}">
                <a16:creationId xmlns:a16="http://schemas.microsoft.com/office/drawing/2014/main" id="{0B540BD2-08C1-9D4D-D702-AA0BB22A3742}"/>
              </a:ext>
            </a:extLst>
          </p:cNvPr>
          <p:cNvGrpSpPr/>
          <p:nvPr/>
        </p:nvGrpSpPr>
        <p:grpSpPr>
          <a:xfrm>
            <a:off x="4858789" y="4233282"/>
            <a:ext cx="344824" cy="250335"/>
            <a:chOff x="889796" y="3655463"/>
            <a:chExt cx="344824" cy="250335"/>
          </a:xfrm>
        </p:grpSpPr>
        <p:sp>
          <p:nvSpPr>
            <p:cNvPr id="380" name="Ellipse 41">
              <a:extLst>
                <a:ext uri="{FF2B5EF4-FFF2-40B4-BE49-F238E27FC236}">
                  <a16:creationId xmlns:a16="http://schemas.microsoft.com/office/drawing/2014/main" id="{5E52972D-97CD-5A51-0B57-4AC8C5B996AD}"/>
                </a:ext>
              </a:extLst>
            </p:cNvPr>
            <p:cNvSpPr/>
            <p:nvPr/>
          </p:nvSpPr>
          <p:spPr>
            <a:xfrm>
              <a:off x="954212" y="3672619"/>
              <a:ext cx="215993" cy="20293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81" name="Gerade Verbindung mit Pfeil 380">
              <a:extLst>
                <a:ext uri="{FF2B5EF4-FFF2-40B4-BE49-F238E27FC236}">
                  <a16:creationId xmlns:a16="http://schemas.microsoft.com/office/drawing/2014/main" id="{437DD969-33D3-8B69-BC99-371B41E8D6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796" y="3655463"/>
              <a:ext cx="344824" cy="250335"/>
            </a:xfrm>
            <a:prstGeom prst="straightConnector1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82" name="Gruppieren 381">
            <a:extLst>
              <a:ext uri="{FF2B5EF4-FFF2-40B4-BE49-F238E27FC236}">
                <a16:creationId xmlns:a16="http://schemas.microsoft.com/office/drawing/2014/main" id="{3C012FF1-F22D-6EF4-351E-6E6C54A91E78}"/>
              </a:ext>
            </a:extLst>
          </p:cNvPr>
          <p:cNvGrpSpPr/>
          <p:nvPr/>
        </p:nvGrpSpPr>
        <p:grpSpPr>
          <a:xfrm>
            <a:off x="8301733" y="3968591"/>
            <a:ext cx="344824" cy="250335"/>
            <a:chOff x="889796" y="3655463"/>
            <a:chExt cx="344824" cy="250335"/>
          </a:xfrm>
        </p:grpSpPr>
        <p:sp>
          <p:nvSpPr>
            <p:cNvPr id="383" name="Ellipse 39">
              <a:extLst>
                <a:ext uri="{FF2B5EF4-FFF2-40B4-BE49-F238E27FC236}">
                  <a16:creationId xmlns:a16="http://schemas.microsoft.com/office/drawing/2014/main" id="{20938044-A4B1-D399-B38C-A397948C90EB}"/>
                </a:ext>
              </a:extLst>
            </p:cNvPr>
            <p:cNvSpPr/>
            <p:nvPr/>
          </p:nvSpPr>
          <p:spPr>
            <a:xfrm>
              <a:off x="954212" y="3672619"/>
              <a:ext cx="215993" cy="20293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84" name="Gerade Verbindung mit Pfeil 383">
              <a:extLst>
                <a:ext uri="{FF2B5EF4-FFF2-40B4-BE49-F238E27FC236}">
                  <a16:creationId xmlns:a16="http://schemas.microsoft.com/office/drawing/2014/main" id="{9561CD3D-52D6-0340-73CB-1E01545BE7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796" y="3655463"/>
              <a:ext cx="344824" cy="250335"/>
            </a:xfrm>
            <a:prstGeom prst="straightConnector1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85" name="Gruppieren 384">
            <a:extLst>
              <a:ext uri="{FF2B5EF4-FFF2-40B4-BE49-F238E27FC236}">
                <a16:creationId xmlns:a16="http://schemas.microsoft.com/office/drawing/2014/main" id="{89C5C171-078C-7F06-F6C8-1ED3B5D5E994}"/>
              </a:ext>
            </a:extLst>
          </p:cNvPr>
          <p:cNvGrpSpPr/>
          <p:nvPr/>
        </p:nvGrpSpPr>
        <p:grpSpPr>
          <a:xfrm>
            <a:off x="7185274" y="3644587"/>
            <a:ext cx="344824" cy="250335"/>
            <a:chOff x="889796" y="3655463"/>
            <a:chExt cx="344824" cy="250335"/>
          </a:xfrm>
        </p:grpSpPr>
        <p:sp>
          <p:nvSpPr>
            <p:cNvPr id="386" name="Ellipse 37">
              <a:extLst>
                <a:ext uri="{FF2B5EF4-FFF2-40B4-BE49-F238E27FC236}">
                  <a16:creationId xmlns:a16="http://schemas.microsoft.com/office/drawing/2014/main" id="{B80058D9-FFCF-2734-AA6C-3083E18F5AFF}"/>
                </a:ext>
              </a:extLst>
            </p:cNvPr>
            <p:cNvSpPr/>
            <p:nvPr/>
          </p:nvSpPr>
          <p:spPr>
            <a:xfrm>
              <a:off x="954212" y="3672619"/>
              <a:ext cx="215993" cy="20293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87" name="Gerade Verbindung mit Pfeil 386">
              <a:extLst>
                <a:ext uri="{FF2B5EF4-FFF2-40B4-BE49-F238E27FC236}">
                  <a16:creationId xmlns:a16="http://schemas.microsoft.com/office/drawing/2014/main" id="{A1E8DAC1-CF0C-7144-84E2-271FD7AE4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796" y="3655463"/>
              <a:ext cx="344824" cy="250335"/>
            </a:xfrm>
            <a:prstGeom prst="straightConnector1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88" name="Gruppieren 387">
            <a:extLst>
              <a:ext uri="{FF2B5EF4-FFF2-40B4-BE49-F238E27FC236}">
                <a16:creationId xmlns:a16="http://schemas.microsoft.com/office/drawing/2014/main" id="{339A76BA-B8AE-5280-66C6-6F49D093FC34}"/>
              </a:ext>
            </a:extLst>
          </p:cNvPr>
          <p:cNvGrpSpPr/>
          <p:nvPr/>
        </p:nvGrpSpPr>
        <p:grpSpPr>
          <a:xfrm>
            <a:off x="7187176" y="4249187"/>
            <a:ext cx="344824" cy="250335"/>
            <a:chOff x="889796" y="3655463"/>
            <a:chExt cx="344824" cy="250335"/>
          </a:xfrm>
        </p:grpSpPr>
        <p:sp>
          <p:nvSpPr>
            <p:cNvPr id="389" name="Ellipse 35">
              <a:extLst>
                <a:ext uri="{FF2B5EF4-FFF2-40B4-BE49-F238E27FC236}">
                  <a16:creationId xmlns:a16="http://schemas.microsoft.com/office/drawing/2014/main" id="{3849E192-0166-6B75-9BE3-808EF9F0BE03}"/>
                </a:ext>
              </a:extLst>
            </p:cNvPr>
            <p:cNvSpPr/>
            <p:nvPr/>
          </p:nvSpPr>
          <p:spPr>
            <a:xfrm>
              <a:off x="954212" y="3672619"/>
              <a:ext cx="215993" cy="20293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90" name="Gerade Verbindung mit Pfeil 389">
              <a:extLst>
                <a:ext uri="{FF2B5EF4-FFF2-40B4-BE49-F238E27FC236}">
                  <a16:creationId xmlns:a16="http://schemas.microsoft.com/office/drawing/2014/main" id="{D5D4B4B0-86EB-E9E3-CF54-B9B3538F8B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796" y="3655463"/>
              <a:ext cx="344824" cy="250335"/>
            </a:xfrm>
            <a:prstGeom prst="straightConnector1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91" name="Gruppieren 390">
            <a:extLst>
              <a:ext uri="{FF2B5EF4-FFF2-40B4-BE49-F238E27FC236}">
                <a16:creationId xmlns:a16="http://schemas.microsoft.com/office/drawing/2014/main" id="{17439CF8-1BFC-C388-74E0-543BBCFE8435}"/>
              </a:ext>
            </a:extLst>
          </p:cNvPr>
          <p:cNvGrpSpPr/>
          <p:nvPr/>
        </p:nvGrpSpPr>
        <p:grpSpPr>
          <a:xfrm>
            <a:off x="6741756" y="4995949"/>
            <a:ext cx="1603258" cy="1223147"/>
            <a:chOff x="7441826" y="3252030"/>
            <a:chExt cx="2486244" cy="2096103"/>
          </a:xfrm>
        </p:grpSpPr>
        <p:grpSp>
          <p:nvGrpSpPr>
            <p:cNvPr id="392" name="Gruppieren 391">
              <a:extLst>
                <a:ext uri="{FF2B5EF4-FFF2-40B4-BE49-F238E27FC236}">
                  <a16:creationId xmlns:a16="http://schemas.microsoft.com/office/drawing/2014/main" id="{7981A344-904A-03F2-F4B1-1B2B0C3143B9}"/>
                </a:ext>
              </a:extLst>
            </p:cNvPr>
            <p:cNvGrpSpPr/>
            <p:nvPr/>
          </p:nvGrpSpPr>
          <p:grpSpPr>
            <a:xfrm>
              <a:off x="7441826" y="3252030"/>
              <a:ext cx="2486244" cy="2096103"/>
              <a:chOff x="7270523" y="3000211"/>
              <a:chExt cx="2486244" cy="2096103"/>
            </a:xfrm>
          </p:grpSpPr>
          <p:sp>
            <p:nvSpPr>
              <p:cNvPr id="395" name="Rechteck 394">
                <a:extLst>
                  <a:ext uri="{FF2B5EF4-FFF2-40B4-BE49-F238E27FC236}">
                    <a16:creationId xmlns:a16="http://schemas.microsoft.com/office/drawing/2014/main" id="{845E3EAA-9D3F-4520-01E5-BD9315FFA45A}"/>
                  </a:ext>
                </a:extLst>
              </p:cNvPr>
              <p:cNvSpPr/>
              <p:nvPr/>
            </p:nvSpPr>
            <p:spPr>
              <a:xfrm>
                <a:off x="7520357" y="3751666"/>
                <a:ext cx="1159007" cy="924059"/>
              </a:xfrm>
              <a:prstGeom prst="rect">
                <a:avLst/>
              </a:prstGeom>
              <a:solidFill>
                <a:srgbClr val="EFF0F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6" name="Ellipse 144">
                <a:extLst>
                  <a:ext uri="{FF2B5EF4-FFF2-40B4-BE49-F238E27FC236}">
                    <a16:creationId xmlns:a16="http://schemas.microsoft.com/office/drawing/2014/main" id="{E3A221A1-E05B-0BD4-1FA8-0D1C533CE6C9}"/>
                  </a:ext>
                </a:extLst>
              </p:cNvPr>
              <p:cNvSpPr/>
              <p:nvPr/>
            </p:nvSpPr>
            <p:spPr>
              <a:xfrm>
                <a:off x="7304453" y="4197040"/>
                <a:ext cx="701557" cy="555193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7" name="Ellipse 145">
                <a:extLst>
                  <a:ext uri="{FF2B5EF4-FFF2-40B4-BE49-F238E27FC236}">
                    <a16:creationId xmlns:a16="http://schemas.microsoft.com/office/drawing/2014/main" id="{665CA16D-E5F8-5FDE-0102-9B08706EF78F}"/>
                  </a:ext>
                </a:extLst>
              </p:cNvPr>
              <p:cNvSpPr/>
              <p:nvPr/>
            </p:nvSpPr>
            <p:spPr>
              <a:xfrm>
                <a:off x="7749083" y="4225402"/>
                <a:ext cx="701557" cy="542835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8" name="Ellipse 146">
                <a:extLst>
                  <a:ext uri="{FF2B5EF4-FFF2-40B4-BE49-F238E27FC236}">
                    <a16:creationId xmlns:a16="http://schemas.microsoft.com/office/drawing/2014/main" id="{94478394-F99F-DC4C-BE91-5D221FD0498B}"/>
                  </a:ext>
                </a:extLst>
              </p:cNvPr>
              <p:cNvSpPr/>
              <p:nvPr/>
            </p:nvSpPr>
            <p:spPr>
              <a:xfrm>
                <a:off x="8242333" y="4217762"/>
                <a:ext cx="701557" cy="542835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9" name="Rechteck 398">
                <a:extLst>
                  <a:ext uri="{FF2B5EF4-FFF2-40B4-BE49-F238E27FC236}">
                    <a16:creationId xmlns:a16="http://schemas.microsoft.com/office/drawing/2014/main" id="{EA9B48E9-1EFD-3D45-10E0-7F733A137DCD}"/>
                  </a:ext>
                </a:extLst>
              </p:cNvPr>
              <p:cNvSpPr/>
              <p:nvPr/>
            </p:nvSpPr>
            <p:spPr>
              <a:xfrm>
                <a:off x="7803884" y="3450469"/>
                <a:ext cx="107181" cy="937413"/>
              </a:xfrm>
              <a:prstGeom prst="rect">
                <a:avLst/>
              </a:prstGeom>
              <a:solidFill>
                <a:srgbClr val="EFF0F1">
                  <a:lumMod val="25000"/>
                </a:srgbClr>
              </a:solidFill>
              <a:ln w="2540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0" name="Rechteck 399">
                <a:extLst>
                  <a:ext uri="{FF2B5EF4-FFF2-40B4-BE49-F238E27FC236}">
                    <a16:creationId xmlns:a16="http://schemas.microsoft.com/office/drawing/2014/main" id="{6FF70D23-0161-83B7-FA8C-135AE2A6B9FD}"/>
                  </a:ext>
                </a:extLst>
              </p:cNvPr>
              <p:cNvSpPr/>
              <p:nvPr/>
            </p:nvSpPr>
            <p:spPr>
              <a:xfrm>
                <a:off x="8288632" y="3451984"/>
                <a:ext cx="107181" cy="937414"/>
              </a:xfrm>
              <a:prstGeom prst="rect">
                <a:avLst/>
              </a:prstGeom>
              <a:solidFill>
                <a:srgbClr val="EFF0F1">
                  <a:lumMod val="25000"/>
                </a:srgbClr>
              </a:solidFill>
              <a:ln w="2540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1" name="Rechteck 400">
                <a:extLst>
                  <a:ext uri="{FF2B5EF4-FFF2-40B4-BE49-F238E27FC236}">
                    <a16:creationId xmlns:a16="http://schemas.microsoft.com/office/drawing/2014/main" id="{CFFBD2E6-6940-29DC-A6EB-5901468D5A84}"/>
                  </a:ext>
                </a:extLst>
              </p:cNvPr>
              <p:cNvSpPr/>
              <p:nvPr/>
            </p:nvSpPr>
            <p:spPr>
              <a:xfrm>
                <a:off x="8672269" y="3718198"/>
                <a:ext cx="297038" cy="1025519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2" name="Rechteck 401">
                <a:extLst>
                  <a:ext uri="{FF2B5EF4-FFF2-40B4-BE49-F238E27FC236}">
                    <a16:creationId xmlns:a16="http://schemas.microsoft.com/office/drawing/2014/main" id="{62D56CDE-FF23-2584-533B-DC951ACDF56D}"/>
                  </a:ext>
                </a:extLst>
              </p:cNvPr>
              <p:cNvSpPr/>
              <p:nvPr/>
            </p:nvSpPr>
            <p:spPr>
              <a:xfrm>
                <a:off x="7270523" y="3734574"/>
                <a:ext cx="297038" cy="1025519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3" name="Rechteck 402">
                <a:extLst>
                  <a:ext uri="{FF2B5EF4-FFF2-40B4-BE49-F238E27FC236}">
                    <a16:creationId xmlns:a16="http://schemas.microsoft.com/office/drawing/2014/main" id="{8EC417E5-2ED5-76AD-0AC5-E898A259F463}"/>
                  </a:ext>
                </a:extLst>
              </p:cNvPr>
              <p:cNvSpPr/>
              <p:nvPr/>
            </p:nvSpPr>
            <p:spPr>
              <a:xfrm rot="5400000">
                <a:off x="7979671" y="4128989"/>
                <a:ext cx="297038" cy="1315658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04" name="Gerader Verbinder 152">
                <a:extLst>
                  <a:ext uri="{FF2B5EF4-FFF2-40B4-BE49-F238E27FC236}">
                    <a16:creationId xmlns:a16="http://schemas.microsoft.com/office/drawing/2014/main" id="{49DF055C-1151-60E6-9E58-8DF7166798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2155" y="4534983"/>
                <a:ext cx="50405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405" name="Gerader Verbinder 153">
                <a:extLst>
                  <a:ext uri="{FF2B5EF4-FFF2-40B4-BE49-F238E27FC236}">
                    <a16:creationId xmlns:a16="http://schemas.microsoft.com/office/drawing/2014/main" id="{AA605459-1632-3BDF-207B-3E5DEDAAF6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9645" y="4382583"/>
                <a:ext cx="0" cy="15240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406" name="Gerader Verbinder 154">
                <a:extLst>
                  <a:ext uri="{FF2B5EF4-FFF2-40B4-BE49-F238E27FC236}">
                    <a16:creationId xmlns:a16="http://schemas.microsoft.com/office/drawing/2014/main" id="{4FCCF5A6-C772-8F1F-5486-03AF98B352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58727" y="4382583"/>
                <a:ext cx="0" cy="15240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407" name="Halbbogen 406">
                <a:extLst>
                  <a:ext uri="{FF2B5EF4-FFF2-40B4-BE49-F238E27FC236}">
                    <a16:creationId xmlns:a16="http://schemas.microsoft.com/office/drawing/2014/main" id="{6CAF0A9A-0347-BFCF-592E-29C022D266F0}"/>
                  </a:ext>
                </a:extLst>
              </p:cNvPr>
              <p:cNvSpPr/>
              <p:nvPr/>
            </p:nvSpPr>
            <p:spPr>
              <a:xfrm>
                <a:off x="8280176" y="3147378"/>
                <a:ext cx="514495" cy="602118"/>
              </a:xfrm>
              <a:prstGeom prst="blockArc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8" name="Halbbogen 407">
                <a:extLst>
                  <a:ext uri="{FF2B5EF4-FFF2-40B4-BE49-F238E27FC236}">
                    <a16:creationId xmlns:a16="http://schemas.microsoft.com/office/drawing/2014/main" id="{2F547D03-E557-C63B-D201-97A20C3B96CC}"/>
                  </a:ext>
                </a:extLst>
              </p:cNvPr>
              <p:cNvSpPr/>
              <p:nvPr/>
            </p:nvSpPr>
            <p:spPr>
              <a:xfrm>
                <a:off x="9242272" y="3144672"/>
                <a:ext cx="514495" cy="602118"/>
              </a:xfrm>
              <a:prstGeom prst="blockArc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9" name="Rechteck 408">
                <a:extLst>
                  <a:ext uri="{FF2B5EF4-FFF2-40B4-BE49-F238E27FC236}">
                    <a16:creationId xmlns:a16="http://schemas.microsoft.com/office/drawing/2014/main" id="{C6659BD3-1788-C026-7557-314E01AF1D78}"/>
                  </a:ext>
                </a:extLst>
              </p:cNvPr>
              <p:cNvSpPr/>
              <p:nvPr/>
            </p:nvSpPr>
            <p:spPr>
              <a:xfrm>
                <a:off x="8530844" y="3000211"/>
                <a:ext cx="975255" cy="717988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0" name="Rechteck 409">
                <a:extLst>
                  <a:ext uri="{FF2B5EF4-FFF2-40B4-BE49-F238E27FC236}">
                    <a16:creationId xmlns:a16="http://schemas.microsoft.com/office/drawing/2014/main" id="{CB06BCA7-ABA3-3D43-8BC9-AA266919A62C}"/>
                  </a:ext>
                </a:extLst>
              </p:cNvPr>
              <p:cNvSpPr/>
              <p:nvPr/>
            </p:nvSpPr>
            <p:spPr>
              <a:xfrm>
                <a:off x="8530844" y="3144279"/>
                <a:ext cx="975256" cy="130759"/>
              </a:xfrm>
              <a:prstGeom prst="rect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11" name="Gerader Verbinder 159">
                <a:extLst>
                  <a:ext uri="{FF2B5EF4-FFF2-40B4-BE49-F238E27FC236}">
                    <a16:creationId xmlns:a16="http://schemas.microsoft.com/office/drawing/2014/main" id="{1882EEF5-F0FF-F133-10A3-5BD9B1E1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9860" y="4542538"/>
                <a:ext cx="0" cy="553776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/>
                </a:solidFill>
                <a:prstDash val="solid"/>
              </a:ln>
              <a:effectLst/>
            </p:spPr>
          </p:cxnSp>
        </p:grpSp>
        <p:sp>
          <p:nvSpPr>
            <p:cNvPr id="393" name="Textfeld 392">
              <a:extLst>
                <a:ext uri="{FF2B5EF4-FFF2-40B4-BE49-F238E27FC236}">
                  <a16:creationId xmlns:a16="http://schemas.microsoft.com/office/drawing/2014/main" id="{D11BC31B-7BB9-6AD4-79D0-DC7F62A7B596}"/>
                </a:ext>
              </a:extLst>
            </p:cNvPr>
            <p:cNvSpPr txBox="1"/>
            <p:nvPr/>
          </p:nvSpPr>
          <p:spPr>
            <a:xfrm>
              <a:off x="7942056" y="3365871"/>
              <a:ext cx="605224" cy="39548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</a:rPr>
                <a:t>O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94" name="Textfeld 393">
              <a:extLst>
                <a:ext uri="{FF2B5EF4-FFF2-40B4-BE49-F238E27FC236}">
                  <a16:creationId xmlns:a16="http://schemas.microsoft.com/office/drawing/2014/main" id="{0B9FA8AC-BABC-9612-E80D-2564C44FC63F}"/>
                </a:ext>
              </a:extLst>
            </p:cNvPr>
            <p:cNvSpPr txBox="1"/>
            <p:nvPr/>
          </p:nvSpPr>
          <p:spPr>
            <a:xfrm>
              <a:off x="9148815" y="3570308"/>
              <a:ext cx="605224" cy="39548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</a:rPr>
                <a:t>H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412" name="Gruppieren 411">
            <a:extLst>
              <a:ext uri="{FF2B5EF4-FFF2-40B4-BE49-F238E27FC236}">
                <a16:creationId xmlns:a16="http://schemas.microsoft.com/office/drawing/2014/main" id="{CE2577BB-4F5A-F8E4-2FA4-B0BBD5CDB2E7}"/>
              </a:ext>
            </a:extLst>
          </p:cNvPr>
          <p:cNvGrpSpPr/>
          <p:nvPr/>
        </p:nvGrpSpPr>
        <p:grpSpPr>
          <a:xfrm>
            <a:off x="4267185" y="5247941"/>
            <a:ext cx="1444608" cy="691273"/>
            <a:chOff x="1546029" y="5740635"/>
            <a:chExt cx="1444608" cy="691273"/>
          </a:xfrm>
        </p:grpSpPr>
        <p:sp>
          <p:nvSpPr>
            <p:cNvPr id="413" name="Parallelogramm 412">
              <a:extLst>
                <a:ext uri="{FF2B5EF4-FFF2-40B4-BE49-F238E27FC236}">
                  <a16:creationId xmlns:a16="http://schemas.microsoft.com/office/drawing/2014/main" id="{EF96D039-DB07-FB05-9565-54A456BE0FFB}"/>
                </a:ext>
              </a:extLst>
            </p:cNvPr>
            <p:cNvSpPr/>
            <p:nvPr/>
          </p:nvSpPr>
          <p:spPr>
            <a:xfrm>
              <a:off x="1546029" y="5740635"/>
              <a:ext cx="1444608" cy="502049"/>
            </a:xfrm>
            <a:prstGeom prst="parallelogram">
              <a:avLst/>
            </a:prstGeom>
            <a:solidFill>
              <a:srgbClr val="003D6E"/>
            </a:solidFill>
            <a:ln w="25400" cap="flat" cmpd="sng" algn="ctr">
              <a:solidFill>
                <a:srgbClr val="003D6E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/>
            <a:p>
              <a:pPr marL="0" marR="0" lvl="0" indent="0" algn="ctr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14" name="Gerader Verbinder 162">
              <a:extLst>
                <a:ext uri="{FF2B5EF4-FFF2-40B4-BE49-F238E27FC236}">
                  <a16:creationId xmlns:a16="http://schemas.microsoft.com/office/drawing/2014/main" id="{AC563086-8F41-61DE-387F-7D5014F50DBA}"/>
                </a:ext>
              </a:extLst>
            </p:cNvPr>
            <p:cNvCxnSpPr/>
            <p:nvPr/>
          </p:nvCxnSpPr>
          <p:spPr>
            <a:xfrm>
              <a:off x="1595152" y="6240288"/>
              <a:ext cx="0" cy="191620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15" name="Gerader Verbinder 163">
              <a:extLst>
                <a:ext uri="{FF2B5EF4-FFF2-40B4-BE49-F238E27FC236}">
                  <a16:creationId xmlns:a16="http://schemas.microsoft.com/office/drawing/2014/main" id="{75AF8822-130D-C965-6A19-1BC7AEFAE493}"/>
                </a:ext>
              </a:extLst>
            </p:cNvPr>
            <p:cNvCxnSpPr/>
            <p:nvPr/>
          </p:nvCxnSpPr>
          <p:spPr>
            <a:xfrm>
              <a:off x="2802132" y="6240288"/>
              <a:ext cx="0" cy="191620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16" name="Gerader Verbinder 164">
              <a:extLst>
                <a:ext uri="{FF2B5EF4-FFF2-40B4-BE49-F238E27FC236}">
                  <a16:creationId xmlns:a16="http://schemas.microsoft.com/office/drawing/2014/main" id="{A9B1330A-3661-6E21-235B-7E8454174BCB}"/>
                </a:ext>
              </a:extLst>
            </p:cNvPr>
            <p:cNvCxnSpPr>
              <a:cxnSpLocks/>
            </p:cNvCxnSpPr>
            <p:nvPr/>
          </p:nvCxnSpPr>
          <p:spPr>
            <a:xfrm>
              <a:off x="2977059" y="5821034"/>
              <a:ext cx="0" cy="450129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17" name="Gerader Verbinder 165">
              <a:extLst>
                <a:ext uri="{FF2B5EF4-FFF2-40B4-BE49-F238E27FC236}">
                  <a16:creationId xmlns:a16="http://schemas.microsoft.com/office/drawing/2014/main" id="{7E3E8258-F9AC-348A-D6C1-29D9DEBABE26}"/>
                </a:ext>
              </a:extLst>
            </p:cNvPr>
            <p:cNvCxnSpPr/>
            <p:nvPr/>
          </p:nvCxnSpPr>
          <p:spPr>
            <a:xfrm>
              <a:off x="1680915" y="6134640"/>
              <a:ext cx="0" cy="191620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</p:grpSp>
      <p:sp>
        <p:nvSpPr>
          <p:cNvPr id="419" name="Textplatzhalter 418">
            <a:extLst>
              <a:ext uri="{FF2B5EF4-FFF2-40B4-BE49-F238E27FC236}">
                <a16:creationId xmlns:a16="http://schemas.microsoft.com/office/drawing/2014/main" id="{06C3D70F-6205-F20A-1E0B-9DABB7524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/>
              <a:t>NETZQUALITÄT, MESSUNG UND ZUORDNUNG VON VIRTUELLEN ZÄHLPUNKTEN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696222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REGULATORISCHER RAHMEN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/>
              <a:t>NETZQUALITÄT, MESSUNG UND ZUORDNUNG VON VIRTUELLEN ZÄHLPUNKTEN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Es ist zu unterscheiden zwischen dem </a:t>
            </a:r>
            <a:r>
              <a:rPr lang="de-DE" dirty="0">
                <a:highlight>
                  <a:srgbClr val="F9B122"/>
                </a:highlight>
              </a:rPr>
              <a:t>nicht regulierten und dem regulierten Netzbereich</a:t>
            </a:r>
            <a:r>
              <a:rPr lang="de-DE" dirty="0"/>
              <a:t> (im Sinne des Netzes der allgemeinen Versorgung)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Ausgenommen sind hierbei von der Regulierung </a:t>
            </a:r>
            <a:r>
              <a:rPr lang="de-DE" dirty="0">
                <a:highlight>
                  <a:srgbClr val="F9B122"/>
                </a:highlight>
              </a:rPr>
              <a:t>Direktleitungen, Kundenanlagen, Kundenanlagen zur betrieblichen Eigenversorgung und geschlossene Verteilernetze </a:t>
            </a:r>
            <a:r>
              <a:rPr lang="de-DE" dirty="0"/>
              <a:t>im Sinne des EnWG. Hierbei kann der Netzbetreiber nach dem EEG auch außerhalb des Netzes einen Netzverknüpfungspunkt zuweisen. 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Zwingend für alle Formen des deregulierten Netzes ist, dass </a:t>
            </a:r>
            <a:r>
              <a:rPr lang="de-DE" dirty="0">
                <a:highlight>
                  <a:srgbClr val="F9B122"/>
                </a:highlight>
              </a:rPr>
              <a:t>keine Verpflichtung zur Abnahme von Strom aus dem Park oder zur zwingenden Wahl des gleichen Stromlieferanten </a:t>
            </a:r>
            <a:r>
              <a:rPr lang="de-DE" dirty="0"/>
              <a:t>vorgesehen wird!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Die übrigen Voraussetzungen für die Qualität als Netz sind zum Teil hoch umstritten, die Frage nach reinen Einspeisenetzen wurde bisher zudem rechtlich noch nicht geklärt.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Für den Fall, dass ein dereguliertes Netz vorliegt, besteht gegenüber dem vorgelagerten Netzbetreiber ein Anspruch auf die Zuordnung von </a:t>
            </a:r>
            <a:r>
              <a:rPr lang="de-DE" dirty="0">
                <a:highlight>
                  <a:srgbClr val="F9B122"/>
                </a:highlight>
              </a:rPr>
              <a:t>virtuellen Zählpunkten</a:t>
            </a:r>
            <a:r>
              <a:rPr lang="de-DE" dirty="0"/>
              <a:t>.  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Es handelt sich nicht um eine </a:t>
            </a:r>
            <a:r>
              <a:rPr lang="de-DE" dirty="0">
                <a:highlight>
                  <a:srgbClr val="F0A936"/>
                </a:highlight>
              </a:rPr>
              <a:t>reines Einspeisenetz</a:t>
            </a:r>
            <a:r>
              <a:rPr lang="de-DE" dirty="0"/>
              <a:t>, wenn Wind, Solar und Elektrolyseur über ein Anschlussnetz einspeisen.</a:t>
            </a:r>
          </a:p>
        </p:txBody>
      </p:sp>
    </p:spTree>
    <p:extLst>
      <p:ext uri="{BB962C8B-B14F-4D97-AF65-F5344CB8AC3E}">
        <p14:creationId xmlns:p14="http://schemas.microsoft.com/office/powerpoint/2010/main" val="1402692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REGULATORISCHER RAHMEN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DIREKTVERMARKTUNG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833244"/>
            <a:ext cx="11522075" cy="4127500"/>
          </a:xfrm>
        </p:spPr>
        <p:txBody>
          <a:bodyPr>
            <a:no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Gemeinsame Vermarktung</a:t>
            </a:r>
            <a:r>
              <a:rPr lang="de-DE" dirty="0"/>
              <a:t> aller WEA über einen Direktvermarkter: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Kann deswegen sinnvoll sein, da die Menge des gelieferten Stromes/Anzahl der WEA einen </a:t>
            </a:r>
            <a:r>
              <a:rPr lang="de-DE" dirty="0">
                <a:highlight>
                  <a:srgbClr val="F9B122"/>
                </a:highlight>
              </a:rPr>
              <a:t>besseren</a:t>
            </a:r>
            <a:r>
              <a:rPr lang="de-DE" dirty="0"/>
              <a:t> </a:t>
            </a:r>
            <a:r>
              <a:rPr lang="de-DE" dirty="0">
                <a:highlight>
                  <a:srgbClr val="F9B122"/>
                </a:highlight>
              </a:rPr>
              <a:t>Preis/Serviceentgelt</a:t>
            </a:r>
            <a:r>
              <a:rPr lang="de-DE" dirty="0"/>
              <a:t> für die Vermarktung ausmachen kann.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Zu klären, wer unter welchen Prämissen die </a:t>
            </a:r>
            <a:r>
              <a:rPr lang="de-DE" dirty="0">
                <a:highlight>
                  <a:srgbClr val="F9B122"/>
                </a:highlight>
              </a:rPr>
              <a:t>Auswahl des Direktvermarkters</a:t>
            </a:r>
            <a:r>
              <a:rPr lang="de-DE" dirty="0"/>
              <a:t> bestimmt und wer Vertragspartner des Direktvermarktungsunternehmens wird. 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Wer </a:t>
            </a:r>
            <a:r>
              <a:rPr lang="de-DE" dirty="0">
                <a:highlight>
                  <a:srgbClr val="F9B122"/>
                </a:highlight>
              </a:rPr>
              <a:t>vereinnahmt die Vergütung</a:t>
            </a:r>
            <a:r>
              <a:rPr lang="de-DE" dirty="0"/>
              <a:t> (ggf. auch gegenüber dem Netzbetreiber) und wir wird das Innenverhältnis zwischen den Betreibern ausgestaltet? 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Vertraglich abzubilden, ob die </a:t>
            </a:r>
            <a:r>
              <a:rPr lang="de-DE" dirty="0">
                <a:highlight>
                  <a:srgbClr val="F9B122"/>
                </a:highlight>
              </a:rPr>
              <a:t>Strommengen </a:t>
            </a:r>
            <a:r>
              <a:rPr lang="de-DE" dirty="0" err="1">
                <a:highlight>
                  <a:srgbClr val="F9B122"/>
                </a:highlight>
              </a:rPr>
              <a:t>versolidarisiert</a:t>
            </a:r>
            <a:r>
              <a:rPr lang="de-DE" dirty="0">
                <a:highlight>
                  <a:srgbClr val="F9B122"/>
                </a:highlight>
              </a:rPr>
              <a:t>/gepoolt</a:t>
            </a:r>
            <a:r>
              <a:rPr lang="de-DE" dirty="0"/>
              <a:t> werden oder ob die Strommengen am Netzverknüpfungspunkt und an den WEA gemessen und ins Verhältnis zueinander gesetzt werden.</a:t>
            </a:r>
          </a:p>
          <a:p>
            <a:pPr marL="285756" lvl="1" indent="-28575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highlight>
                  <a:srgbClr val="F9B122"/>
                </a:highlight>
              </a:rPr>
              <a:t>Separate Direktvermarktung je Anlagenbetreiber von WEA </a:t>
            </a:r>
          </a:p>
          <a:p>
            <a:pPr marL="814405" lvl="2" indent="-285756">
              <a:lnSpc>
                <a:spcPct val="150000"/>
              </a:lnSpc>
              <a:buFont typeface="Arial" charset="0"/>
              <a:buChar char="•"/>
            </a:pPr>
            <a:r>
              <a:rPr lang="de-DE" dirty="0"/>
              <a:t>Es muss zwischen den Betreiber sichergestellt sein, dass jeder selbständig die </a:t>
            </a:r>
            <a:r>
              <a:rPr lang="de-DE" dirty="0">
                <a:highlight>
                  <a:srgbClr val="F9B122"/>
                </a:highlight>
              </a:rPr>
              <a:t>technischen Voraussetzungen erfüllt.</a:t>
            </a:r>
          </a:p>
          <a:p>
            <a:pPr marL="814405" lvl="2" indent="-285756">
              <a:lnSpc>
                <a:spcPct val="150000"/>
              </a:lnSpc>
              <a:buFont typeface="Arial" charset="0"/>
              <a:buChar char="•"/>
            </a:pPr>
            <a:r>
              <a:rPr lang="de-DE" dirty="0"/>
              <a:t>Abstimmung eines </a:t>
            </a:r>
            <a:r>
              <a:rPr lang="de-DE" dirty="0">
                <a:highlight>
                  <a:srgbClr val="F9B122"/>
                </a:highlight>
              </a:rPr>
              <a:t>Messkonzeptes</a:t>
            </a:r>
            <a:r>
              <a:rPr lang="de-DE" dirty="0"/>
              <a:t> zwingend erforderlich, Zuordnung von </a:t>
            </a:r>
            <a:r>
              <a:rPr lang="de-DE" dirty="0">
                <a:highlight>
                  <a:srgbClr val="F9B122"/>
                </a:highlight>
              </a:rPr>
              <a:t>virtuellen Zählpunkten</a:t>
            </a:r>
            <a:r>
              <a:rPr lang="de-DE" dirty="0"/>
              <a:t> erforderlich. </a:t>
            </a:r>
          </a:p>
        </p:txBody>
      </p:sp>
    </p:spTree>
    <p:extLst>
      <p:ext uri="{BB962C8B-B14F-4D97-AF65-F5344CB8AC3E}">
        <p14:creationId xmlns:p14="http://schemas.microsoft.com/office/powerpoint/2010/main" val="592706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REGULATORISCHER RAHMEN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STROMBEZUG AUS DEN WEA DES WINDPARKS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Lieferung und Abgrenzung von Strommengen, die innerhalb des Windparks verwendet werden, sind sauber abzubilden.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Festlegung der Messebene für die Abgrenzung der Strommengen (Hochspannung oder Mittelspannung)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Der Anlagenbetreiber ist nach dem EEG grundsätzlich in der Pflicht, die Einhaltung der </a:t>
            </a:r>
            <a:r>
              <a:rPr lang="de-DE" sz="1400" b="0" dirty="0">
                <a:highlight>
                  <a:srgbClr val="F9B122"/>
                </a:highlight>
                <a:latin typeface="Montserrat Light" pitchFamily="2" charset="77"/>
              </a:rPr>
              <a:t>Anforderungen nachweisen</a:t>
            </a:r>
            <a:r>
              <a:rPr lang="de-DE" sz="1400" b="0" dirty="0">
                <a:latin typeface="Montserrat Light" pitchFamily="2" charset="77"/>
              </a:rPr>
              <a:t> zu können. </a:t>
            </a:r>
          </a:p>
          <a:p>
            <a:pPr marL="733425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highlight>
                  <a:srgbClr val="F9B122"/>
                </a:highlight>
                <a:latin typeface="Montserrat Light" pitchFamily="2" charset="77"/>
              </a:rPr>
              <a:t>Eigenversorgung liegt regelmäßig nicht vor</a:t>
            </a:r>
            <a:r>
              <a:rPr lang="de-DE" sz="1400" b="0" dirty="0">
                <a:latin typeface="Montserrat Light" pitchFamily="2" charset="77"/>
              </a:rPr>
              <a:t>, da keine Personenidentität zwischen Verbraucher und Erzeuger vorliegt  (Folge: Meldung zum HZA und zum Marktstammdatenregister)</a:t>
            </a:r>
          </a:p>
          <a:p>
            <a:pPr marL="733425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Ausnahme für </a:t>
            </a:r>
            <a:r>
              <a:rPr lang="de-DE" sz="1400" b="0" dirty="0">
                <a:highlight>
                  <a:srgbClr val="F9B122"/>
                </a:highlight>
                <a:latin typeface="Montserrat Light" pitchFamily="2" charset="77"/>
              </a:rPr>
              <a:t>Kraftwerkseigenverbrauch</a:t>
            </a:r>
            <a:r>
              <a:rPr lang="de-DE" sz="1400" b="0" dirty="0">
                <a:latin typeface="Montserrat Light" pitchFamily="2" charset="77"/>
              </a:rPr>
              <a:t> durfte auch nur für den vom Anlagenbetreiber selbst verbrachten Strommengen gelten. (Durch Energiefinanzierungsgesetz nicht mehr von Bedeutung)</a:t>
            </a:r>
          </a:p>
          <a:p>
            <a:pPr marL="285756" lvl="1" indent="-285756">
              <a:lnSpc>
                <a:spcPct val="15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3462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REGULATORISCHER RAHMEN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STROMSPEICHER &amp; SOLARANLAGEN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 marL="285756" lvl="1" indent="-285756">
              <a:lnSpc>
                <a:spcPct val="150000"/>
              </a:lnSpc>
            </a:pPr>
            <a:r>
              <a:rPr lang="de-DE" dirty="0"/>
              <a:t>Einsatz von </a:t>
            </a:r>
            <a:r>
              <a:rPr lang="de-DE" dirty="0">
                <a:highlight>
                  <a:srgbClr val="F9B122"/>
                </a:highlight>
              </a:rPr>
              <a:t>Stromspeichern und Solaranlagen</a:t>
            </a:r>
            <a:r>
              <a:rPr lang="de-DE" dirty="0"/>
              <a:t> zur Verringerung des Strombezugs oder zur Erweiterung eines Energieparks kann unter Umständen sinnvoll sein. Folgende Aspekte sind jedoch zu beachten: 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>
                <a:highlight>
                  <a:srgbClr val="F9B122"/>
                </a:highlight>
              </a:rPr>
              <a:t>Technische Anforderungen</a:t>
            </a:r>
            <a:r>
              <a:rPr lang="de-DE" dirty="0"/>
              <a:t> und das </a:t>
            </a:r>
            <a:r>
              <a:rPr lang="de-DE" dirty="0">
                <a:highlight>
                  <a:srgbClr val="F9B122"/>
                </a:highlight>
              </a:rPr>
              <a:t>Messkonzept</a:t>
            </a:r>
            <a:r>
              <a:rPr lang="de-DE" dirty="0"/>
              <a:t> sind hierauf abzustimmen. Insbesondere muss in diesen Konstellationen die Frage geklärt werden, wer den Speicher/Solaranlage betreibt. 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Zum Teil wird vertreten, dass eine </a:t>
            </a:r>
            <a:r>
              <a:rPr lang="de-DE" dirty="0">
                <a:highlight>
                  <a:srgbClr val="F9B122"/>
                </a:highlight>
              </a:rPr>
              <a:t>gemeinsame Direktvermarktung</a:t>
            </a:r>
            <a:r>
              <a:rPr lang="de-DE" dirty="0"/>
              <a:t> von Solarstrom und Windstrom über einen Direktvermarkter nicht möglich sein soll.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Das </a:t>
            </a:r>
            <a:r>
              <a:rPr lang="de-DE" dirty="0">
                <a:highlight>
                  <a:srgbClr val="F9B122"/>
                </a:highlight>
              </a:rPr>
              <a:t>Anlagenzertifikat</a:t>
            </a:r>
            <a:r>
              <a:rPr lang="de-DE" dirty="0"/>
              <a:t> ist bei Zubau von Energieanlagen ggf. zu erneuern bzw. zu ergänzen (gilt aber auch allgemein beim Zubau von weiteren WEA) </a:t>
            </a:r>
          </a:p>
          <a:p>
            <a:pPr marL="285756" lvl="1" indent="-285756">
              <a:lnSpc>
                <a:spcPct val="15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211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FA980E-FCB7-B150-B241-6631A7B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5555DD-1B27-A834-49E9-076A393D3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A0952D-FDE2-A81C-413B-F08F959A5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GLIEDERUNG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9075245"/>
                  </p:ext>
                </p:extLst>
              </p:nvPr>
            </p:nvGraphicFramePr>
            <p:xfrm>
              <a:off x="334800" y="1850065"/>
              <a:ext cx="11522238" cy="4279273"/>
            </p:xfrm>
            <a:graphic>
              <a:graphicData uri="http://schemas.microsoft.com/office/powerpoint/2016/summaryzoom">
                <psuz:summaryZm>
                  <psuz:summaryZmObj sectionId="{0D025C41-7B23-024D-B4D0-AE7430425E27}">
                    <psuz:zmPr id="{1675BF2F-D48E-8449-9612-08D9137FD48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5459B98-A5E4-934B-BE01-D9B33113A4F6}">
                    <psuz:zmPr id="{3E5CA383-B254-634A-A14B-F24B01D5694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2421A3-AEC7-CA40-8AE0-C39045623B25}">
                    <psuz:zmPr id="{4581B32D-14A6-9B4A-86D9-F5BC1CBFF13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BB4F0D4-4581-794D-87A5-190DD64E625E}">
                    <psuz:zmPr id="{FEED286B-4DE6-CE4D-A8D1-264C2A161D3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243DD94-41AD-8349-BAB4-3AF3468C086A}">
                    <psuz:zmPr id="{8B6FC11D-ED57-8243-A4B1-253E2A1B1489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93CEF3-078B-E84D-BCF0-0C59C526D784}">
                    <psuz:zmPr id="{8D7D984C-0991-EE43-829E-AEB8008A6B33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34800" y="1850065"/>
                <a:ext cx="11522238" cy="4279273"/>
                <a:chOff x="334800" y="1850065"/>
                <a:chExt cx="11522238" cy="4279273"/>
              </a:xfrm>
            </p:grpSpPr>
            <p:pic>
              <p:nvPicPr>
                <p:cNvPr id="3" name="Grafik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241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84211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Grafik 5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3600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241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Grafik 10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84211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Grafik 11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3600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62248708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26B5097-25FD-D40A-E9C4-52F3766D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611" b="5611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F667183-56F8-ED3D-0730-491067659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03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1FE11F94-DBE2-0495-073A-AD7C5D08EF82}"/>
              </a:ext>
            </a:extLst>
          </p:cNvPr>
          <p:cNvSpPr/>
          <p:nvPr/>
        </p:nvSpPr>
        <p:spPr>
          <a:xfrm>
            <a:off x="0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">
            <a:extLst>
              <a:ext uri="{FF2B5EF4-FFF2-40B4-BE49-F238E27FC236}">
                <a16:creationId xmlns:a16="http://schemas.microsoft.com/office/drawing/2014/main" id="{982FFA33-C67A-78E1-B9AA-D6474CAE1D46}"/>
              </a:ext>
            </a:extLst>
          </p:cNvPr>
          <p:cNvSpPr/>
          <p:nvPr/>
        </p:nvSpPr>
        <p:spPr>
          <a:xfrm rot="10800000">
            <a:off x="10932826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8129861D-E800-B84E-3B31-099407E705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701763"/>
            <a:ext cx="12192000" cy="1665063"/>
          </a:xfrm>
        </p:spPr>
        <p:txBody>
          <a:bodyPr anchor="t">
            <a:normAutofit/>
          </a:bodyPr>
          <a:lstStyle/>
          <a:p>
            <a:r>
              <a:rPr lang="de-DE" dirty="0"/>
              <a:t>VERTRAGLICHE GESTALTUNG</a:t>
            </a:r>
          </a:p>
        </p:txBody>
      </p:sp>
    </p:spTree>
    <p:extLst>
      <p:ext uri="{BB962C8B-B14F-4D97-AF65-F5344CB8AC3E}">
        <p14:creationId xmlns:p14="http://schemas.microsoft.com/office/powerpoint/2010/main" val="2014211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6E89433-5859-8B1C-0914-2AE83FDAA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59F0C8-620E-EAD5-33F3-8FD78BB32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CDFCD2-E149-A75E-7DD2-A37608078A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67A512-2946-CCC7-BF57-1FC05A7788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WINDENERGIE, SOLARENERGIE &amp; ELEKTROLYSE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7D21B2-D261-1219-E834-F21FE94963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Gliederung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lang="de-DE" sz="1400" b="0" dirty="0">
                <a:solidFill>
                  <a:prstClr val="black"/>
                </a:solidFill>
                <a:latin typeface="Montserrat Light" pitchFamily="2" charset="77"/>
              </a:rPr>
              <a:t>Allgemeines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Energierechtliche Aspekte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lang="de-DE" sz="1400" b="0" dirty="0">
                <a:solidFill>
                  <a:prstClr val="black"/>
                </a:solidFill>
                <a:latin typeface="Montserrat Light" pitchFamily="2" charset="77"/>
              </a:rPr>
              <a:t>Vertragliche Aspekte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Wasserstoffbasierte Stromspeicherung bei Anlagenkombinationen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lang="de-DE" sz="1400" b="0" dirty="0">
                <a:solidFill>
                  <a:prstClr val="black"/>
                </a:solidFill>
                <a:latin typeface="Montserrat Light" pitchFamily="2" charset="77"/>
              </a:rPr>
              <a:t>Fazit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9B123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endParaRPr lang="de-DE" dirty="0"/>
          </a:p>
        </p:txBody>
      </p:sp>
      <p:pic>
        <p:nvPicPr>
          <p:cNvPr id="9" name="Bildplatzhalter 8" descr="Ein Bild, das Person, Anzug, Wand, Mann enthält.&#10;&#10;Automatisch generierte Beschreibung">
            <a:extLst>
              <a:ext uri="{FF2B5EF4-FFF2-40B4-BE49-F238E27FC236}">
                <a16:creationId xmlns:a16="http://schemas.microsoft.com/office/drawing/2014/main" id="{55A9804C-774E-F012-058D-5B22CE69B0A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10" name="Rechteck 1">
            <a:extLst>
              <a:ext uri="{FF2B5EF4-FFF2-40B4-BE49-F238E27FC236}">
                <a16:creationId xmlns:a16="http://schemas.microsoft.com/office/drawing/2014/main" id="{F53A94E5-3886-1DDF-21EF-DFCEBBA1ECE3}"/>
              </a:ext>
            </a:extLst>
          </p:cNvPr>
          <p:cNvSpPr/>
          <p:nvPr/>
        </p:nvSpPr>
        <p:spPr>
          <a:xfrm>
            <a:off x="7707005" y="1989138"/>
            <a:ext cx="881410" cy="4073983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Inhaltsplatzhalter 8">
            <a:extLst>
              <a:ext uri="{FF2B5EF4-FFF2-40B4-BE49-F238E27FC236}">
                <a16:creationId xmlns:a16="http://schemas.microsoft.com/office/drawing/2014/main" id="{7052D689-CC3F-4D5D-256B-44C7F016ECB9}"/>
              </a:ext>
            </a:extLst>
          </p:cNvPr>
          <p:cNvSpPr txBox="1">
            <a:spLocks/>
          </p:cNvSpPr>
          <p:nvPr/>
        </p:nvSpPr>
        <p:spPr>
          <a:xfrm>
            <a:off x="8147710" y="5292356"/>
            <a:ext cx="3114090" cy="63700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B123"/>
              </a:buClr>
              <a:buFont typeface="Wingdings" pitchFamily="2" charset="2"/>
              <a:buNone/>
              <a:defRPr sz="18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B123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B123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B123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B123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REFERENT</a:t>
            </a:r>
          </a:p>
          <a:p>
            <a:r>
              <a:rPr lang="de-DE" dirty="0">
                <a:solidFill>
                  <a:schemeClr val="bg1"/>
                </a:solidFill>
              </a:rPr>
              <a:t>DR. FLORIAN BRAHMS</a:t>
            </a:r>
          </a:p>
        </p:txBody>
      </p:sp>
    </p:spTree>
    <p:extLst>
      <p:ext uri="{BB962C8B-B14F-4D97-AF65-F5344CB8AC3E}">
        <p14:creationId xmlns:p14="http://schemas.microsoft.com/office/powerpoint/2010/main" val="1824499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13">
            <a:extLst>
              <a:ext uri="{FF2B5EF4-FFF2-40B4-BE49-F238E27FC236}">
                <a16:creationId xmlns:a16="http://schemas.microsoft.com/office/drawing/2014/main" id="{E6B90556-E58C-3F8A-93AB-C9A42028EB1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41923" r="1859"/>
          <a:stretch/>
        </p:blipFill>
        <p:spPr>
          <a:xfrm>
            <a:off x="6096000" y="0"/>
            <a:ext cx="6084888" cy="6858000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D44554-01B3-9333-637D-A63FF2C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62001C-508F-437B-A93E-7C5339416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03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FD0AFC-EC81-8307-9FDB-D4515D619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VERTRAGLICHE GESTALTUNG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Überblick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Infrastrukturnutzungsvertrag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Gesellschaftsrechtliche Struktur</a:t>
            </a:r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53B20D41-66C4-68D5-628E-F9CD4D2265B3}"/>
              </a:ext>
            </a:extLst>
          </p:cNvPr>
          <p:cNvSpPr/>
          <p:nvPr/>
        </p:nvSpPr>
        <p:spPr>
          <a:xfrm rot="10800000">
            <a:off x="10935048" y="-183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502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VERTRAGLICHE GESTALTUNG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ÜBERBLICK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solidFill>
                  <a:schemeClr val="tx1"/>
                </a:solidFill>
                <a:highlight>
                  <a:srgbClr val="F9B122"/>
                </a:highlight>
                <a:latin typeface="Montserrat Light" pitchFamily="2" charset="77"/>
              </a:rPr>
              <a:t>Verhältnis zwischen den Anlagenbetreibern</a:t>
            </a:r>
            <a:r>
              <a:rPr lang="de-DE" sz="1400" b="0" dirty="0">
                <a:solidFill>
                  <a:schemeClr val="tx1"/>
                </a:solidFill>
                <a:latin typeface="Montserrat Light" pitchFamily="2" charset="77"/>
              </a:rPr>
              <a:t> untereinander sind zu klären: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Bspw. Kostentragung für das Anlagenzertifikat 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Kostentragung bzgl. des erforderlichen Umbaus des Netzanschlusses 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Pooling von Sicherheiten für die finanzierenden Banken für die gemeinsam genutzten Betriebsmittel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Sinnvolle gemeinsame Vermarktung durch einen Direktvermarkter?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Notwendigkeit der Vereinbarung des Vorgehens für die technische Einrichtung im Sinne des § 9 EEG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solidFill>
                  <a:schemeClr val="tx1"/>
                </a:solidFill>
                <a:latin typeface="Montserrat Light" pitchFamily="2" charset="77"/>
              </a:rPr>
              <a:t>Verhältnis zum </a:t>
            </a:r>
            <a:r>
              <a:rPr lang="de-DE" sz="1400" b="0" dirty="0">
                <a:solidFill>
                  <a:schemeClr val="tx1"/>
                </a:solidFill>
                <a:highlight>
                  <a:srgbClr val="F9B122"/>
                </a:highlight>
                <a:latin typeface="Montserrat Light" pitchFamily="2" charset="77"/>
              </a:rPr>
              <a:t>Netzbetreiber </a:t>
            </a:r>
            <a:r>
              <a:rPr lang="de-DE" sz="1400" b="0" dirty="0" err="1">
                <a:solidFill>
                  <a:schemeClr val="tx1"/>
                </a:solidFill>
                <a:highlight>
                  <a:srgbClr val="F9B122"/>
                </a:highlight>
                <a:latin typeface="Montserrat Light" pitchFamily="2" charset="77"/>
              </a:rPr>
              <a:t>ggü</a:t>
            </a:r>
            <a:r>
              <a:rPr lang="de-DE" sz="1400" b="0" dirty="0">
                <a:solidFill>
                  <a:schemeClr val="tx1"/>
                </a:solidFill>
                <a:highlight>
                  <a:srgbClr val="F9B122"/>
                </a:highlight>
                <a:latin typeface="Montserrat Light" pitchFamily="2" charset="77"/>
              </a:rPr>
              <a:t> Anlagenbetreiber</a:t>
            </a:r>
            <a:r>
              <a:rPr lang="de-DE" sz="1400" b="0" dirty="0">
                <a:solidFill>
                  <a:schemeClr val="tx1"/>
                </a:solidFill>
                <a:latin typeface="Montserrat Light" pitchFamily="2" charset="77"/>
              </a:rPr>
              <a:t> und/oder Infrastrukturbetreiber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Notwendigkeit der Prüfung der Netzverträglichkeit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Abgestimmtes Messkonzept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Vereinbarung über den Betrieb der Messeinrichtungen</a:t>
            </a:r>
          </a:p>
          <a:p>
            <a:pPr marL="293688" lvl="1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Bei unterschiedlichen geförderten Erzeugungsanlagen ist auch der </a:t>
            </a:r>
            <a:r>
              <a:rPr lang="de-DE" dirty="0">
                <a:solidFill>
                  <a:schemeClr val="tx1"/>
                </a:solidFill>
                <a:highlight>
                  <a:srgbClr val="F0A936"/>
                </a:highlight>
              </a:rPr>
              <a:t>Vorrang des dezentralen Verbrauchs</a:t>
            </a:r>
            <a:r>
              <a:rPr lang="de-DE" dirty="0">
                <a:solidFill>
                  <a:schemeClr val="tx1"/>
                </a:solidFill>
              </a:rPr>
              <a:t> bzw. der Einspeisung zu optimieren und vertraglich festzulegen.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solidFill>
                  <a:schemeClr val="tx1"/>
                </a:solidFill>
                <a:latin typeface="Montserrat Light" pitchFamily="2" charset="77"/>
              </a:rPr>
              <a:t>Verhältnis zu den </a:t>
            </a:r>
            <a:r>
              <a:rPr lang="de-DE" sz="1400" b="0" dirty="0">
                <a:solidFill>
                  <a:schemeClr val="tx1"/>
                </a:solidFill>
                <a:highlight>
                  <a:srgbClr val="F9B122"/>
                </a:highlight>
                <a:latin typeface="Montserrat Light" pitchFamily="2" charset="77"/>
              </a:rPr>
              <a:t>finanzierenden Banken</a:t>
            </a:r>
          </a:p>
          <a:p>
            <a:pPr marL="285756" lvl="1" indent="-285756">
              <a:lnSpc>
                <a:spcPct val="15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0406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9818F7C-14EA-B2AA-00F3-369DA8D5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25E20E3-1118-A554-9AFE-2A3C87A4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684D12-77E0-71D9-96E5-28E4AB35B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VERTRAGLICHE GESTALTUNG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EDCE48-EEE5-E5B6-D424-5FFDF345C7D2}"/>
              </a:ext>
            </a:extLst>
          </p:cNvPr>
          <p:cNvSpPr txBox="1"/>
          <p:nvPr/>
        </p:nvSpPr>
        <p:spPr>
          <a:xfrm>
            <a:off x="934508" y="3953933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endParaRPr lang="de-DE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D0C408-0BE1-5723-3597-8021975B3D9E}"/>
              </a:ext>
            </a:extLst>
          </p:cNvPr>
          <p:cNvSpPr txBox="1"/>
          <p:nvPr/>
        </p:nvSpPr>
        <p:spPr>
          <a:xfrm>
            <a:off x="6749592" y="89554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endParaRPr lang="de-DE" sz="1800" dirty="0"/>
          </a:p>
        </p:txBody>
      </p:sp>
      <p:sp>
        <p:nvSpPr>
          <p:cNvPr id="289" name="Textfeld 288">
            <a:extLst>
              <a:ext uri="{FF2B5EF4-FFF2-40B4-BE49-F238E27FC236}">
                <a16:creationId xmlns:a16="http://schemas.microsoft.com/office/drawing/2014/main" id="{09B8D7E6-E297-18CA-4D3F-26999DCAFF2D}"/>
              </a:ext>
            </a:extLst>
          </p:cNvPr>
          <p:cNvSpPr txBox="1"/>
          <p:nvPr/>
        </p:nvSpPr>
        <p:spPr>
          <a:xfrm>
            <a:off x="445621" y="4254877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endParaRPr lang="de-DE" dirty="0">
              <a:solidFill>
                <a:srgbClr val="434343"/>
              </a:solidFill>
              <a:latin typeface="Arial"/>
            </a:endParaRPr>
          </a:p>
        </p:txBody>
      </p:sp>
      <p:sp>
        <p:nvSpPr>
          <p:cNvPr id="419" name="Textplatzhalter 418">
            <a:extLst>
              <a:ext uri="{FF2B5EF4-FFF2-40B4-BE49-F238E27FC236}">
                <a16:creationId xmlns:a16="http://schemas.microsoft.com/office/drawing/2014/main" id="{06C3D70F-6205-F20A-1E0B-9DABB7524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ANWENDUNGSBEISPIEL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grpSp>
        <p:nvGrpSpPr>
          <p:cNvPr id="495" name="Gruppieren 494">
            <a:extLst>
              <a:ext uri="{FF2B5EF4-FFF2-40B4-BE49-F238E27FC236}">
                <a16:creationId xmlns:a16="http://schemas.microsoft.com/office/drawing/2014/main" id="{7B9267F2-D2A7-F57B-901F-39C0CED65432}"/>
              </a:ext>
            </a:extLst>
          </p:cNvPr>
          <p:cNvGrpSpPr/>
          <p:nvPr/>
        </p:nvGrpSpPr>
        <p:grpSpPr>
          <a:xfrm>
            <a:off x="9794077" y="1772883"/>
            <a:ext cx="1116124" cy="1224136"/>
            <a:chOff x="5598728" y="1332359"/>
            <a:chExt cx="1116124" cy="1224136"/>
          </a:xfrm>
        </p:grpSpPr>
        <p:grpSp>
          <p:nvGrpSpPr>
            <p:cNvPr id="496" name="Gruppieren 495">
              <a:extLst>
                <a:ext uri="{FF2B5EF4-FFF2-40B4-BE49-F238E27FC236}">
                  <a16:creationId xmlns:a16="http://schemas.microsoft.com/office/drawing/2014/main" id="{F06DA4D0-DDCC-1F0D-D928-40CF5F542F36}"/>
                </a:ext>
              </a:extLst>
            </p:cNvPr>
            <p:cNvGrpSpPr/>
            <p:nvPr/>
          </p:nvGrpSpPr>
          <p:grpSpPr>
            <a:xfrm>
              <a:off x="5598728" y="1332359"/>
              <a:ext cx="1116124" cy="1224136"/>
              <a:chOff x="5796750" y="1836415"/>
              <a:chExt cx="1116124" cy="1224136"/>
            </a:xfrm>
          </p:grpSpPr>
          <p:sp>
            <p:nvSpPr>
              <p:cNvPr id="499" name="Gleichschenkliges Dreieck 11">
                <a:extLst>
                  <a:ext uri="{FF2B5EF4-FFF2-40B4-BE49-F238E27FC236}">
                    <a16:creationId xmlns:a16="http://schemas.microsoft.com/office/drawing/2014/main" id="{C35A419D-7166-7DDA-AB83-13D8376E35E1}"/>
                  </a:ext>
                </a:extLst>
              </p:cNvPr>
              <p:cNvSpPr/>
              <p:nvPr/>
            </p:nvSpPr>
            <p:spPr>
              <a:xfrm>
                <a:off x="6282804" y="1836415"/>
                <a:ext cx="144016" cy="122413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00" name="Gleichschenkliges Dreieck 12">
                <a:extLst>
                  <a:ext uri="{FF2B5EF4-FFF2-40B4-BE49-F238E27FC236}">
                    <a16:creationId xmlns:a16="http://schemas.microsoft.com/office/drawing/2014/main" id="{A68307BC-E71D-F69F-6B85-15E76DEA9E75}"/>
                  </a:ext>
                </a:extLst>
              </p:cNvPr>
              <p:cNvSpPr/>
              <p:nvPr/>
            </p:nvSpPr>
            <p:spPr>
              <a:xfrm>
                <a:off x="5796750" y="2492463"/>
                <a:ext cx="1116124" cy="79481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01" name="Gleichschenkliges Dreieck 13">
                <a:extLst>
                  <a:ext uri="{FF2B5EF4-FFF2-40B4-BE49-F238E27FC236}">
                    <a16:creationId xmlns:a16="http://schemas.microsoft.com/office/drawing/2014/main" id="{E2A8BA7D-38C5-C2B3-7154-F27ECDF66094}"/>
                  </a:ext>
                </a:extLst>
              </p:cNvPr>
              <p:cNvSpPr/>
              <p:nvPr/>
            </p:nvSpPr>
            <p:spPr>
              <a:xfrm>
                <a:off x="5994772" y="2150736"/>
                <a:ext cx="720080" cy="45719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cxnSp>
            <p:nvCxnSpPr>
              <p:cNvPr id="502" name="Gerade Verbindung 32">
                <a:extLst>
                  <a:ext uri="{FF2B5EF4-FFF2-40B4-BE49-F238E27FC236}">
                    <a16:creationId xmlns:a16="http://schemas.microsoft.com/office/drawing/2014/main" id="{FB8B93F1-3DB3-78F7-3044-C0B0498AF554}"/>
                  </a:ext>
                </a:extLst>
              </p:cNvPr>
              <p:cNvCxnSpPr>
                <a:stCxn id="500" idx="2"/>
              </p:cNvCxnSpPr>
              <p:nvPr/>
            </p:nvCxnSpPr>
            <p:spPr>
              <a:xfrm>
                <a:off x="5796750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503" name="Gerade Verbindung 33">
                <a:extLst>
                  <a:ext uri="{FF2B5EF4-FFF2-40B4-BE49-F238E27FC236}">
                    <a16:creationId xmlns:a16="http://schemas.microsoft.com/office/drawing/2014/main" id="{9D00E048-AE42-A565-5B99-22E8B920803B}"/>
                  </a:ext>
                </a:extLst>
              </p:cNvPr>
              <p:cNvCxnSpPr/>
              <p:nvPr/>
            </p:nvCxnSpPr>
            <p:spPr>
              <a:xfrm>
                <a:off x="6051937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504" name="Gerade Verbindung 34">
                <a:extLst>
                  <a:ext uri="{FF2B5EF4-FFF2-40B4-BE49-F238E27FC236}">
                    <a16:creationId xmlns:a16="http://schemas.microsoft.com/office/drawing/2014/main" id="{CABB5120-23E2-761E-0FF3-B42A04A2B200}"/>
                  </a:ext>
                </a:extLst>
              </p:cNvPr>
              <p:cNvCxnSpPr/>
              <p:nvPr/>
            </p:nvCxnSpPr>
            <p:spPr>
              <a:xfrm>
                <a:off x="6905835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505" name="Gerade Verbindung 35">
                <a:extLst>
                  <a:ext uri="{FF2B5EF4-FFF2-40B4-BE49-F238E27FC236}">
                    <a16:creationId xmlns:a16="http://schemas.microsoft.com/office/drawing/2014/main" id="{56F1B281-4925-E436-F0CA-06C81ECCC48A}"/>
                  </a:ext>
                </a:extLst>
              </p:cNvPr>
              <p:cNvCxnSpPr/>
              <p:nvPr/>
            </p:nvCxnSpPr>
            <p:spPr>
              <a:xfrm>
                <a:off x="6642844" y="2565012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506" name="Gerade Verbindung 36">
                <a:extLst>
                  <a:ext uri="{FF2B5EF4-FFF2-40B4-BE49-F238E27FC236}">
                    <a16:creationId xmlns:a16="http://schemas.microsoft.com/office/drawing/2014/main" id="{FF088A66-EA8D-D8A7-0CCB-89FBF337C0AD}"/>
                  </a:ext>
                </a:extLst>
              </p:cNvPr>
              <p:cNvCxnSpPr/>
              <p:nvPr/>
            </p:nvCxnSpPr>
            <p:spPr>
              <a:xfrm>
                <a:off x="6030776" y="2196455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507" name="Gerade Verbindung 37">
                <a:extLst>
                  <a:ext uri="{FF2B5EF4-FFF2-40B4-BE49-F238E27FC236}">
                    <a16:creationId xmlns:a16="http://schemas.microsoft.com/office/drawing/2014/main" id="{1861DB23-0F83-48D8-7F98-49196E607EB1}"/>
                  </a:ext>
                </a:extLst>
              </p:cNvPr>
              <p:cNvCxnSpPr/>
              <p:nvPr/>
            </p:nvCxnSpPr>
            <p:spPr>
              <a:xfrm>
                <a:off x="6714579" y="2196455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</p:grpSp>
        <p:cxnSp>
          <p:nvCxnSpPr>
            <p:cNvPr id="497" name="Gerade Verbindung 27">
              <a:extLst>
                <a:ext uri="{FF2B5EF4-FFF2-40B4-BE49-F238E27FC236}">
                  <a16:creationId xmlns:a16="http://schemas.microsoft.com/office/drawing/2014/main" id="{7CD66BD9-6C78-786E-2344-8E3F69D016DA}"/>
                </a:ext>
              </a:extLst>
            </p:cNvPr>
            <p:cNvCxnSpPr/>
            <p:nvPr/>
          </p:nvCxnSpPr>
          <p:spPr>
            <a:xfrm flipV="1">
              <a:off x="6084782" y="2069519"/>
              <a:ext cx="120613" cy="486976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98" name="Gerade Verbindung 28">
              <a:extLst>
                <a:ext uri="{FF2B5EF4-FFF2-40B4-BE49-F238E27FC236}">
                  <a16:creationId xmlns:a16="http://schemas.microsoft.com/office/drawing/2014/main" id="{69F8F5E0-BECA-E8FF-8698-457B55B5D56E}"/>
                </a:ext>
              </a:extLst>
            </p:cNvPr>
            <p:cNvCxnSpPr/>
            <p:nvPr/>
          </p:nvCxnSpPr>
          <p:spPr>
            <a:xfrm flipH="1" flipV="1">
              <a:off x="6129195" y="2059559"/>
              <a:ext cx="99603" cy="496936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</p:grpSp>
      <p:grpSp>
        <p:nvGrpSpPr>
          <p:cNvPr id="508" name="Gruppieren 507">
            <a:extLst>
              <a:ext uri="{FF2B5EF4-FFF2-40B4-BE49-F238E27FC236}">
                <a16:creationId xmlns:a16="http://schemas.microsoft.com/office/drawing/2014/main" id="{1095704F-F038-07D8-B55A-C96EB92D12AC}"/>
              </a:ext>
            </a:extLst>
          </p:cNvPr>
          <p:cNvGrpSpPr/>
          <p:nvPr/>
        </p:nvGrpSpPr>
        <p:grpSpPr>
          <a:xfrm>
            <a:off x="2006026" y="1668907"/>
            <a:ext cx="925372" cy="1368146"/>
            <a:chOff x="2093145" y="2495805"/>
            <a:chExt cx="1319449" cy="1932898"/>
          </a:xfrm>
        </p:grpSpPr>
        <p:sp>
          <p:nvSpPr>
            <p:cNvPr id="509" name="Gleichschenkliges Dreieck 23">
              <a:extLst>
                <a:ext uri="{FF2B5EF4-FFF2-40B4-BE49-F238E27FC236}">
                  <a16:creationId xmlns:a16="http://schemas.microsoft.com/office/drawing/2014/main" id="{391D98E9-7C10-4158-F63B-6339CF5ADC97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grpSp>
          <p:nvGrpSpPr>
            <p:cNvPr id="510" name="Gruppieren 509">
              <a:extLst>
                <a:ext uri="{FF2B5EF4-FFF2-40B4-BE49-F238E27FC236}">
                  <a16:creationId xmlns:a16="http://schemas.microsoft.com/office/drawing/2014/main" id="{542B6BD7-900B-B995-3B6F-51458863C18A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520" name="Ellipse 35">
                <a:extLst>
                  <a:ext uri="{FF2B5EF4-FFF2-40B4-BE49-F238E27FC236}">
                    <a16:creationId xmlns:a16="http://schemas.microsoft.com/office/drawing/2014/main" id="{8DEED43C-8DB2-D0BF-6A69-DB13A29E05C4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21" name="Gleichschenkliges Dreieck 36">
                <a:extLst>
                  <a:ext uri="{FF2B5EF4-FFF2-40B4-BE49-F238E27FC236}">
                    <a16:creationId xmlns:a16="http://schemas.microsoft.com/office/drawing/2014/main" id="{519B3CA2-DC5D-95A7-C925-8D47B6652C64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22" name="Rechteck 521">
                <a:extLst>
                  <a:ext uri="{FF2B5EF4-FFF2-40B4-BE49-F238E27FC236}">
                    <a16:creationId xmlns:a16="http://schemas.microsoft.com/office/drawing/2014/main" id="{7A1E6884-6ED3-6D33-E740-054E8D063230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511" name="Gruppieren 510">
              <a:extLst>
                <a:ext uri="{FF2B5EF4-FFF2-40B4-BE49-F238E27FC236}">
                  <a16:creationId xmlns:a16="http://schemas.microsoft.com/office/drawing/2014/main" id="{DE705161-C174-A41F-6C78-35AAEBD954B2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517" name="Ellipse 32">
                <a:extLst>
                  <a:ext uri="{FF2B5EF4-FFF2-40B4-BE49-F238E27FC236}">
                    <a16:creationId xmlns:a16="http://schemas.microsoft.com/office/drawing/2014/main" id="{099049D0-3A87-58FC-8997-9FAB32CCF9C3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18" name="Gleichschenkliges Dreieck 33">
                <a:extLst>
                  <a:ext uri="{FF2B5EF4-FFF2-40B4-BE49-F238E27FC236}">
                    <a16:creationId xmlns:a16="http://schemas.microsoft.com/office/drawing/2014/main" id="{3313CB9A-FC9C-A6AA-3C61-62B9E02C4046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19" name="Rechteck 518">
                <a:extLst>
                  <a:ext uri="{FF2B5EF4-FFF2-40B4-BE49-F238E27FC236}">
                    <a16:creationId xmlns:a16="http://schemas.microsoft.com/office/drawing/2014/main" id="{0C2869AA-7BA4-406A-3F7A-C8685F952131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512" name="Gruppieren 511">
              <a:extLst>
                <a:ext uri="{FF2B5EF4-FFF2-40B4-BE49-F238E27FC236}">
                  <a16:creationId xmlns:a16="http://schemas.microsoft.com/office/drawing/2014/main" id="{758B5949-8CF8-66AB-72C4-820714B117AD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514" name="Ellipse 29">
                <a:extLst>
                  <a:ext uri="{FF2B5EF4-FFF2-40B4-BE49-F238E27FC236}">
                    <a16:creationId xmlns:a16="http://schemas.microsoft.com/office/drawing/2014/main" id="{C506A939-DB2C-883D-15D8-DD11826E9CDF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15" name="Gleichschenkliges Dreieck 30">
                <a:extLst>
                  <a:ext uri="{FF2B5EF4-FFF2-40B4-BE49-F238E27FC236}">
                    <a16:creationId xmlns:a16="http://schemas.microsoft.com/office/drawing/2014/main" id="{508D100D-A146-CA70-B0F8-A2CBCFD0CC5C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16" name="Rechteck 515">
                <a:extLst>
                  <a:ext uri="{FF2B5EF4-FFF2-40B4-BE49-F238E27FC236}">
                    <a16:creationId xmlns:a16="http://schemas.microsoft.com/office/drawing/2014/main" id="{1B91E8DB-8B94-9083-0F2F-612A5891454D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sp>
          <p:nvSpPr>
            <p:cNvPr id="513" name="Ellipse 28">
              <a:extLst>
                <a:ext uri="{FF2B5EF4-FFF2-40B4-BE49-F238E27FC236}">
                  <a16:creationId xmlns:a16="http://schemas.microsoft.com/office/drawing/2014/main" id="{C2BF7F67-595B-DA13-AC7A-7F98F56884BE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</p:grpSp>
      <p:grpSp>
        <p:nvGrpSpPr>
          <p:cNvPr id="523" name="Gruppieren 522">
            <a:extLst>
              <a:ext uri="{FF2B5EF4-FFF2-40B4-BE49-F238E27FC236}">
                <a16:creationId xmlns:a16="http://schemas.microsoft.com/office/drawing/2014/main" id="{62E6DBAC-2670-E54B-0825-E6C5CEF762D3}"/>
              </a:ext>
            </a:extLst>
          </p:cNvPr>
          <p:cNvGrpSpPr/>
          <p:nvPr/>
        </p:nvGrpSpPr>
        <p:grpSpPr>
          <a:xfrm>
            <a:off x="1051060" y="2231526"/>
            <a:ext cx="925372" cy="1368146"/>
            <a:chOff x="2093145" y="2495805"/>
            <a:chExt cx="1319449" cy="1932898"/>
          </a:xfrm>
        </p:grpSpPr>
        <p:sp>
          <p:nvSpPr>
            <p:cNvPr id="524" name="Gleichschenkliges Dreieck 52">
              <a:extLst>
                <a:ext uri="{FF2B5EF4-FFF2-40B4-BE49-F238E27FC236}">
                  <a16:creationId xmlns:a16="http://schemas.microsoft.com/office/drawing/2014/main" id="{518EC8EF-5AC8-8DD5-7048-363F88616D78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grpSp>
          <p:nvGrpSpPr>
            <p:cNvPr id="525" name="Gruppieren 524">
              <a:extLst>
                <a:ext uri="{FF2B5EF4-FFF2-40B4-BE49-F238E27FC236}">
                  <a16:creationId xmlns:a16="http://schemas.microsoft.com/office/drawing/2014/main" id="{45F9BF59-8B49-1E00-9539-B8EFF2FDDEB8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535" name="Ellipse 63">
                <a:extLst>
                  <a:ext uri="{FF2B5EF4-FFF2-40B4-BE49-F238E27FC236}">
                    <a16:creationId xmlns:a16="http://schemas.microsoft.com/office/drawing/2014/main" id="{4F41DAD7-E7B7-2E62-1041-6BA40F76EB19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36" name="Gleichschenkliges Dreieck 64">
                <a:extLst>
                  <a:ext uri="{FF2B5EF4-FFF2-40B4-BE49-F238E27FC236}">
                    <a16:creationId xmlns:a16="http://schemas.microsoft.com/office/drawing/2014/main" id="{56888C96-0739-A40D-A42C-EFB4486B8A12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37" name="Rechteck 536">
                <a:extLst>
                  <a:ext uri="{FF2B5EF4-FFF2-40B4-BE49-F238E27FC236}">
                    <a16:creationId xmlns:a16="http://schemas.microsoft.com/office/drawing/2014/main" id="{5692A940-B9C1-6615-76AF-67385DF89CAB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526" name="Gruppieren 525">
              <a:extLst>
                <a:ext uri="{FF2B5EF4-FFF2-40B4-BE49-F238E27FC236}">
                  <a16:creationId xmlns:a16="http://schemas.microsoft.com/office/drawing/2014/main" id="{1BB8C5E6-24C3-63FA-AFA4-6526BFE32FC1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532" name="Ellipse 60">
                <a:extLst>
                  <a:ext uri="{FF2B5EF4-FFF2-40B4-BE49-F238E27FC236}">
                    <a16:creationId xmlns:a16="http://schemas.microsoft.com/office/drawing/2014/main" id="{32663153-9E9C-8BDF-73FC-76E3DF5363E5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33" name="Gleichschenkliges Dreieck 61">
                <a:extLst>
                  <a:ext uri="{FF2B5EF4-FFF2-40B4-BE49-F238E27FC236}">
                    <a16:creationId xmlns:a16="http://schemas.microsoft.com/office/drawing/2014/main" id="{D8AD11FB-03E4-6FEC-C474-DF70442B6F5A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34" name="Rechteck 533">
                <a:extLst>
                  <a:ext uri="{FF2B5EF4-FFF2-40B4-BE49-F238E27FC236}">
                    <a16:creationId xmlns:a16="http://schemas.microsoft.com/office/drawing/2014/main" id="{D510E3BD-81AE-FFAD-5EFA-2E68F505E4B5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527" name="Gruppieren 526">
              <a:extLst>
                <a:ext uri="{FF2B5EF4-FFF2-40B4-BE49-F238E27FC236}">
                  <a16:creationId xmlns:a16="http://schemas.microsoft.com/office/drawing/2014/main" id="{9FA0B401-A0B5-AAAA-A124-8CA164F1233B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529" name="Ellipse 57">
                <a:extLst>
                  <a:ext uri="{FF2B5EF4-FFF2-40B4-BE49-F238E27FC236}">
                    <a16:creationId xmlns:a16="http://schemas.microsoft.com/office/drawing/2014/main" id="{5118F525-90BD-1053-4D39-A46F4ED827AB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30" name="Gleichschenkliges Dreieck 58">
                <a:extLst>
                  <a:ext uri="{FF2B5EF4-FFF2-40B4-BE49-F238E27FC236}">
                    <a16:creationId xmlns:a16="http://schemas.microsoft.com/office/drawing/2014/main" id="{BE5A134A-810E-12DA-8ABC-F6D9861B77BF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31" name="Rechteck 530">
                <a:extLst>
                  <a:ext uri="{FF2B5EF4-FFF2-40B4-BE49-F238E27FC236}">
                    <a16:creationId xmlns:a16="http://schemas.microsoft.com/office/drawing/2014/main" id="{B1E3505C-5439-98FB-AD42-4FCB42163721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sp>
          <p:nvSpPr>
            <p:cNvPr id="528" name="Ellipse 56">
              <a:extLst>
                <a:ext uri="{FF2B5EF4-FFF2-40B4-BE49-F238E27FC236}">
                  <a16:creationId xmlns:a16="http://schemas.microsoft.com/office/drawing/2014/main" id="{EBB8107A-144D-47D6-A601-3B3BAD0D5721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</p:grpSp>
      <p:grpSp>
        <p:nvGrpSpPr>
          <p:cNvPr id="538" name="Gruppieren 537">
            <a:extLst>
              <a:ext uri="{FF2B5EF4-FFF2-40B4-BE49-F238E27FC236}">
                <a16:creationId xmlns:a16="http://schemas.microsoft.com/office/drawing/2014/main" id="{70A84ED5-EB5A-FC94-5A13-0C17CB8F418A}"/>
              </a:ext>
            </a:extLst>
          </p:cNvPr>
          <p:cNvGrpSpPr/>
          <p:nvPr/>
        </p:nvGrpSpPr>
        <p:grpSpPr>
          <a:xfrm>
            <a:off x="1741763" y="2893447"/>
            <a:ext cx="925372" cy="1368146"/>
            <a:chOff x="2093145" y="2495805"/>
            <a:chExt cx="1319449" cy="1932898"/>
          </a:xfrm>
        </p:grpSpPr>
        <p:sp>
          <p:nvSpPr>
            <p:cNvPr id="539" name="Gleichschenkliges Dreieck 67">
              <a:extLst>
                <a:ext uri="{FF2B5EF4-FFF2-40B4-BE49-F238E27FC236}">
                  <a16:creationId xmlns:a16="http://schemas.microsoft.com/office/drawing/2014/main" id="{35E41858-5398-AF40-256D-D4E586A92700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grpSp>
          <p:nvGrpSpPr>
            <p:cNvPr id="540" name="Gruppieren 539">
              <a:extLst>
                <a:ext uri="{FF2B5EF4-FFF2-40B4-BE49-F238E27FC236}">
                  <a16:creationId xmlns:a16="http://schemas.microsoft.com/office/drawing/2014/main" id="{A2FDCD3A-8DA2-81A9-A324-D130AC7CE5E6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550" name="Ellipse 78">
                <a:extLst>
                  <a:ext uri="{FF2B5EF4-FFF2-40B4-BE49-F238E27FC236}">
                    <a16:creationId xmlns:a16="http://schemas.microsoft.com/office/drawing/2014/main" id="{C6082028-EA09-D9C6-E790-F1BB0C099E56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51" name="Gleichschenkliges Dreieck 79">
                <a:extLst>
                  <a:ext uri="{FF2B5EF4-FFF2-40B4-BE49-F238E27FC236}">
                    <a16:creationId xmlns:a16="http://schemas.microsoft.com/office/drawing/2014/main" id="{E577A870-9DC8-C5AE-BA99-9F7FDBCA4F35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52" name="Rechteck 551">
                <a:extLst>
                  <a:ext uri="{FF2B5EF4-FFF2-40B4-BE49-F238E27FC236}">
                    <a16:creationId xmlns:a16="http://schemas.microsoft.com/office/drawing/2014/main" id="{3AA7A8E5-8DBC-948F-B3D5-203754B1DB23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541" name="Gruppieren 540">
              <a:extLst>
                <a:ext uri="{FF2B5EF4-FFF2-40B4-BE49-F238E27FC236}">
                  <a16:creationId xmlns:a16="http://schemas.microsoft.com/office/drawing/2014/main" id="{D4AC9C9B-C1DA-5B22-5A7D-2D6E5B41F564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547" name="Ellipse 75">
                <a:extLst>
                  <a:ext uri="{FF2B5EF4-FFF2-40B4-BE49-F238E27FC236}">
                    <a16:creationId xmlns:a16="http://schemas.microsoft.com/office/drawing/2014/main" id="{1AA8A0BD-7692-029D-E58D-DD560E1A6C77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48" name="Gleichschenkliges Dreieck 76">
                <a:extLst>
                  <a:ext uri="{FF2B5EF4-FFF2-40B4-BE49-F238E27FC236}">
                    <a16:creationId xmlns:a16="http://schemas.microsoft.com/office/drawing/2014/main" id="{9D1054F8-3ABB-3A05-C90F-E2E7208C03E8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49" name="Rechteck 548">
                <a:extLst>
                  <a:ext uri="{FF2B5EF4-FFF2-40B4-BE49-F238E27FC236}">
                    <a16:creationId xmlns:a16="http://schemas.microsoft.com/office/drawing/2014/main" id="{21057A9A-452D-6745-336F-6E5C401D56DB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542" name="Gruppieren 541">
              <a:extLst>
                <a:ext uri="{FF2B5EF4-FFF2-40B4-BE49-F238E27FC236}">
                  <a16:creationId xmlns:a16="http://schemas.microsoft.com/office/drawing/2014/main" id="{2416E1AD-C7EF-100A-FE8C-C94378818009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544" name="Ellipse 72">
                <a:extLst>
                  <a:ext uri="{FF2B5EF4-FFF2-40B4-BE49-F238E27FC236}">
                    <a16:creationId xmlns:a16="http://schemas.microsoft.com/office/drawing/2014/main" id="{BDA7F8A5-5DCC-2084-816F-5888E8FF494A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45" name="Gleichschenkliges Dreieck 73">
                <a:extLst>
                  <a:ext uri="{FF2B5EF4-FFF2-40B4-BE49-F238E27FC236}">
                    <a16:creationId xmlns:a16="http://schemas.microsoft.com/office/drawing/2014/main" id="{E3D84FBD-0754-CD98-642A-75D20242398C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546" name="Rechteck 545">
                <a:extLst>
                  <a:ext uri="{FF2B5EF4-FFF2-40B4-BE49-F238E27FC236}">
                    <a16:creationId xmlns:a16="http://schemas.microsoft.com/office/drawing/2014/main" id="{6ACF54BF-1FF6-AF63-A2E3-C698672DD9C1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sp>
          <p:nvSpPr>
            <p:cNvPr id="543" name="Ellipse 71">
              <a:extLst>
                <a:ext uri="{FF2B5EF4-FFF2-40B4-BE49-F238E27FC236}">
                  <a16:creationId xmlns:a16="http://schemas.microsoft.com/office/drawing/2014/main" id="{EF988503-4A55-8EE5-8734-02C1B263316A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</p:grpSp>
      <p:grpSp>
        <p:nvGrpSpPr>
          <p:cNvPr id="553" name="Gruppieren 552">
            <a:extLst>
              <a:ext uri="{FF2B5EF4-FFF2-40B4-BE49-F238E27FC236}">
                <a16:creationId xmlns:a16="http://schemas.microsoft.com/office/drawing/2014/main" id="{961B8B1B-141F-44B3-17AD-1235FD373518}"/>
              </a:ext>
            </a:extLst>
          </p:cNvPr>
          <p:cNvGrpSpPr/>
          <p:nvPr/>
        </p:nvGrpSpPr>
        <p:grpSpPr>
          <a:xfrm>
            <a:off x="5906621" y="2164812"/>
            <a:ext cx="1173088" cy="952872"/>
            <a:chOff x="3762524" y="3708623"/>
            <a:chExt cx="1173088" cy="952872"/>
          </a:xfrm>
        </p:grpSpPr>
        <p:sp>
          <p:nvSpPr>
            <p:cNvPr id="554" name="Rechteck 553">
              <a:extLst>
                <a:ext uri="{FF2B5EF4-FFF2-40B4-BE49-F238E27FC236}">
                  <a16:creationId xmlns:a16="http://schemas.microsoft.com/office/drawing/2014/main" id="{655317E2-4465-3C34-97E9-C2B849A22D55}"/>
                </a:ext>
              </a:extLst>
            </p:cNvPr>
            <p:cNvSpPr/>
            <p:nvPr/>
          </p:nvSpPr>
          <p:spPr>
            <a:xfrm>
              <a:off x="3834532" y="4283507"/>
              <a:ext cx="216024" cy="289212"/>
            </a:xfrm>
            <a:prstGeom prst="rect">
              <a:avLst/>
            </a:prstGeom>
            <a:solidFill>
              <a:srgbClr val="39571B"/>
            </a:solidFill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55" name="Ellipse 83">
              <a:extLst>
                <a:ext uri="{FF2B5EF4-FFF2-40B4-BE49-F238E27FC236}">
                  <a16:creationId xmlns:a16="http://schemas.microsoft.com/office/drawing/2014/main" id="{5CE52D93-3FD3-AB5D-ED01-AD267F064B2A}"/>
                </a:ext>
              </a:extLst>
            </p:cNvPr>
            <p:cNvSpPr/>
            <p:nvPr/>
          </p:nvSpPr>
          <p:spPr>
            <a:xfrm>
              <a:off x="3906540" y="410989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cxnSp>
          <p:nvCxnSpPr>
            <p:cNvPr id="556" name="Gerade Verbindung 44">
              <a:extLst>
                <a:ext uri="{FF2B5EF4-FFF2-40B4-BE49-F238E27FC236}">
                  <a16:creationId xmlns:a16="http://schemas.microsoft.com/office/drawing/2014/main" id="{CF7655E7-DD87-5EA6-37EC-B3ECCCAC5B42}"/>
                </a:ext>
              </a:extLst>
            </p:cNvPr>
            <p:cNvCxnSpPr/>
            <p:nvPr/>
          </p:nvCxnSpPr>
          <p:spPr>
            <a:xfrm>
              <a:off x="4554612" y="3717492"/>
              <a:ext cx="0" cy="63920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7" name="Gerade Verbindung 45">
              <a:extLst>
                <a:ext uri="{FF2B5EF4-FFF2-40B4-BE49-F238E27FC236}">
                  <a16:creationId xmlns:a16="http://schemas.microsoft.com/office/drawing/2014/main" id="{34B05CEC-03A2-ACC0-7A81-D04C8BE4B856}"/>
                </a:ext>
              </a:extLst>
            </p:cNvPr>
            <p:cNvCxnSpPr/>
            <p:nvPr/>
          </p:nvCxnSpPr>
          <p:spPr>
            <a:xfrm>
              <a:off x="4928220" y="4037093"/>
              <a:ext cx="0" cy="624402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8" name="Gerade Verbindung 46">
              <a:extLst>
                <a:ext uri="{FF2B5EF4-FFF2-40B4-BE49-F238E27FC236}">
                  <a16:creationId xmlns:a16="http://schemas.microsoft.com/office/drawing/2014/main" id="{E3921576-2168-2B39-0C36-B13C4034AE14}"/>
                </a:ext>
              </a:extLst>
            </p:cNvPr>
            <p:cNvCxnSpPr/>
            <p:nvPr/>
          </p:nvCxnSpPr>
          <p:spPr>
            <a:xfrm>
              <a:off x="4626620" y="3717492"/>
              <a:ext cx="0" cy="63920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9" name="Gerade Verbindung 47">
              <a:extLst>
                <a:ext uri="{FF2B5EF4-FFF2-40B4-BE49-F238E27FC236}">
                  <a16:creationId xmlns:a16="http://schemas.microsoft.com/office/drawing/2014/main" id="{072B128C-FBB6-F4D1-D905-982735155A72}"/>
                </a:ext>
              </a:extLst>
            </p:cNvPr>
            <p:cNvCxnSpPr/>
            <p:nvPr/>
          </p:nvCxnSpPr>
          <p:spPr>
            <a:xfrm>
              <a:off x="4859412" y="4022292"/>
              <a:ext cx="0" cy="63920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60" name="Gerade Verbindung 48">
              <a:extLst>
                <a:ext uri="{FF2B5EF4-FFF2-40B4-BE49-F238E27FC236}">
                  <a16:creationId xmlns:a16="http://schemas.microsoft.com/office/drawing/2014/main" id="{104399F5-58AD-35DC-F39A-064A0CE890D4}"/>
                </a:ext>
              </a:extLst>
            </p:cNvPr>
            <p:cNvCxnSpPr/>
            <p:nvPr/>
          </p:nvCxnSpPr>
          <p:spPr>
            <a:xfrm>
              <a:off x="4554612" y="3716163"/>
              <a:ext cx="304800" cy="31273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61" name="Gerade Verbindung 49">
              <a:extLst>
                <a:ext uri="{FF2B5EF4-FFF2-40B4-BE49-F238E27FC236}">
                  <a16:creationId xmlns:a16="http://schemas.microsoft.com/office/drawing/2014/main" id="{DC21D777-3931-A429-7734-B93867668B8E}"/>
                </a:ext>
              </a:extLst>
            </p:cNvPr>
            <p:cNvCxnSpPr/>
            <p:nvPr/>
          </p:nvCxnSpPr>
          <p:spPr>
            <a:xfrm>
              <a:off x="4623420" y="3722158"/>
              <a:ext cx="304800" cy="31273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62" name="Gerade Verbindung 50">
              <a:extLst>
                <a:ext uri="{FF2B5EF4-FFF2-40B4-BE49-F238E27FC236}">
                  <a16:creationId xmlns:a16="http://schemas.microsoft.com/office/drawing/2014/main" id="{26C2F3B8-6AE5-745F-3AEA-E2B3EA450CF0}"/>
                </a:ext>
              </a:extLst>
            </p:cNvPr>
            <p:cNvCxnSpPr/>
            <p:nvPr/>
          </p:nvCxnSpPr>
          <p:spPr>
            <a:xfrm flipH="1">
              <a:off x="4859412" y="4314947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63" name="Gerade Verbindung 51">
              <a:extLst>
                <a:ext uri="{FF2B5EF4-FFF2-40B4-BE49-F238E27FC236}">
                  <a16:creationId xmlns:a16="http://schemas.microsoft.com/office/drawing/2014/main" id="{B32E51EB-D90B-5CAE-CD80-89E4521F5214}"/>
                </a:ext>
              </a:extLst>
            </p:cNvPr>
            <p:cNvCxnSpPr/>
            <p:nvPr/>
          </p:nvCxnSpPr>
          <p:spPr>
            <a:xfrm flipH="1">
              <a:off x="4557812" y="4009958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64" name="Gerade Verbindung 52">
              <a:extLst>
                <a:ext uri="{FF2B5EF4-FFF2-40B4-BE49-F238E27FC236}">
                  <a16:creationId xmlns:a16="http://schemas.microsoft.com/office/drawing/2014/main" id="{9A3F6DC1-7B62-50B6-29A5-0ABB95B5E999}"/>
                </a:ext>
              </a:extLst>
            </p:cNvPr>
            <p:cNvCxnSpPr/>
            <p:nvPr/>
          </p:nvCxnSpPr>
          <p:spPr>
            <a:xfrm flipH="1">
              <a:off x="4859412" y="4034891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65" name="Gerade Verbindung 53">
              <a:extLst>
                <a:ext uri="{FF2B5EF4-FFF2-40B4-BE49-F238E27FC236}">
                  <a16:creationId xmlns:a16="http://schemas.microsoft.com/office/drawing/2014/main" id="{36CFC15D-3072-8FD6-46CF-A71A986D529D}"/>
                </a:ext>
              </a:extLst>
            </p:cNvPr>
            <p:cNvCxnSpPr/>
            <p:nvPr/>
          </p:nvCxnSpPr>
          <p:spPr>
            <a:xfrm flipH="1">
              <a:off x="4554612" y="3716981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66" name="Gerade Verbindung 54">
              <a:extLst>
                <a:ext uri="{FF2B5EF4-FFF2-40B4-BE49-F238E27FC236}">
                  <a16:creationId xmlns:a16="http://schemas.microsoft.com/office/drawing/2014/main" id="{90DF6639-41CF-5B2D-238D-7A3B74B95E47}"/>
                </a:ext>
              </a:extLst>
            </p:cNvPr>
            <p:cNvCxnSpPr/>
            <p:nvPr/>
          </p:nvCxnSpPr>
          <p:spPr>
            <a:xfrm>
              <a:off x="4859412" y="4353248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67" name="Gerade Verbindung 55">
              <a:extLst>
                <a:ext uri="{FF2B5EF4-FFF2-40B4-BE49-F238E27FC236}">
                  <a16:creationId xmlns:a16="http://schemas.microsoft.com/office/drawing/2014/main" id="{49DB33CB-3809-6F1B-5D4C-53F276BC83E5}"/>
                </a:ext>
              </a:extLst>
            </p:cNvPr>
            <p:cNvCxnSpPr/>
            <p:nvPr/>
          </p:nvCxnSpPr>
          <p:spPr>
            <a:xfrm>
              <a:off x="4859412" y="4028896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68" name="Gerade Verbindung 56">
              <a:extLst>
                <a:ext uri="{FF2B5EF4-FFF2-40B4-BE49-F238E27FC236}">
                  <a16:creationId xmlns:a16="http://schemas.microsoft.com/office/drawing/2014/main" id="{50E52F69-F9C8-5D03-7544-7B9AFE3C9F53}"/>
                </a:ext>
              </a:extLst>
            </p:cNvPr>
            <p:cNvCxnSpPr/>
            <p:nvPr/>
          </p:nvCxnSpPr>
          <p:spPr>
            <a:xfrm>
              <a:off x="4554612" y="3708623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69" name="Gerade Verbindung 57">
              <a:extLst>
                <a:ext uri="{FF2B5EF4-FFF2-40B4-BE49-F238E27FC236}">
                  <a16:creationId xmlns:a16="http://schemas.microsoft.com/office/drawing/2014/main" id="{0A817287-EB9A-11D5-A6A3-B7E31337D642}"/>
                </a:ext>
              </a:extLst>
            </p:cNvPr>
            <p:cNvCxnSpPr/>
            <p:nvPr/>
          </p:nvCxnSpPr>
          <p:spPr>
            <a:xfrm>
              <a:off x="4557465" y="4051706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70" name="Gerade Verbindung 58">
              <a:extLst>
                <a:ext uri="{FF2B5EF4-FFF2-40B4-BE49-F238E27FC236}">
                  <a16:creationId xmlns:a16="http://schemas.microsoft.com/office/drawing/2014/main" id="{6B62C987-0566-2560-E6D8-46F7492047DD}"/>
                </a:ext>
              </a:extLst>
            </p:cNvPr>
            <p:cNvCxnSpPr/>
            <p:nvPr/>
          </p:nvCxnSpPr>
          <p:spPr>
            <a:xfrm>
              <a:off x="4626620" y="3724134"/>
              <a:ext cx="232792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71" name="Gerade Verbindung 59">
              <a:extLst>
                <a:ext uri="{FF2B5EF4-FFF2-40B4-BE49-F238E27FC236}">
                  <a16:creationId xmlns:a16="http://schemas.microsoft.com/office/drawing/2014/main" id="{2A41FC2C-BCB9-F6F3-79B0-9FE4B9BE497B}"/>
                </a:ext>
              </a:extLst>
            </p:cNvPr>
            <p:cNvCxnSpPr/>
            <p:nvPr/>
          </p:nvCxnSpPr>
          <p:spPr>
            <a:xfrm>
              <a:off x="4557812" y="3724134"/>
              <a:ext cx="370755" cy="31295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72" name="Gerade Verbindung 60">
              <a:extLst>
                <a:ext uri="{FF2B5EF4-FFF2-40B4-BE49-F238E27FC236}">
                  <a16:creationId xmlns:a16="http://schemas.microsoft.com/office/drawing/2014/main" id="{135C6F91-FF13-8BA6-9333-20079F073453}"/>
                </a:ext>
              </a:extLst>
            </p:cNvPr>
            <p:cNvCxnSpPr/>
            <p:nvPr/>
          </p:nvCxnSpPr>
          <p:spPr>
            <a:xfrm flipH="1">
              <a:off x="4859412" y="4033536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73" name="Gerade Verbindung 61">
              <a:extLst>
                <a:ext uri="{FF2B5EF4-FFF2-40B4-BE49-F238E27FC236}">
                  <a16:creationId xmlns:a16="http://schemas.microsoft.com/office/drawing/2014/main" id="{09B088A3-49A8-3601-C82C-567AD1E056D1}"/>
                </a:ext>
              </a:extLst>
            </p:cNvPr>
            <p:cNvCxnSpPr/>
            <p:nvPr/>
          </p:nvCxnSpPr>
          <p:spPr>
            <a:xfrm flipH="1">
              <a:off x="4550197" y="3719061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74" name="Gerade Verbindung 62">
              <a:extLst>
                <a:ext uri="{FF2B5EF4-FFF2-40B4-BE49-F238E27FC236}">
                  <a16:creationId xmlns:a16="http://schemas.microsoft.com/office/drawing/2014/main" id="{755C9455-5B60-655C-3772-F3F6DF8EBC6B}"/>
                </a:ext>
              </a:extLst>
            </p:cNvPr>
            <p:cNvCxnSpPr/>
            <p:nvPr/>
          </p:nvCxnSpPr>
          <p:spPr>
            <a:xfrm flipH="1">
              <a:off x="4856311" y="4661193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75" name="Gerade Verbindung 63">
              <a:extLst>
                <a:ext uri="{FF2B5EF4-FFF2-40B4-BE49-F238E27FC236}">
                  <a16:creationId xmlns:a16="http://schemas.microsoft.com/office/drawing/2014/main" id="{A726DC4A-2720-D681-AB41-C93433CD20CE}"/>
                </a:ext>
              </a:extLst>
            </p:cNvPr>
            <p:cNvCxnSpPr/>
            <p:nvPr/>
          </p:nvCxnSpPr>
          <p:spPr>
            <a:xfrm flipH="1">
              <a:off x="4557465" y="4352796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sp>
          <p:nvSpPr>
            <p:cNvPr id="576" name="Ellipse 104">
              <a:extLst>
                <a:ext uri="{FF2B5EF4-FFF2-40B4-BE49-F238E27FC236}">
                  <a16:creationId xmlns:a16="http://schemas.microsoft.com/office/drawing/2014/main" id="{4C6AD265-3060-9EBF-EF4B-63FB6FBAD135}"/>
                </a:ext>
              </a:extLst>
            </p:cNvPr>
            <p:cNvSpPr/>
            <p:nvPr/>
          </p:nvSpPr>
          <p:spPr>
            <a:xfrm>
              <a:off x="3906540" y="4132460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77" name="Ellipse 105">
              <a:extLst>
                <a:ext uri="{FF2B5EF4-FFF2-40B4-BE49-F238E27FC236}">
                  <a16:creationId xmlns:a16="http://schemas.microsoft.com/office/drawing/2014/main" id="{32EBE7BE-4428-9F08-DEAE-53EA25BCAC45}"/>
                </a:ext>
              </a:extLst>
            </p:cNvPr>
            <p:cNvSpPr/>
            <p:nvPr/>
          </p:nvSpPr>
          <p:spPr>
            <a:xfrm>
              <a:off x="3906540" y="415874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78" name="Ellipse 106">
              <a:extLst>
                <a:ext uri="{FF2B5EF4-FFF2-40B4-BE49-F238E27FC236}">
                  <a16:creationId xmlns:a16="http://schemas.microsoft.com/office/drawing/2014/main" id="{A660E5B6-CFA6-2958-49A3-43214704131F}"/>
                </a:ext>
              </a:extLst>
            </p:cNvPr>
            <p:cNvSpPr/>
            <p:nvPr/>
          </p:nvSpPr>
          <p:spPr>
            <a:xfrm>
              <a:off x="3906540" y="4178730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79" name="Ellipse 107">
              <a:extLst>
                <a:ext uri="{FF2B5EF4-FFF2-40B4-BE49-F238E27FC236}">
                  <a16:creationId xmlns:a16="http://schemas.microsoft.com/office/drawing/2014/main" id="{A0DE8E5D-F829-CD54-8570-A3B4DB4F8B72}"/>
                </a:ext>
              </a:extLst>
            </p:cNvPr>
            <p:cNvSpPr/>
            <p:nvPr/>
          </p:nvSpPr>
          <p:spPr>
            <a:xfrm>
              <a:off x="3906540" y="420158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80" name="Ellipse 108">
              <a:extLst>
                <a:ext uri="{FF2B5EF4-FFF2-40B4-BE49-F238E27FC236}">
                  <a16:creationId xmlns:a16="http://schemas.microsoft.com/office/drawing/2014/main" id="{3CDF3C9E-5EB2-1B7F-37DB-F181F6D3EB25}"/>
                </a:ext>
              </a:extLst>
            </p:cNvPr>
            <p:cNvSpPr/>
            <p:nvPr/>
          </p:nvSpPr>
          <p:spPr>
            <a:xfrm>
              <a:off x="3906540" y="4218265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81" name="Ellipse 109">
              <a:extLst>
                <a:ext uri="{FF2B5EF4-FFF2-40B4-BE49-F238E27FC236}">
                  <a16:creationId xmlns:a16="http://schemas.microsoft.com/office/drawing/2014/main" id="{174D3D54-99E6-2B7D-3F7F-6F85B9A6F3D4}"/>
                </a:ext>
              </a:extLst>
            </p:cNvPr>
            <p:cNvSpPr/>
            <p:nvPr/>
          </p:nvSpPr>
          <p:spPr>
            <a:xfrm>
              <a:off x="3906540" y="4238968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82" name="Ellipse 110">
              <a:extLst>
                <a:ext uri="{FF2B5EF4-FFF2-40B4-BE49-F238E27FC236}">
                  <a16:creationId xmlns:a16="http://schemas.microsoft.com/office/drawing/2014/main" id="{937A3D07-9C8A-3432-7752-6CD4BF407DC9}"/>
                </a:ext>
              </a:extLst>
            </p:cNvPr>
            <p:cNvSpPr/>
            <p:nvPr/>
          </p:nvSpPr>
          <p:spPr>
            <a:xfrm>
              <a:off x="4194572" y="4325917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83" name="Ellipse 111">
              <a:extLst>
                <a:ext uri="{FF2B5EF4-FFF2-40B4-BE49-F238E27FC236}">
                  <a16:creationId xmlns:a16="http://schemas.microsoft.com/office/drawing/2014/main" id="{6BCBC4A1-1292-D26D-BCF1-114C63860579}"/>
                </a:ext>
              </a:extLst>
            </p:cNvPr>
            <p:cNvSpPr/>
            <p:nvPr/>
          </p:nvSpPr>
          <p:spPr>
            <a:xfrm>
              <a:off x="4194572" y="434848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84" name="Ellipse 112">
              <a:extLst>
                <a:ext uri="{FF2B5EF4-FFF2-40B4-BE49-F238E27FC236}">
                  <a16:creationId xmlns:a16="http://schemas.microsoft.com/office/drawing/2014/main" id="{7EED4381-B07A-6EBE-C5BE-3F32A2EB891C}"/>
                </a:ext>
              </a:extLst>
            </p:cNvPr>
            <p:cNvSpPr/>
            <p:nvPr/>
          </p:nvSpPr>
          <p:spPr>
            <a:xfrm>
              <a:off x="4194572" y="437477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85" name="Ellipse 113">
              <a:extLst>
                <a:ext uri="{FF2B5EF4-FFF2-40B4-BE49-F238E27FC236}">
                  <a16:creationId xmlns:a16="http://schemas.microsoft.com/office/drawing/2014/main" id="{B1687474-4CD5-75C4-2FCF-50FD471872DB}"/>
                </a:ext>
              </a:extLst>
            </p:cNvPr>
            <p:cNvSpPr/>
            <p:nvPr/>
          </p:nvSpPr>
          <p:spPr>
            <a:xfrm>
              <a:off x="4194572" y="439475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86" name="Ellipse 114">
              <a:extLst>
                <a:ext uri="{FF2B5EF4-FFF2-40B4-BE49-F238E27FC236}">
                  <a16:creationId xmlns:a16="http://schemas.microsoft.com/office/drawing/2014/main" id="{1B4B3EB0-7BF0-603E-6D79-1AFE1C8EB74F}"/>
                </a:ext>
              </a:extLst>
            </p:cNvPr>
            <p:cNvSpPr/>
            <p:nvPr/>
          </p:nvSpPr>
          <p:spPr>
            <a:xfrm>
              <a:off x="4194572" y="441761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87" name="Ellipse 115">
              <a:extLst>
                <a:ext uri="{FF2B5EF4-FFF2-40B4-BE49-F238E27FC236}">
                  <a16:creationId xmlns:a16="http://schemas.microsoft.com/office/drawing/2014/main" id="{E6F5F952-BE95-CF32-06AD-4F7FAC268AD0}"/>
                </a:ext>
              </a:extLst>
            </p:cNvPr>
            <p:cNvSpPr/>
            <p:nvPr/>
          </p:nvSpPr>
          <p:spPr>
            <a:xfrm>
              <a:off x="4194572" y="443428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88" name="Ellipse 116">
              <a:extLst>
                <a:ext uri="{FF2B5EF4-FFF2-40B4-BE49-F238E27FC236}">
                  <a16:creationId xmlns:a16="http://schemas.microsoft.com/office/drawing/2014/main" id="{F5F0AEDA-04A8-9FB0-CD0E-1264C98BE523}"/>
                </a:ext>
              </a:extLst>
            </p:cNvPr>
            <p:cNvSpPr/>
            <p:nvPr/>
          </p:nvSpPr>
          <p:spPr>
            <a:xfrm>
              <a:off x="4194572" y="4454992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89" name="Ellipse 117">
              <a:extLst>
                <a:ext uri="{FF2B5EF4-FFF2-40B4-BE49-F238E27FC236}">
                  <a16:creationId xmlns:a16="http://schemas.microsoft.com/office/drawing/2014/main" id="{2776D23B-F1C4-51D2-1429-FF049C1EC117}"/>
                </a:ext>
              </a:extLst>
            </p:cNvPr>
            <p:cNvSpPr/>
            <p:nvPr/>
          </p:nvSpPr>
          <p:spPr>
            <a:xfrm>
              <a:off x="4346972" y="4325917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90" name="Ellipse 118">
              <a:extLst>
                <a:ext uri="{FF2B5EF4-FFF2-40B4-BE49-F238E27FC236}">
                  <a16:creationId xmlns:a16="http://schemas.microsoft.com/office/drawing/2014/main" id="{757874CC-1CB2-DE01-FE0C-A47E54FE9F01}"/>
                </a:ext>
              </a:extLst>
            </p:cNvPr>
            <p:cNvSpPr/>
            <p:nvPr/>
          </p:nvSpPr>
          <p:spPr>
            <a:xfrm>
              <a:off x="4346972" y="434848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91" name="Ellipse 119">
              <a:extLst>
                <a:ext uri="{FF2B5EF4-FFF2-40B4-BE49-F238E27FC236}">
                  <a16:creationId xmlns:a16="http://schemas.microsoft.com/office/drawing/2014/main" id="{F59D2F8E-4248-47AC-CDB3-4D21ECD920E7}"/>
                </a:ext>
              </a:extLst>
            </p:cNvPr>
            <p:cNvSpPr/>
            <p:nvPr/>
          </p:nvSpPr>
          <p:spPr>
            <a:xfrm>
              <a:off x="4346972" y="437477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92" name="Ellipse 120">
              <a:extLst>
                <a:ext uri="{FF2B5EF4-FFF2-40B4-BE49-F238E27FC236}">
                  <a16:creationId xmlns:a16="http://schemas.microsoft.com/office/drawing/2014/main" id="{12EA7448-85C9-C4CF-6762-F72E6C44E5BC}"/>
                </a:ext>
              </a:extLst>
            </p:cNvPr>
            <p:cNvSpPr/>
            <p:nvPr/>
          </p:nvSpPr>
          <p:spPr>
            <a:xfrm>
              <a:off x="4346972" y="439475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93" name="Ellipse 121">
              <a:extLst>
                <a:ext uri="{FF2B5EF4-FFF2-40B4-BE49-F238E27FC236}">
                  <a16:creationId xmlns:a16="http://schemas.microsoft.com/office/drawing/2014/main" id="{95A304CC-1140-9FC1-E1BC-EFDEFEB315C1}"/>
                </a:ext>
              </a:extLst>
            </p:cNvPr>
            <p:cNvSpPr/>
            <p:nvPr/>
          </p:nvSpPr>
          <p:spPr>
            <a:xfrm>
              <a:off x="4346972" y="441761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94" name="Ellipse 122">
              <a:extLst>
                <a:ext uri="{FF2B5EF4-FFF2-40B4-BE49-F238E27FC236}">
                  <a16:creationId xmlns:a16="http://schemas.microsoft.com/office/drawing/2014/main" id="{ACE1690A-ED74-F13A-D480-0B681A2AC167}"/>
                </a:ext>
              </a:extLst>
            </p:cNvPr>
            <p:cNvSpPr/>
            <p:nvPr/>
          </p:nvSpPr>
          <p:spPr>
            <a:xfrm>
              <a:off x="4346972" y="443428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95" name="Ellipse 123">
              <a:extLst>
                <a:ext uri="{FF2B5EF4-FFF2-40B4-BE49-F238E27FC236}">
                  <a16:creationId xmlns:a16="http://schemas.microsoft.com/office/drawing/2014/main" id="{BCB86BE6-B774-9A41-620A-F273B14BE669}"/>
                </a:ext>
              </a:extLst>
            </p:cNvPr>
            <p:cNvSpPr/>
            <p:nvPr/>
          </p:nvSpPr>
          <p:spPr>
            <a:xfrm>
              <a:off x="4346972" y="4454992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596" name="Freihandform 84">
              <a:extLst>
                <a:ext uri="{FF2B5EF4-FFF2-40B4-BE49-F238E27FC236}">
                  <a16:creationId xmlns:a16="http://schemas.microsoft.com/office/drawing/2014/main" id="{2A66B9A4-70C5-994A-ABCB-F45113CFCA9D}"/>
                </a:ext>
              </a:extLst>
            </p:cNvPr>
            <p:cNvSpPr/>
            <p:nvPr/>
          </p:nvSpPr>
          <p:spPr>
            <a:xfrm>
              <a:off x="3952875" y="4105275"/>
              <a:ext cx="290513" cy="223838"/>
            </a:xfrm>
            <a:custGeom>
              <a:avLst/>
              <a:gdLst>
                <a:gd name="connsiteX0" fmla="*/ 0 w 290513"/>
                <a:gd name="connsiteY0" fmla="*/ 0 h 223838"/>
                <a:gd name="connsiteX1" fmla="*/ 19050 w 290513"/>
                <a:gd name="connsiteY1" fmla="*/ 38100 h 223838"/>
                <a:gd name="connsiteX2" fmla="*/ 33338 w 290513"/>
                <a:gd name="connsiteY2" fmla="*/ 42863 h 223838"/>
                <a:gd name="connsiteX3" fmla="*/ 52388 w 290513"/>
                <a:gd name="connsiteY3" fmla="*/ 66675 h 223838"/>
                <a:gd name="connsiteX4" fmla="*/ 66675 w 290513"/>
                <a:gd name="connsiteY4" fmla="*/ 85725 h 223838"/>
                <a:gd name="connsiteX5" fmla="*/ 95250 w 290513"/>
                <a:gd name="connsiteY5" fmla="*/ 114300 h 223838"/>
                <a:gd name="connsiteX6" fmla="*/ 109538 w 290513"/>
                <a:gd name="connsiteY6" fmla="*/ 128588 h 223838"/>
                <a:gd name="connsiteX7" fmla="*/ 123825 w 290513"/>
                <a:gd name="connsiteY7" fmla="*/ 138113 h 223838"/>
                <a:gd name="connsiteX8" fmla="*/ 142875 w 290513"/>
                <a:gd name="connsiteY8" fmla="*/ 157163 h 223838"/>
                <a:gd name="connsiteX9" fmla="*/ 171450 w 290513"/>
                <a:gd name="connsiteY9" fmla="*/ 176213 h 223838"/>
                <a:gd name="connsiteX10" fmla="*/ 195263 w 290513"/>
                <a:gd name="connsiteY10" fmla="*/ 195263 h 223838"/>
                <a:gd name="connsiteX11" fmla="*/ 209550 w 290513"/>
                <a:gd name="connsiteY11" fmla="*/ 204788 h 223838"/>
                <a:gd name="connsiteX12" fmla="*/ 252413 w 290513"/>
                <a:gd name="connsiteY12" fmla="*/ 219075 h 223838"/>
                <a:gd name="connsiteX13" fmla="*/ 266700 w 290513"/>
                <a:gd name="connsiteY13" fmla="*/ 223838 h 223838"/>
                <a:gd name="connsiteX14" fmla="*/ 290513 w 290513"/>
                <a:gd name="connsiteY14" fmla="*/ 223838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513" h="223838">
                  <a:moveTo>
                    <a:pt x="0" y="0"/>
                  </a:moveTo>
                  <a:cubicBezTo>
                    <a:pt x="2877" y="7192"/>
                    <a:pt x="10657" y="31386"/>
                    <a:pt x="19050" y="38100"/>
                  </a:cubicBezTo>
                  <a:cubicBezTo>
                    <a:pt x="22970" y="41236"/>
                    <a:pt x="28575" y="41275"/>
                    <a:pt x="33338" y="42863"/>
                  </a:cubicBezTo>
                  <a:cubicBezTo>
                    <a:pt x="42609" y="70677"/>
                    <a:pt x="30846" y="45133"/>
                    <a:pt x="52388" y="66675"/>
                  </a:cubicBezTo>
                  <a:cubicBezTo>
                    <a:pt x="58001" y="72288"/>
                    <a:pt x="61365" y="79825"/>
                    <a:pt x="66675" y="85725"/>
                  </a:cubicBezTo>
                  <a:cubicBezTo>
                    <a:pt x="75686" y="95738"/>
                    <a:pt x="85725" y="104775"/>
                    <a:pt x="95250" y="114300"/>
                  </a:cubicBezTo>
                  <a:cubicBezTo>
                    <a:pt x="100013" y="119063"/>
                    <a:pt x="103934" y="124852"/>
                    <a:pt x="109538" y="128588"/>
                  </a:cubicBezTo>
                  <a:lnTo>
                    <a:pt x="123825" y="138113"/>
                  </a:lnTo>
                  <a:cubicBezTo>
                    <a:pt x="132897" y="165326"/>
                    <a:pt x="121104" y="142649"/>
                    <a:pt x="142875" y="157163"/>
                  </a:cubicBezTo>
                  <a:cubicBezTo>
                    <a:pt x="178549" y="180946"/>
                    <a:pt x="137479" y="164888"/>
                    <a:pt x="171450" y="176213"/>
                  </a:cubicBezTo>
                  <a:cubicBezTo>
                    <a:pt x="187507" y="200297"/>
                    <a:pt x="172259" y="183760"/>
                    <a:pt x="195263" y="195263"/>
                  </a:cubicBezTo>
                  <a:cubicBezTo>
                    <a:pt x="200382" y="197823"/>
                    <a:pt x="204320" y="202463"/>
                    <a:pt x="209550" y="204788"/>
                  </a:cubicBezTo>
                  <a:cubicBezTo>
                    <a:pt x="209570" y="204797"/>
                    <a:pt x="245259" y="216690"/>
                    <a:pt x="252413" y="219075"/>
                  </a:cubicBezTo>
                  <a:cubicBezTo>
                    <a:pt x="257175" y="220662"/>
                    <a:pt x="261680" y="223838"/>
                    <a:pt x="266700" y="223838"/>
                  </a:cubicBezTo>
                  <a:lnTo>
                    <a:pt x="290513" y="223838"/>
                  </a:ln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cxnSp>
          <p:nvCxnSpPr>
            <p:cNvPr id="597" name="Gerade Verbindung 85">
              <a:extLst>
                <a:ext uri="{FF2B5EF4-FFF2-40B4-BE49-F238E27FC236}">
                  <a16:creationId xmlns:a16="http://schemas.microsoft.com/office/drawing/2014/main" id="{131D8234-CF02-421C-FC42-D072AF1F17F0}"/>
                </a:ext>
              </a:extLst>
            </p:cNvPr>
            <p:cNvCxnSpPr/>
            <p:nvPr/>
          </p:nvCxnSpPr>
          <p:spPr>
            <a:xfrm flipH="1">
              <a:off x="4230576" y="4580949"/>
              <a:ext cx="1524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98" name="Gerade Verbindung 86">
              <a:extLst>
                <a:ext uri="{FF2B5EF4-FFF2-40B4-BE49-F238E27FC236}">
                  <a16:creationId xmlns:a16="http://schemas.microsoft.com/office/drawing/2014/main" id="{7E22C25D-71C3-0F60-F281-EAB1223B6E66}"/>
                </a:ext>
              </a:extLst>
            </p:cNvPr>
            <p:cNvCxnSpPr>
              <a:stCxn id="588" idx="4"/>
            </p:cNvCxnSpPr>
            <p:nvPr/>
          </p:nvCxnSpPr>
          <p:spPr>
            <a:xfrm>
              <a:off x="4230576" y="4500711"/>
              <a:ext cx="0" cy="80238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99" name="Gerade Verbindung 87">
              <a:extLst>
                <a:ext uri="{FF2B5EF4-FFF2-40B4-BE49-F238E27FC236}">
                  <a16:creationId xmlns:a16="http://schemas.microsoft.com/office/drawing/2014/main" id="{708318D9-4771-7A3B-337D-BD8F3B616026}"/>
                </a:ext>
              </a:extLst>
            </p:cNvPr>
            <p:cNvCxnSpPr/>
            <p:nvPr/>
          </p:nvCxnSpPr>
          <p:spPr>
            <a:xfrm>
              <a:off x="4382976" y="4505742"/>
              <a:ext cx="0" cy="80238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sp>
          <p:nvSpPr>
            <p:cNvPr id="600" name="Freihandform 88">
              <a:extLst>
                <a:ext uri="{FF2B5EF4-FFF2-40B4-BE49-F238E27FC236}">
                  <a16:creationId xmlns:a16="http://schemas.microsoft.com/office/drawing/2014/main" id="{1981107C-6883-83CD-8E49-25F5918968CB}"/>
                </a:ext>
              </a:extLst>
            </p:cNvPr>
            <p:cNvSpPr/>
            <p:nvPr/>
          </p:nvSpPr>
          <p:spPr>
            <a:xfrm>
              <a:off x="4233863" y="4328120"/>
              <a:ext cx="152676" cy="28575"/>
            </a:xfrm>
            <a:custGeom>
              <a:avLst/>
              <a:gdLst>
                <a:gd name="connsiteX0" fmla="*/ 0 w 152676"/>
                <a:gd name="connsiteY0" fmla="*/ 0 h 28575"/>
                <a:gd name="connsiteX1" fmla="*/ 23812 w 152676"/>
                <a:gd name="connsiteY1" fmla="*/ 19050 h 28575"/>
                <a:gd name="connsiteX2" fmla="*/ 100012 w 152676"/>
                <a:gd name="connsiteY2" fmla="*/ 28575 h 28575"/>
                <a:gd name="connsiteX3" fmla="*/ 152400 w 152676"/>
                <a:gd name="connsiteY3" fmla="*/ 9525 h 28575"/>
                <a:gd name="connsiteX4" fmla="*/ 152400 w 152676"/>
                <a:gd name="connsiteY4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76" h="28575">
                  <a:moveTo>
                    <a:pt x="0" y="0"/>
                  </a:moveTo>
                  <a:cubicBezTo>
                    <a:pt x="7937" y="6350"/>
                    <a:pt x="14038" y="16257"/>
                    <a:pt x="23812" y="19050"/>
                  </a:cubicBezTo>
                  <a:cubicBezTo>
                    <a:pt x="48425" y="26082"/>
                    <a:pt x="100012" y="28575"/>
                    <a:pt x="100012" y="28575"/>
                  </a:cubicBezTo>
                  <a:cubicBezTo>
                    <a:pt x="139910" y="24586"/>
                    <a:pt x="146595" y="38548"/>
                    <a:pt x="152400" y="9525"/>
                  </a:cubicBezTo>
                  <a:cubicBezTo>
                    <a:pt x="153023" y="6412"/>
                    <a:pt x="152400" y="3175"/>
                    <a:pt x="152400" y="0"/>
                  </a:cubicBez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01" name="Freihandform 89">
              <a:extLst>
                <a:ext uri="{FF2B5EF4-FFF2-40B4-BE49-F238E27FC236}">
                  <a16:creationId xmlns:a16="http://schemas.microsoft.com/office/drawing/2014/main" id="{6A7DCA6D-D878-74E8-3831-CA68D0FF1548}"/>
                </a:ext>
              </a:extLst>
            </p:cNvPr>
            <p:cNvSpPr/>
            <p:nvPr/>
          </p:nvSpPr>
          <p:spPr>
            <a:xfrm>
              <a:off x="4386263" y="3833612"/>
              <a:ext cx="381000" cy="509788"/>
            </a:xfrm>
            <a:custGeom>
              <a:avLst/>
              <a:gdLst>
                <a:gd name="connsiteX0" fmla="*/ 0 w 381000"/>
                <a:gd name="connsiteY0" fmla="*/ 509788 h 509788"/>
                <a:gd name="connsiteX1" fmla="*/ 23812 w 381000"/>
                <a:gd name="connsiteY1" fmla="*/ 490738 h 509788"/>
                <a:gd name="connsiteX2" fmla="*/ 57150 w 381000"/>
                <a:gd name="connsiteY2" fmla="*/ 438351 h 509788"/>
                <a:gd name="connsiteX3" fmla="*/ 85725 w 381000"/>
                <a:gd name="connsiteY3" fmla="*/ 400251 h 509788"/>
                <a:gd name="connsiteX4" fmla="*/ 95250 w 381000"/>
                <a:gd name="connsiteY4" fmla="*/ 366913 h 509788"/>
                <a:gd name="connsiteX5" fmla="*/ 100012 w 381000"/>
                <a:gd name="connsiteY5" fmla="*/ 352626 h 509788"/>
                <a:gd name="connsiteX6" fmla="*/ 104775 w 381000"/>
                <a:gd name="connsiteY6" fmla="*/ 333576 h 509788"/>
                <a:gd name="connsiteX7" fmla="*/ 109537 w 381000"/>
                <a:gd name="connsiteY7" fmla="*/ 319288 h 509788"/>
                <a:gd name="connsiteX8" fmla="*/ 123825 w 381000"/>
                <a:gd name="connsiteY8" fmla="*/ 257376 h 509788"/>
                <a:gd name="connsiteX9" fmla="*/ 128587 w 381000"/>
                <a:gd name="connsiteY9" fmla="*/ 209751 h 509788"/>
                <a:gd name="connsiteX10" fmla="*/ 133350 w 381000"/>
                <a:gd name="connsiteY10" fmla="*/ 185938 h 509788"/>
                <a:gd name="connsiteX11" fmla="*/ 138112 w 381000"/>
                <a:gd name="connsiteY11" fmla="*/ 147838 h 509788"/>
                <a:gd name="connsiteX12" fmla="*/ 142875 w 381000"/>
                <a:gd name="connsiteY12" fmla="*/ 114501 h 509788"/>
                <a:gd name="connsiteX13" fmla="*/ 152400 w 381000"/>
                <a:gd name="connsiteY13" fmla="*/ 71638 h 509788"/>
                <a:gd name="connsiteX14" fmla="*/ 166687 w 381000"/>
                <a:gd name="connsiteY14" fmla="*/ 38301 h 509788"/>
                <a:gd name="connsiteX15" fmla="*/ 180975 w 381000"/>
                <a:gd name="connsiteY15" fmla="*/ 33538 h 509788"/>
                <a:gd name="connsiteX16" fmla="*/ 195262 w 381000"/>
                <a:gd name="connsiteY16" fmla="*/ 24013 h 509788"/>
                <a:gd name="connsiteX17" fmla="*/ 223837 w 381000"/>
                <a:gd name="connsiteY17" fmla="*/ 14488 h 509788"/>
                <a:gd name="connsiteX18" fmla="*/ 238125 w 381000"/>
                <a:gd name="connsiteY18" fmla="*/ 9726 h 509788"/>
                <a:gd name="connsiteX19" fmla="*/ 280987 w 381000"/>
                <a:gd name="connsiteY19" fmla="*/ 4963 h 509788"/>
                <a:gd name="connsiteX20" fmla="*/ 309562 w 381000"/>
                <a:gd name="connsiteY20" fmla="*/ 4963 h 509788"/>
                <a:gd name="connsiteX21" fmla="*/ 381000 w 381000"/>
                <a:gd name="connsiteY21" fmla="*/ 9726 h 50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1000" h="509788">
                  <a:moveTo>
                    <a:pt x="0" y="509788"/>
                  </a:moveTo>
                  <a:cubicBezTo>
                    <a:pt x="7937" y="503438"/>
                    <a:pt x="16974" y="498259"/>
                    <a:pt x="23812" y="490738"/>
                  </a:cubicBezTo>
                  <a:cubicBezTo>
                    <a:pt x="68386" y="441707"/>
                    <a:pt x="32870" y="474771"/>
                    <a:pt x="57150" y="438351"/>
                  </a:cubicBezTo>
                  <a:cubicBezTo>
                    <a:pt x="65956" y="425142"/>
                    <a:pt x="85725" y="400251"/>
                    <a:pt x="85725" y="400251"/>
                  </a:cubicBezTo>
                  <a:cubicBezTo>
                    <a:pt x="88900" y="389138"/>
                    <a:pt x="91929" y="377983"/>
                    <a:pt x="95250" y="366913"/>
                  </a:cubicBezTo>
                  <a:cubicBezTo>
                    <a:pt x="96692" y="362105"/>
                    <a:pt x="98633" y="357453"/>
                    <a:pt x="100012" y="352626"/>
                  </a:cubicBezTo>
                  <a:cubicBezTo>
                    <a:pt x="101810" y="346332"/>
                    <a:pt x="102977" y="339870"/>
                    <a:pt x="104775" y="333576"/>
                  </a:cubicBezTo>
                  <a:cubicBezTo>
                    <a:pt x="106154" y="328749"/>
                    <a:pt x="108408" y="324180"/>
                    <a:pt x="109537" y="319288"/>
                  </a:cubicBezTo>
                  <a:cubicBezTo>
                    <a:pt x="125297" y="250990"/>
                    <a:pt x="112314" y="291905"/>
                    <a:pt x="123825" y="257376"/>
                  </a:cubicBezTo>
                  <a:cubicBezTo>
                    <a:pt x="125412" y="241501"/>
                    <a:pt x="126478" y="225565"/>
                    <a:pt x="128587" y="209751"/>
                  </a:cubicBezTo>
                  <a:cubicBezTo>
                    <a:pt x="129657" y="201727"/>
                    <a:pt x="132119" y="193939"/>
                    <a:pt x="133350" y="185938"/>
                  </a:cubicBezTo>
                  <a:cubicBezTo>
                    <a:pt x="135296" y="173288"/>
                    <a:pt x="136420" y="160525"/>
                    <a:pt x="138112" y="147838"/>
                  </a:cubicBezTo>
                  <a:cubicBezTo>
                    <a:pt x="139596" y="136711"/>
                    <a:pt x="141168" y="125596"/>
                    <a:pt x="142875" y="114501"/>
                  </a:cubicBezTo>
                  <a:cubicBezTo>
                    <a:pt x="150040" y="67932"/>
                    <a:pt x="143763" y="101867"/>
                    <a:pt x="152400" y="71638"/>
                  </a:cubicBezTo>
                  <a:cubicBezTo>
                    <a:pt x="155790" y="59774"/>
                    <a:pt x="155945" y="46894"/>
                    <a:pt x="166687" y="38301"/>
                  </a:cubicBezTo>
                  <a:cubicBezTo>
                    <a:pt x="170607" y="35165"/>
                    <a:pt x="176485" y="35783"/>
                    <a:pt x="180975" y="33538"/>
                  </a:cubicBezTo>
                  <a:cubicBezTo>
                    <a:pt x="186094" y="30978"/>
                    <a:pt x="190032" y="26338"/>
                    <a:pt x="195262" y="24013"/>
                  </a:cubicBezTo>
                  <a:cubicBezTo>
                    <a:pt x="204437" y="19935"/>
                    <a:pt x="214312" y="17663"/>
                    <a:pt x="223837" y="14488"/>
                  </a:cubicBezTo>
                  <a:cubicBezTo>
                    <a:pt x="228600" y="12901"/>
                    <a:pt x="233135" y="10280"/>
                    <a:pt x="238125" y="9726"/>
                  </a:cubicBezTo>
                  <a:lnTo>
                    <a:pt x="280987" y="4963"/>
                  </a:lnTo>
                  <a:cubicBezTo>
                    <a:pt x="308202" y="-4107"/>
                    <a:pt x="282348" y="1334"/>
                    <a:pt x="309562" y="4963"/>
                  </a:cubicBezTo>
                  <a:cubicBezTo>
                    <a:pt x="348251" y="10122"/>
                    <a:pt x="353378" y="9726"/>
                    <a:pt x="381000" y="9726"/>
                  </a:cubicBez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02" name="Freihandform 90">
              <a:extLst>
                <a:ext uri="{FF2B5EF4-FFF2-40B4-BE49-F238E27FC236}">
                  <a16:creationId xmlns:a16="http://schemas.microsoft.com/office/drawing/2014/main" id="{D9D8618C-7BB7-8B8C-20BC-C1BE0FFB3D92}"/>
                </a:ext>
              </a:extLst>
            </p:cNvPr>
            <p:cNvSpPr/>
            <p:nvPr/>
          </p:nvSpPr>
          <p:spPr>
            <a:xfrm>
              <a:off x="4386539" y="3900425"/>
              <a:ext cx="443678" cy="527688"/>
            </a:xfrm>
            <a:custGeom>
              <a:avLst/>
              <a:gdLst>
                <a:gd name="connsiteX0" fmla="*/ 0 w 381000"/>
                <a:gd name="connsiteY0" fmla="*/ 509788 h 509788"/>
                <a:gd name="connsiteX1" fmla="*/ 23812 w 381000"/>
                <a:gd name="connsiteY1" fmla="*/ 490738 h 509788"/>
                <a:gd name="connsiteX2" fmla="*/ 57150 w 381000"/>
                <a:gd name="connsiteY2" fmla="*/ 438351 h 509788"/>
                <a:gd name="connsiteX3" fmla="*/ 85725 w 381000"/>
                <a:gd name="connsiteY3" fmla="*/ 400251 h 509788"/>
                <a:gd name="connsiteX4" fmla="*/ 95250 w 381000"/>
                <a:gd name="connsiteY4" fmla="*/ 366913 h 509788"/>
                <a:gd name="connsiteX5" fmla="*/ 100012 w 381000"/>
                <a:gd name="connsiteY5" fmla="*/ 352626 h 509788"/>
                <a:gd name="connsiteX6" fmla="*/ 104775 w 381000"/>
                <a:gd name="connsiteY6" fmla="*/ 333576 h 509788"/>
                <a:gd name="connsiteX7" fmla="*/ 109537 w 381000"/>
                <a:gd name="connsiteY7" fmla="*/ 319288 h 509788"/>
                <a:gd name="connsiteX8" fmla="*/ 123825 w 381000"/>
                <a:gd name="connsiteY8" fmla="*/ 257376 h 509788"/>
                <a:gd name="connsiteX9" fmla="*/ 128587 w 381000"/>
                <a:gd name="connsiteY9" fmla="*/ 209751 h 509788"/>
                <a:gd name="connsiteX10" fmla="*/ 133350 w 381000"/>
                <a:gd name="connsiteY10" fmla="*/ 185938 h 509788"/>
                <a:gd name="connsiteX11" fmla="*/ 138112 w 381000"/>
                <a:gd name="connsiteY11" fmla="*/ 147838 h 509788"/>
                <a:gd name="connsiteX12" fmla="*/ 142875 w 381000"/>
                <a:gd name="connsiteY12" fmla="*/ 114501 h 509788"/>
                <a:gd name="connsiteX13" fmla="*/ 152400 w 381000"/>
                <a:gd name="connsiteY13" fmla="*/ 71638 h 509788"/>
                <a:gd name="connsiteX14" fmla="*/ 166687 w 381000"/>
                <a:gd name="connsiteY14" fmla="*/ 38301 h 509788"/>
                <a:gd name="connsiteX15" fmla="*/ 180975 w 381000"/>
                <a:gd name="connsiteY15" fmla="*/ 33538 h 509788"/>
                <a:gd name="connsiteX16" fmla="*/ 195262 w 381000"/>
                <a:gd name="connsiteY16" fmla="*/ 24013 h 509788"/>
                <a:gd name="connsiteX17" fmla="*/ 223837 w 381000"/>
                <a:gd name="connsiteY17" fmla="*/ 14488 h 509788"/>
                <a:gd name="connsiteX18" fmla="*/ 238125 w 381000"/>
                <a:gd name="connsiteY18" fmla="*/ 9726 h 509788"/>
                <a:gd name="connsiteX19" fmla="*/ 280987 w 381000"/>
                <a:gd name="connsiteY19" fmla="*/ 4963 h 509788"/>
                <a:gd name="connsiteX20" fmla="*/ 309562 w 381000"/>
                <a:gd name="connsiteY20" fmla="*/ 4963 h 509788"/>
                <a:gd name="connsiteX21" fmla="*/ 381000 w 381000"/>
                <a:gd name="connsiteY21" fmla="*/ 9726 h 50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1000" h="509788">
                  <a:moveTo>
                    <a:pt x="0" y="509788"/>
                  </a:moveTo>
                  <a:cubicBezTo>
                    <a:pt x="7937" y="503438"/>
                    <a:pt x="16974" y="498259"/>
                    <a:pt x="23812" y="490738"/>
                  </a:cubicBezTo>
                  <a:cubicBezTo>
                    <a:pt x="68386" y="441707"/>
                    <a:pt x="32870" y="474771"/>
                    <a:pt x="57150" y="438351"/>
                  </a:cubicBezTo>
                  <a:cubicBezTo>
                    <a:pt x="65956" y="425142"/>
                    <a:pt x="85725" y="400251"/>
                    <a:pt x="85725" y="400251"/>
                  </a:cubicBezTo>
                  <a:cubicBezTo>
                    <a:pt x="88900" y="389138"/>
                    <a:pt x="91929" y="377983"/>
                    <a:pt x="95250" y="366913"/>
                  </a:cubicBezTo>
                  <a:cubicBezTo>
                    <a:pt x="96692" y="362105"/>
                    <a:pt x="98633" y="357453"/>
                    <a:pt x="100012" y="352626"/>
                  </a:cubicBezTo>
                  <a:cubicBezTo>
                    <a:pt x="101810" y="346332"/>
                    <a:pt x="102977" y="339870"/>
                    <a:pt x="104775" y="333576"/>
                  </a:cubicBezTo>
                  <a:cubicBezTo>
                    <a:pt x="106154" y="328749"/>
                    <a:pt x="108408" y="324180"/>
                    <a:pt x="109537" y="319288"/>
                  </a:cubicBezTo>
                  <a:cubicBezTo>
                    <a:pt x="125297" y="250990"/>
                    <a:pt x="112314" y="291905"/>
                    <a:pt x="123825" y="257376"/>
                  </a:cubicBezTo>
                  <a:cubicBezTo>
                    <a:pt x="125412" y="241501"/>
                    <a:pt x="126478" y="225565"/>
                    <a:pt x="128587" y="209751"/>
                  </a:cubicBezTo>
                  <a:cubicBezTo>
                    <a:pt x="129657" y="201727"/>
                    <a:pt x="132119" y="193939"/>
                    <a:pt x="133350" y="185938"/>
                  </a:cubicBezTo>
                  <a:cubicBezTo>
                    <a:pt x="135296" y="173288"/>
                    <a:pt x="136420" y="160525"/>
                    <a:pt x="138112" y="147838"/>
                  </a:cubicBezTo>
                  <a:cubicBezTo>
                    <a:pt x="139596" y="136711"/>
                    <a:pt x="141168" y="125596"/>
                    <a:pt x="142875" y="114501"/>
                  </a:cubicBezTo>
                  <a:cubicBezTo>
                    <a:pt x="150040" y="67932"/>
                    <a:pt x="143763" y="101867"/>
                    <a:pt x="152400" y="71638"/>
                  </a:cubicBezTo>
                  <a:cubicBezTo>
                    <a:pt x="155790" y="59774"/>
                    <a:pt x="155945" y="46894"/>
                    <a:pt x="166687" y="38301"/>
                  </a:cubicBezTo>
                  <a:cubicBezTo>
                    <a:pt x="170607" y="35165"/>
                    <a:pt x="176485" y="35783"/>
                    <a:pt x="180975" y="33538"/>
                  </a:cubicBezTo>
                  <a:cubicBezTo>
                    <a:pt x="186094" y="30978"/>
                    <a:pt x="190032" y="26338"/>
                    <a:pt x="195262" y="24013"/>
                  </a:cubicBezTo>
                  <a:cubicBezTo>
                    <a:pt x="204437" y="19935"/>
                    <a:pt x="214312" y="17663"/>
                    <a:pt x="223837" y="14488"/>
                  </a:cubicBezTo>
                  <a:cubicBezTo>
                    <a:pt x="228600" y="12901"/>
                    <a:pt x="233135" y="10280"/>
                    <a:pt x="238125" y="9726"/>
                  </a:cubicBezTo>
                  <a:lnTo>
                    <a:pt x="280987" y="4963"/>
                  </a:lnTo>
                  <a:cubicBezTo>
                    <a:pt x="308202" y="-4107"/>
                    <a:pt x="282348" y="1334"/>
                    <a:pt x="309562" y="4963"/>
                  </a:cubicBezTo>
                  <a:cubicBezTo>
                    <a:pt x="348251" y="10122"/>
                    <a:pt x="353378" y="9726"/>
                    <a:pt x="381000" y="9726"/>
                  </a:cubicBez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03" name="Rechteck 602">
              <a:extLst>
                <a:ext uri="{FF2B5EF4-FFF2-40B4-BE49-F238E27FC236}">
                  <a16:creationId xmlns:a16="http://schemas.microsoft.com/office/drawing/2014/main" id="{D6936A75-85DC-9A1D-5BE0-44A1A776B180}"/>
                </a:ext>
              </a:extLst>
            </p:cNvPr>
            <p:cNvSpPr/>
            <p:nvPr/>
          </p:nvSpPr>
          <p:spPr>
            <a:xfrm>
              <a:off x="3762524" y="4585980"/>
              <a:ext cx="335607" cy="45719"/>
            </a:xfrm>
            <a:prstGeom prst="rect">
              <a:avLst/>
            </a:prstGeom>
            <a:solidFill>
              <a:srgbClr val="EFF0F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04" name="Rechteck 603">
              <a:extLst>
                <a:ext uri="{FF2B5EF4-FFF2-40B4-BE49-F238E27FC236}">
                  <a16:creationId xmlns:a16="http://schemas.microsoft.com/office/drawing/2014/main" id="{F59BF710-6371-10DF-436E-A3982282A39D}"/>
                </a:ext>
              </a:extLst>
            </p:cNvPr>
            <p:cNvSpPr/>
            <p:nvPr/>
          </p:nvSpPr>
          <p:spPr>
            <a:xfrm>
              <a:off x="4146997" y="4572719"/>
              <a:ext cx="335607" cy="45719"/>
            </a:xfrm>
            <a:prstGeom prst="rect">
              <a:avLst/>
            </a:prstGeom>
            <a:solidFill>
              <a:srgbClr val="EFF0F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</p:grpSp>
      <p:sp>
        <p:nvSpPr>
          <p:cNvPr id="605" name="Textfeld 249">
            <a:extLst>
              <a:ext uri="{FF2B5EF4-FFF2-40B4-BE49-F238E27FC236}">
                <a16:creationId xmlns:a16="http://schemas.microsoft.com/office/drawing/2014/main" id="{626BF704-3CCD-DF33-B879-DC027E00607E}"/>
              </a:ext>
            </a:extLst>
          </p:cNvPr>
          <p:cNvSpPr txBox="1"/>
          <p:nvPr/>
        </p:nvSpPr>
        <p:spPr>
          <a:xfrm>
            <a:off x="5779894" y="3223695"/>
            <a:ext cx="914400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Umspannwerk</a:t>
            </a:r>
          </a:p>
        </p:txBody>
      </p:sp>
      <p:grpSp>
        <p:nvGrpSpPr>
          <p:cNvPr id="606" name="Gruppieren 605">
            <a:extLst>
              <a:ext uri="{FF2B5EF4-FFF2-40B4-BE49-F238E27FC236}">
                <a16:creationId xmlns:a16="http://schemas.microsoft.com/office/drawing/2014/main" id="{431B2D7A-B915-2F16-8750-D95FCA12EA61}"/>
              </a:ext>
            </a:extLst>
          </p:cNvPr>
          <p:cNvGrpSpPr/>
          <p:nvPr/>
        </p:nvGrpSpPr>
        <p:grpSpPr>
          <a:xfrm>
            <a:off x="5047972" y="4081805"/>
            <a:ext cx="2486244" cy="2096103"/>
            <a:chOff x="7441826" y="3252030"/>
            <a:chExt cx="2486244" cy="2096103"/>
          </a:xfrm>
        </p:grpSpPr>
        <p:grpSp>
          <p:nvGrpSpPr>
            <p:cNvPr id="607" name="Gruppieren 606">
              <a:extLst>
                <a:ext uri="{FF2B5EF4-FFF2-40B4-BE49-F238E27FC236}">
                  <a16:creationId xmlns:a16="http://schemas.microsoft.com/office/drawing/2014/main" id="{1FE2693E-8933-0F0B-F20C-784B6EC30A92}"/>
                </a:ext>
              </a:extLst>
            </p:cNvPr>
            <p:cNvGrpSpPr/>
            <p:nvPr/>
          </p:nvGrpSpPr>
          <p:grpSpPr>
            <a:xfrm>
              <a:off x="7441826" y="3252030"/>
              <a:ext cx="2486244" cy="2096103"/>
              <a:chOff x="7270523" y="3000211"/>
              <a:chExt cx="2486244" cy="2096103"/>
            </a:xfrm>
          </p:grpSpPr>
          <p:sp>
            <p:nvSpPr>
              <p:cNvPr id="610" name="Rechteck 609">
                <a:extLst>
                  <a:ext uri="{FF2B5EF4-FFF2-40B4-BE49-F238E27FC236}">
                    <a16:creationId xmlns:a16="http://schemas.microsoft.com/office/drawing/2014/main" id="{0D60E378-E0C0-DFB2-B957-77CB5CBF1F25}"/>
                  </a:ext>
                </a:extLst>
              </p:cNvPr>
              <p:cNvSpPr/>
              <p:nvPr/>
            </p:nvSpPr>
            <p:spPr>
              <a:xfrm>
                <a:off x="7520357" y="3751666"/>
                <a:ext cx="1159007" cy="924059"/>
              </a:xfrm>
              <a:prstGeom prst="rect">
                <a:avLst/>
              </a:prstGeom>
              <a:solidFill>
                <a:srgbClr val="EFF0F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11" name="Ellipse 6">
                <a:extLst>
                  <a:ext uri="{FF2B5EF4-FFF2-40B4-BE49-F238E27FC236}">
                    <a16:creationId xmlns:a16="http://schemas.microsoft.com/office/drawing/2014/main" id="{B78E4CD4-689C-C7C2-135A-EFFE4DAA12FC}"/>
                  </a:ext>
                </a:extLst>
              </p:cNvPr>
              <p:cNvSpPr/>
              <p:nvPr/>
            </p:nvSpPr>
            <p:spPr>
              <a:xfrm>
                <a:off x="7304453" y="4197040"/>
                <a:ext cx="701557" cy="555193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12" name="Ellipse 138">
                <a:extLst>
                  <a:ext uri="{FF2B5EF4-FFF2-40B4-BE49-F238E27FC236}">
                    <a16:creationId xmlns:a16="http://schemas.microsoft.com/office/drawing/2014/main" id="{3DC3F5FC-80CA-FCA9-5F02-959F02A407AA}"/>
                  </a:ext>
                </a:extLst>
              </p:cNvPr>
              <p:cNvSpPr/>
              <p:nvPr/>
            </p:nvSpPr>
            <p:spPr>
              <a:xfrm>
                <a:off x="7749083" y="4225402"/>
                <a:ext cx="701557" cy="542835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13" name="Ellipse 139">
                <a:extLst>
                  <a:ext uri="{FF2B5EF4-FFF2-40B4-BE49-F238E27FC236}">
                    <a16:creationId xmlns:a16="http://schemas.microsoft.com/office/drawing/2014/main" id="{210E6825-62D0-276D-854E-FE8793390EE1}"/>
                  </a:ext>
                </a:extLst>
              </p:cNvPr>
              <p:cNvSpPr/>
              <p:nvPr/>
            </p:nvSpPr>
            <p:spPr>
              <a:xfrm>
                <a:off x="8242333" y="4217762"/>
                <a:ext cx="701557" cy="542835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14" name="Rechteck 613">
                <a:extLst>
                  <a:ext uri="{FF2B5EF4-FFF2-40B4-BE49-F238E27FC236}">
                    <a16:creationId xmlns:a16="http://schemas.microsoft.com/office/drawing/2014/main" id="{D25BB19D-8A7A-615A-58D3-21B99C4906B0}"/>
                  </a:ext>
                </a:extLst>
              </p:cNvPr>
              <p:cNvSpPr/>
              <p:nvPr/>
            </p:nvSpPr>
            <p:spPr>
              <a:xfrm>
                <a:off x="7803884" y="3450469"/>
                <a:ext cx="107181" cy="937413"/>
              </a:xfrm>
              <a:prstGeom prst="rect">
                <a:avLst/>
              </a:prstGeom>
              <a:solidFill>
                <a:srgbClr val="EFF0F1">
                  <a:lumMod val="25000"/>
                </a:srgbClr>
              </a:solidFill>
              <a:ln w="2540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15" name="Rechteck 614">
                <a:extLst>
                  <a:ext uri="{FF2B5EF4-FFF2-40B4-BE49-F238E27FC236}">
                    <a16:creationId xmlns:a16="http://schemas.microsoft.com/office/drawing/2014/main" id="{260A8664-E12B-4230-1AF5-9BEC2B05B1BC}"/>
                  </a:ext>
                </a:extLst>
              </p:cNvPr>
              <p:cNvSpPr/>
              <p:nvPr/>
            </p:nvSpPr>
            <p:spPr>
              <a:xfrm>
                <a:off x="8288632" y="3451984"/>
                <a:ext cx="107181" cy="937414"/>
              </a:xfrm>
              <a:prstGeom prst="rect">
                <a:avLst/>
              </a:prstGeom>
              <a:solidFill>
                <a:srgbClr val="EFF0F1">
                  <a:lumMod val="25000"/>
                </a:srgbClr>
              </a:solidFill>
              <a:ln w="2540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16" name="Rechteck 615">
                <a:extLst>
                  <a:ext uri="{FF2B5EF4-FFF2-40B4-BE49-F238E27FC236}">
                    <a16:creationId xmlns:a16="http://schemas.microsoft.com/office/drawing/2014/main" id="{ED06ECF2-47F6-2020-01BB-247E40E3AE0A}"/>
                  </a:ext>
                </a:extLst>
              </p:cNvPr>
              <p:cNvSpPr/>
              <p:nvPr/>
            </p:nvSpPr>
            <p:spPr>
              <a:xfrm>
                <a:off x="8672269" y="3718198"/>
                <a:ext cx="297038" cy="1025519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17" name="Rechteck 616">
                <a:extLst>
                  <a:ext uri="{FF2B5EF4-FFF2-40B4-BE49-F238E27FC236}">
                    <a16:creationId xmlns:a16="http://schemas.microsoft.com/office/drawing/2014/main" id="{555DB20B-0C83-A562-F234-EFB22840D9A6}"/>
                  </a:ext>
                </a:extLst>
              </p:cNvPr>
              <p:cNvSpPr/>
              <p:nvPr/>
            </p:nvSpPr>
            <p:spPr>
              <a:xfrm>
                <a:off x="7270523" y="3734574"/>
                <a:ext cx="297038" cy="1025519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18" name="Rechteck 617">
                <a:extLst>
                  <a:ext uri="{FF2B5EF4-FFF2-40B4-BE49-F238E27FC236}">
                    <a16:creationId xmlns:a16="http://schemas.microsoft.com/office/drawing/2014/main" id="{5D343084-5426-8F96-1435-D059A3D16EB6}"/>
                  </a:ext>
                </a:extLst>
              </p:cNvPr>
              <p:cNvSpPr/>
              <p:nvPr/>
            </p:nvSpPr>
            <p:spPr>
              <a:xfrm rot="5400000">
                <a:off x="7979671" y="4128989"/>
                <a:ext cx="297038" cy="1315658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cxnSp>
            <p:nvCxnSpPr>
              <p:cNvPr id="619" name="Gerader Verbinder 144">
                <a:extLst>
                  <a:ext uri="{FF2B5EF4-FFF2-40B4-BE49-F238E27FC236}">
                    <a16:creationId xmlns:a16="http://schemas.microsoft.com/office/drawing/2014/main" id="{5C4D9441-40D1-38F3-DF28-1CD5EF309F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2155" y="4534983"/>
                <a:ext cx="50405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620" name="Gerader Verbinder 151">
                <a:extLst>
                  <a:ext uri="{FF2B5EF4-FFF2-40B4-BE49-F238E27FC236}">
                    <a16:creationId xmlns:a16="http://schemas.microsoft.com/office/drawing/2014/main" id="{519FEED7-1CA3-CF09-7AAB-EC5D646187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9645" y="4382583"/>
                <a:ext cx="0" cy="15240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621" name="Gerader Verbinder 153">
                <a:extLst>
                  <a:ext uri="{FF2B5EF4-FFF2-40B4-BE49-F238E27FC236}">
                    <a16:creationId xmlns:a16="http://schemas.microsoft.com/office/drawing/2014/main" id="{38434567-29EB-8B44-E4F2-761F3F3CD8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58727" y="4382583"/>
                <a:ext cx="0" cy="15240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622" name="Halbbogen 621">
                <a:extLst>
                  <a:ext uri="{FF2B5EF4-FFF2-40B4-BE49-F238E27FC236}">
                    <a16:creationId xmlns:a16="http://schemas.microsoft.com/office/drawing/2014/main" id="{F487F3C5-5280-89AA-0831-E7C11DFED9E7}"/>
                  </a:ext>
                </a:extLst>
              </p:cNvPr>
              <p:cNvSpPr/>
              <p:nvPr/>
            </p:nvSpPr>
            <p:spPr>
              <a:xfrm>
                <a:off x="8280176" y="3147378"/>
                <a:ext cx="514495" cy="602118"/>
              </a:xfrm>
              <a:prstGeom prst="blockArc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23" name="Halbbogen 622">
                <a:extLst>
                  <a:ext uri="{FF2B5EF4-FFF2-40B4-BE49-F238E27FC236}">
                    <a16:creationId xmlns:a16="http://schemas.microsoft.com/office/drawing/2014/main" id="{009830CF-9A3B-1969-C3F3-522060B5FC0E}"/>
                  </a:ext>
                </a:extLst>
              </p:cNvPr>
              <p:cNvSpPr/>
              <p:nvPr/>
            </p:nvSpPr>
            <p:spPr>
              <a:xfrm>
                <a:off x="9242272" y="3144672"/>
                <a:ext cx="514495" cy="602118"/>
              </a:xfrm>
              <a:prstGeom prst="blockArc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24" name="Rechteck 623">
                <a:extLst>
                  <a:ext uri="{FF2B5EF4-FFF2-40B4-BE49-F238E27FC236}">
                    <a16:creationId xmlns:a16="http://schemas.microsoft.com/office/drawing/2014/main" id="{5E856ADA-243F-C56E-B0C1-2096B658968A}"/>
                  </a:ext>
                </a:extLst>
              </p:cNvPr>
              <p:cNvSpPr/>
              <p:nvPr/>
            </p:nvSpPr>
            <p:spPr>
              <a:xfrm>
                <a:off x="8530844" y="3000211"/>
                <a:ext cx="975255" cy="717988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25" name="Rechteck 624">
                <a:extLst>
                  <a:ext uri="{FF2B5EF4-FFF2-40B4-BE49-F238E27FC236}">
                    <a16:creationId xmlns:a16="http://schemas.microsoft.com/office/drawing/2014/main" id="{3CE06728-BC14-9AF3-F0ED-E15B5BB7681F}"/>
                  </a:ext>
                </a:extLst>
              </p:cNvPr>
              <p:cNvSpPr/>
              <p:nvPr/>
            </p:nvSpPr>
            <p:spPr>
              <a:xfrm>
                <a:off x="8530844" y="3144279"/>
                <a:ext cx="975256" cy="130759"/>
              </a:xfrm>
              <a:prstGeom prst="rect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cxnSp>
            <p:nvCxnSpPr>
              <p:cNvPr id="626" name="Gerader Verbinder 159">
                <a:extLst>
                  <a:ext uri="{FF2B5EF4-FFF2-40B4-BE49-F238E27FC236}">
                    <a16:creationId xmlns:a16="http://schemas.microsoft.com/office/drawing/2014/main" id="{DC5A7108-B94C-E195-E04B-56297BA55F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9860" y="4542538"/>
                <a:ext cx="0" cy="553776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/>
                </a:solidFill>
                <a:prstDash val="solid"/>
              </a:ln>
              <a:effectLst/>
            </p:spPr>
          </p:cxnSp>
        </p:grpSp>
        <p:sp>
          <p:nvSpPr>
            <p:cNvPr id="608" name="Textfeld 607">
              <a:extLst>
                <a:ext uri="{FF2B5EF4-FFF2-40B4-BE49-F238E27FC236}">
                  <a16:creationId xmlns:a16="http://schemas.microsoft.com/office/drawing/2014/main" id="{29FFD4F2-296B-F636-F277-289812B362C0}"/>
                </a:ext>
              </a:extLst>
            </p:cNvPr>
            <p:cNvSpPr txBox="1"/>
            <p:nvPr/>
          </p:nvSpPr>
          <p:spPr>
            <a:xfrm>
              <a:off x="7942056" y="3365871"/>
              <a:ext cx="605224" cy="39548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Montserrat Light" pitchFamily="2" charset="77"/>
                </a:rPr>
                <a:t>O</a:t>
              </a:r>
              <a:r>
                <a:rPr kumimoji="0" lang="de-DE" sz="80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Montserrat Light" pitchFamily="2" charset="77"/>
                </a:rPr>
                <a:t>2</a:t>
              </a:r>
              <a:endParaRPr kumimoji="0" lang="de-DE" sz="180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09" name="Textfeld 608">
              <a:extLst>
                <a:ext uri="{FF2B5EF4-FFF2-40B4-BE49-F238E27FC236}">
                  <a16:creationId xmlns:a16="http://schemas.microsoft.com/office/drawing/2014/main" id="{5317EA1E-CF26-2ADA-3CCF-3F206ADD5CA7}"/>
                </a:ext>
              </a:extLst>
            </p:cNvPr>
            <p:cNvSpPr txBox="1"/>
            <p:nvPr/>
          </p:nvSpPr>
          <p:spPr>
            <a:xfrm>
              <a:off x="9148815" y="3570308"/>
              <a:ext cx="605224" cy="39548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Montserrat Light" pitchFamily="2" charset="77"/>
                </a:rPr>
                <a:t>H</a:t>
              </a:r>
              <a:r>
                <a:rPr kumimoji="0" lang="de-DE" sz="80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Montserrat Light" pitchFamily="2" charset="77"/>
                </a:rPr>
                <a:t>2</a:t>
              </a:r>
              <a:endParaRPr kumimoji="0" lang="de-DE" sz="180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</p:grpSp>
      <p:cxnSp>
        <p:nvCxnSpPr>
          <p:cNvPr id="627" name="Gerader Verbinder 165">
            <a:extLst>
              <a:ext uri="{FF2B5EF4-FFF2-40B4-BE49-F238E27FC236}">
                <a16:creationId xmlns:a16="http://schemas.microsoft.com/office/drawing/2014/main" id="{2E600901-9A2F-0BFD-B592-E1D28606F515}"/>
              </a:ext>
            </a:extLst>
          </p:cNvPr>
          <p:cNvCxnSpPr>
            <a:cxnSpLocks/>
          </p:cNvCxnSpPr>
          <p:nvPr/>
        </p:nvCxnSpPr>
        <p:spPr>
          <a:xfrm flipH="1">
            <a:off x="4297035" y="2818277"/>
            <a:ext cx="1346285" cy="16085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28" name="Gerader Verbinder 169">
            <a:extLst>
              <a:ext uri="{FF2B5EF4-FFF2-40B4-BE49-F238E27FC236}">
                <a16:creationId xmlns:a16="http://schemas.microsoft.com/office/drawing/2014/main" id="{921009E1-B9E8-8909-5A33-03B65BE708ED}"/>
              </a:ext>
            </a:extLst>
          </p:cNvPr>
          <p:cNvCxnSpPr>
            <a:cxnSpLocks/>
          </p:cNvCxnSpPr>
          <p:nvPr/>
        </p:nvCxnSpPr>
        <p:spPr>
          <a:xfrm flipH="1">
            <a:off x="7450749" y="2790786"/>
            <a:ext cx="2202300" cy="7296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29" name="Gerader Verbinder 171">
            <a:extLst>
              <a:ext uri="{FF2B5EF4-FFF2-40B4-BE49-F238E27FC236}">
                <a16:creationId xmlns:a16="http://schemas.microsoft.com/office/drawing/2014/main" id="{1AE58DAF-C6F2-6AE3-8E6E-3C06EBBB5051}"/>
              </a:ext>
            </a:extLst>
          </p:cNvPr>
          <p:cNvCxnSpPr>
            <a:cxnSpLocks/>
          </p:cNvCxnSpPr>
          <p:nvPr/>
        </p:nvCxnSpPr>
        <p:spPr>
          <a:xfrm flipH="1">
            <a:off x="4268061" y="6140777"/>
            <a:ext cx="1604344" cy="3291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30" name="Gerader Verbinder 174">
            <a:extLst>
              <a:ext uri="{FF2B5EF4-FFF2-40B4-BE49-F238E27FC236}">
                <a16:creationId xmlns:a16="http://schemas.microsoft.com/office/drawing/2014/main" id="{95FCC530-9861-E730-AD42-759FA35E027C}"/>
              </a:ext>
            </a:extLst>
          </p:cNvPr>
          <p:cNvCxnSpPr>
            <a:cxnSpLocks/>
          </p:cNvCxnSpPr>
          <p:nvPr/>
        </p:nvCxnSpPr>
        <p:spPr>
          <a:xfrm flipH="1">
            <a:off x="4280050" y="2812884"/>
            <a:ext cx="24044" cy="3327893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31" name="Gerader Verbinder 146">
            <a:extLst>
              <a:ext uri="{FF2B5EF4-FFF2-40B4-BE49-F238E27FC236}">
                <a16:creationId xmlns:a16="http://schemas.microsoft.com/office/drawing/2014/main" id="{926D328F-697F-A412-9F92-7C4982647D89}"/>
              </a:ext>
            </a:extLst>
          </p:cNvPr>
          <p:cNvCxnSpPr>
            <a:cxnSpLocks/>
          </p:cNvCxnSpPr>
          <p:nvPr/>
        </p:nvCxnSpPr>
        <p:spPr>
          <a:xfrm flipH="1" flipV="1">
            <a:off x="3153678" y="2834362"/>
            <a:ext cx="1128759" cy="1954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32" name="Gerader Verbinder 24">
            <a:extLst>
              <a:ext uri="{FF2B5EF4-FFF2-40B4-BE49-F238E27FC236}">
                <a16:creationId xmlns:a16="http://schemas.microsoft.com/office/drawing/2014/main" id="{497D027A-5A7D-A1B1-2D0D-742FD1764A34}"/>
              </a:ext>
            </a:extLst>
          </p:cNvPr>
          <p:cNvCxnSpPr>
            <a:cxnSpLocks/>
          </p:cNvCxnSpPr>
          <p:nvPr/>
        </p:nvCxnSpPr>
        <p:spPr>
          <a:xfrm flipH="1" flipV="1">
            <a:off x="3171805" y="5424958"/>
            <a:ext cx="1128759" cy="1954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grpSp>
        <p:nvGrpSpPr>
          <p:cNvPr id="633" name="Gruppieren 632">
            <a:extLst>
              <a:ext uri="{FF2B5EF4-FFF2-40B4-BE49-F238E27FC236}">
                <a16:creationId xmlns:a16="http://schemas.microsoft.com/office/drawing/2014/main" id="{27100212-85D7-8EFE-1E07-641E976BF304}"/>
              </a:ext>
            </a:extLst>
          </p:cNvPr>
          <p:cNvGrpSpPr/>
          <p:nvPr/>
        </p:nvGrpSpPr>
        <p:grpSpPr>
          <a:xfrm>
            <a:off x="1202063" y="5196532"/>
            <a:ext cx="1444608" cy="691273"/>
            <a:chOff x="1546029" y="5740635"/>
            <a:chExt cx="1444608" cy="691273"/>
          </a:xfrm>
        </p:grpSpPr>
        <p:sp>
          <p:nvSpPr>
            <p:cNvPr id="634" name="Parallelogramm 633">
              <a:extLst>
                <a:ext uri="{FF2B5EF4-FFF2-40B4-BE49-F238E27FC236}">
                  <a16:creationId xmlns:a16="http://schemas.microsoft.com/office/drawing/2014/main" id="{AF1AA829-1C62-5C87-480A-8359C8243BB6}"/>
                </a:ext>
              </a:extLst>
            </p:cNvPr>
            <p:cNvSpPr/>
            <p:nvPr/>
          </p:nvSpPr>
          <p:spPr>
            <a:xfrm>
              <a:off x="1546029" y="5740635"/>
              <a:ext cx="1444608" cy="502049"/>
            </a:xfrm>
            <a:prstGeom prst="parallelogram">
              <a:avLst/>
            </a:prstGeom>
            <a:solidFill>
              <a:srgbClr val="003D6E"/>
            </a:solidFill>
            <a:ln w="25400" cap="flat" cmpd="sng" algn="ctr">
              <a:solidFill>
                <a:srgbClr val="003D6E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/>
            <a:p>
              <a:pPr marL="0" marR="0" lvl="0" indent="0" algn="ctr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cxnSp>
          <p:nvCxnSpPr>
            <p:cNvPr id="635" name="Gerader Verbinder 45">
              <a:extLst>
                <a:ext uri="{FF2B5EF4-FFF2-40B4-BE49-F238E27FC236}">
                  <a16:creationId xmlns:a16="http://schemas.microsoft.com/office/drawing/2014/main" id="{8B46EFFF-8281-7DDF-F6DD-FBB77CC7B867}"/>
                </a:ext>
              </a:extLst>
            </p:cNvPr>
            <p:cNvCxnSpPr/>
            <p:nvPr/>
          </p:nvCxnSpPr>
          <p:spPr>
            <a:xfrm>
              <a:off x="1595152" y="6240288"/>
              <a:ext cx="0" cy="191620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636" name="Gerader Verbinder 46">
              <a:extLst>
                <a:ext uri="{FF2B5EF4-FFF2-40B4-BE49-F238E27FC236}">
                  <a16:creationId xmlns:a16="http://schemas.microsoft.com/office/drawing/2014/main" id="{52EC5728-5C2C-FDE8-8587-94E5567DE120}"/>
                </a:ext>
              </a:extLst>
            </p:cNvPr>
            <p:cNvCxnSpPr/>
            <p:nvPr/>
          </p:nvCxnSpPr>
          <p:spPr>
            <a:xfrm>
              <a:off x="2802132" y="6240288"/>
              <a:ext cx="0" cy="191620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637" name="Gerader Verbinder 47">
              <a:extLst>
                <a:ext uri="{FF2B5EF4-FFF2-40B4-BE49-F238E27FC236}">
                  <a16:creationId xmlns:a16="http://schemas.microsoft.com/office/drawing/2014/main" id="{E3ABBDF0-D924-8DBA-0E14-4DE80E3D8060}"/>
                </a:ext>
              </a:extLst>
            </p:cNvPr>
            <p:cNvCxnSpPr>
              <a:cxnSpLocks/>
            </p:cNvCxnSpPr>
            <p:nvPr/>
          </p:nvCxnSpPr>
          <p:spPr>
            <a:xfrm>
              <a:off x="2977059" y="5821034"/>
              <a:ext cx="0" cy="450129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638" name="Gerader Verbinder 135">
              <a:extLst>
                <a:ext uri="{FF2B5EF4-FFF2-40B4-BE49-F238E27FC236}">
                  <a16:creationId xmlns:a16="http://schemas.microsoft.com/office/drawing/2014/main" id="{10FEE46F-A1B3-A376-A09B-33C8C8B59D2C}"/>
                </a:ext>
              </a:extLst>
            </p:cNvPr>
            <p:cNvCxnSpPr/>
            <p:nvPr/>
          </p:nvCxnSpPr>
          <p:spPr>
            <a:xfrm>
              <a:off x="1680915" y="6134640"/>
              <a:ext cx="0" cy="191620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</p:grpSp>
      <p:cxnSp>
        <p:nvCxnSpPr>
          <p:cNvPr id="639" name="Gerade Verbindung mit Pfeil 638">
            <a:extLst>
              <a:ext uri="{FF2B5EF4-FFF2-40B4-BE49-F238E27FC236}">
                <a16:creationId xmlns:a16="http://schemas.microsoft.com/office/drawing/2014/main" id="{32B4F495-C439-B9FF-EE5F-B5E7BA925B21}"/>
              </a:ext>
            </a:extLst>
          </p:cNvPr>
          <p:cNvCxnSpPr>
            <a:endCxn id="617" idx="0"/>
          </p:cNvCxnSpPr>
          <p:nvPr/>
        </p:nvCxnSpPr>
        <p:spPr>
          <a:xfrm>
            <a:off x="3153678" y="3475645"/>
            <a:ext cx="2042813" cy="1340523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cxnSp>
        <p:nvCxnSpPr>
          <p:cNvPr id="640" name="Gerade Verbindung mit Pfeil 639">
            <a:extLst>
              <a:ext uri="{FF2B5EF4-FFF2-40B4-BE49-F238E27FC236}">
                <a16:creationId xmlns:a16="http://schemas.microsoft.com/office/drawing/2014/main" id="{025409FD-DE1E-FBE1-8C12-06D6BFB377DF}"/>
              </a:ext>
            </a:extLst>
          </p:cNvPr>
          <p:cNvCxnSpPr>
            <a:cxnSpLocks/>
            <a:endCxn id="617" idx="1"/>
          </p:cNvCxnSpPr>
          <p:nvPr/>
        </p:nvCxnSpPr>
        <p:spPr>
          <a:xfrm flipV="1">
            <a:off x="3114889" y="5328928"/>
            <a:ext cx="1933083" cy="428391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sp>
        <p:nvSpPr>
          <p:cNvPr id="641" name="Gewitterblitz 640">
            <a:extLst>
              <a:ext uri="{FF2B5EF4-FFF2-40B4-BE49-F238E27FC236}">
                <a16:creationId xmlns:a16="http://schemas.microsoft.com/office/drawing/2014/main" id="{D33E42AB-ED9E-1C0F-C184-2E6CE5FD4BAF}"/>
              </a:ext>
            </a:extLst>
          </p:cNvPr>
          <p:cNvSpPr/>
          <p:nvPr/>
        </p:nvSpPr>
        <p:spPr>
          <a:xfrm>
            <a:off x="3778410" y="3929094"/>
            <a:ext cx="225890" cy="306082"/>
          </a:xfrm>
          <a:prstGeom prst="lightningBolt">
            <a:avLst/>
          </a:prstGeom>
          <a:solidFill>
            <a:srgbClr val="F9B123"/>
          </a:solidFill>
          <a:ln w="25400" cap="flat" cmpd="sng" algn="ctr">
            <a:noFill/>
            <a:prstDash val="solid"/>
          </a:ln>
          <a:effectLst/>
        </p:spPr>
        <p:txBody>
          <a:bodyPr lIns="108000" tIns="108000" rIns="72000" bIns="72000" rtlCol="0" anchor="ctr"/>
          <a:lstStyle/>
          <a:p>
            <a:pPr marL="0" marR="0" lvl="0" indent="0" algn="ctr" defTabSz="99569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itchFamily="2" charset="77"/>
            </a:endParaRPr>
          </a:p>
        </p:txBody>
      </p:sp>
      <p:sp>
        <p:nvSpPr>
          <p:cNvPr id="642" name="Gewitterblitz 641">
            <a:extLst>
              <a:ext uri="{FF2B5EF4-FFF2-40B4-BE49-F238E27FC236}">
                <a16:creationId xmlns:a16="http://schemas.microsoft.com/office/drawing/2014/main" id="{4D721138-8796-8081-558F-88F8961BD654}"/>
              </a:ext>
            </a:extLst>
          </p:cNvPr>
          <p:cNvSpPr/>
          <p:nvPr/>
        </p:nvSpPr>
        <p:spPr>
          <a:xfrm>
            <a:off x="3752792" y="5610737"/>
            <a:ext cx="225890" cy="306082"/>
          </a:xfrm>
          <a:prstGeom prst="lightningBolt">
            <a:avLst/>
          </a:prstGeom>
          <a:solidFill>
            <a:srgbClr val="F9B123"/>
          </a:solidFill>
          <a:ln w="25400" cap="flat" cmpd="sng" algn="ctr">
            <a:noFill/>
            <a:prstDash val="solid"/>
          </a:ln>
          <a:effectLst/>
        </p:spPr>
        <p:txBody>
          <a:bodyPr lIns="108000" tIns="108000" rIns="72000" bIns="72000" rtlCol="0" anchor="ctr"/>
          <a:lstStyle/>
          <a:p>
            <a:pPr marL="0" marR="0" lvl="0" indent="0" algn="ctr" defTabSz="99569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itchFamily="2" charset="77"/>
            </a:endParaRPr>
          </a:p>
        </p:txBody>
      </p:sp>
      <p:sp>
        <p:nvSpPr>
          <p:cNvPr id="643" name="Textfeld 249">
            <a:extLst>
              <a:ext uri="{FF2B5EF4-FFF2-40B4-BE49-F238E27FC236}">
                <a16:creationId xmlns:a16="http://schemas.microsoft.com/office/drawing/2014/main" id="{C72E877F-DF4B-7BAE-7F22-2B4898F8F33B}"/>
              </a:ext>
            </a:extLst>
          </p:cNvPr>
          <p:cNvSpPr txBox="1"/>
          <p:nvPr/>
        </p:nvSpPr>
        <p:spPr>
          <a:xfrm>
            <a:off x="5779894" y="3224126"/>
            <a:ext cx="914400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Umspannwerk</a:t>
            </a:r>
          </a:p>
        </p:txBody>
      </p:sp>
      <p:sp>
        <p:nvSpPr>
          <p:cNvPr id="644" name="Textfeld 249">
            <a:extLst>
              <a:ext uri="{FF2B5EF4-FFF2-40B4-BE49-F238E27FC236}">
                <a16:creationId xmlns:a16="http://schemas.microsoft.com/office/drawing/2014/main" id="{A7E261DF-A54C-7FBA-9B46-0A7580E84A06}"/>
              </a:ext>
            </a:extLst>
          </p:cNvPr>
          <p:cNvSpPr txBox="1"/>
          <p:nvPr/>
        </p:nvSpPr>
        <p:spPr>
          <a:xfrm>
            <a:off x="9822931" y="5003128"/>
            <a:ext cx="914400" cy="2464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Energieversorgungs-</a:t>
            </a:r>
          </a:p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unternehmen</a:t>
            </a:r>
          </a:p>
        </p:txBody>
      </p:sp>
      <p:sp>
        <p:nvSpPr>
          <p:cNvPr id="645" name="Textfeld 249">
            <a:extLst>
              <a:ext uri="{FF2B5EF4-FFF2-40B4-BE49-F238E27FC236}">
                <a16:creationId xmlns:a16="http://schemas.microsoft.com/office/drawing/2014/main" id="{B9DDCF3A-706A-5318-62F3-D3250CCC3FBC}"/>
              </a:ext>
            </a:extLst>
          </p:cNvPr>
          <p:cNvSpPr txBox="1"/>
          <p:nvPr/>
        </p:nvSpPr>
        <p:spPr>
          <a:xfrm>
            <a:off x="9894939" y="3183747"/>
            <a:ext cx="914400" cy="2464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Netzbetreiberin</a:t>
            </a:r>
          </a:p>
        </p:txBody>
      </p:sp>
      <p:cxnSp>
        <p:nvCxnSpPr>
          <p:cNvPr id="646" name="Gerade Verbindung mit Pfeil 645">
            <a:extLst>
              <a:ext uri="{FF2B5EF4-FFF2-40B4-BE49-F238E27FC236}">
                <a16:creationId xmlns:a16="http://schemas.microsoft.com/office/drawing/2014/main" id="{36F57B10-0826-321D-B821-C7115E9C5B7A}"/>
              </a:ext>
            </a:extLst>
          </p:cNvPr>
          <p:cNvCxnSpPr>
            <a:cxnSpLocks/>
            <a:endCxn id="616" idx="3"/>
          </p:cNvCxnSpPr>
          <p:nvPr/>
        </p:nvCxnSpPr>
        <p:spPr>
          <a:xfrm flipH="1">
            <a:off x="6746756" y="5312551"/>
            <a:ext cx="2545381" cy="1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sp>
        <p:nvSpPr>
          <p:cNvPr id="647" name="Gewitterblitz 646">
            <a:extLst>
              <a:ext uri="{FF2B5EF4-FFF2-40B4-BE49-F238E27FC236}">
                <a16:creationId xmlns:a16="http://schemas.microsoft.com/office/drawing/2014/main" id="{6827B940-28C0-ECA9-8C1B-1050200D7A5E}"/>
              </a:ext>
            </a:extLst>
          </p:cNvPr>
          <p:cNvSpPr/>
          <p:nvPr/>
        </p:nvSpPr>
        <p:spPr>
          <a:xfrm>
            <a:off x="7924968" y="5325696"/>
            <a:ext cx="225890" cy="306082"/>
          </a:xfrm>
          <a:prstGeom prst="lightningBolt">
            <a:avLst/>
          </a:prstGeom>
          <a:solidFill>
            <a:srgbClr val="F9B123"/>
          </a:solidFill>
          <a:ln w="25400" cap="flat" cmpd="sng" algn="ctr">
            <a:noFill/>
            <a:prstDash val="solid"/>
          </a:ln>
          <a:effectLst/>
        </p:spPr>
        <p:txBody>
          <a:bodyPr lIns="108000" tIns="108000" rIns="72000" bIns="72000" rtlCol="0" anchor="ctr"/>
          <a:lstStyle/>
          <a:p>
            <a:pPr marL="0" marR="0" lvl="0" indent="0" algn="ctr" defTabSz="99569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itchFamily="2" charset="77"/>
            </a:endParaRPr>
          </a:p>
        </p:txBody>
      </p:sp>
      <p:sp>
        <p:nvSpPr>
          <p:cNvPr id="648" name="Textfeld 249">
            <a:extLst>
              <a:ext uri="{FF2B5EF4-FFF2-40B4-BE49-F238E27FC236}">
                <a16:creationId xmlns:a16="http://schemas.microsoft.com/office/drawing/2014/main" id="{98BF74DB-961C-E7E0-5059-4D844795C4FA}"/>
              </a:ext>
            </a:extLst>
          </p:cNvPr>
          <p:cNvSpPr txBox="1"/>
          <p:nvPr/>
        </p:nvSpPr>
        <p:spPr>
          <a:xfrm>
            <a:off x="7551062" y="4905036"/>
            <a:ext cx="914400" cy="2464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PPA/Stromlieferung</a:t>
            </a:r>
          </a:p>
        </p:txBody>
      </p:sp>
      <p:sp>
        <p:nvSpPr>
          <p:cNvPr id="649" name="Textfeld 249">
            <a:extLst>
              <a:ext uri="{FF2B5EF4-FFF2-40B4-BE49-F238E27FC236}">
                <a16:creationId xmlns:a16="http://schemas.microsoft.com/office/drawing/2014/main" id="{CDEE1811-F7D9-F2E2-CD3F-1F9988AD67DE}"/>
              </a:ext>
            </a:extLst>
          </p:cNvPr>
          <p:cNvSpPr txBox="1"/>
          <p:nvPr/>
        </p:nvSpPr>
        <p:spPr>
          <a:xfrm rot="2006075">
            <a:off x="3811860" y="3746398"/>
            <a:ext cx="914400" cy="2464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PPA/Stromlieferung</a:t>
            </a:r>
          </a:p>
        </p:txBody>
      </p:sp>
      <p:sp>
        <p:nvSpPr>
          <p:cNvPr id="650" name="Textfeld 249">
            <a:extLst>
              <a:ext uri="{FF2B5EF4-FFF2-40B4-BE49-F238E27FC236}">
                <a16:creationId xmlns:a16="http://schemas.microsoft.com/office/drawing/2014/main" id="{8F801E98-4FE5-6221-D6C3-AE28328CB624}"/>
              </a:ext>
            </a:extLst>
          </p:cNvPr>
          <p:cNvSpPr txBox="1"/>
          <p:nvPr/>
        </p:nvSpPr>
        <p:spPr>
          <a:xfrm rot="20780299">
            <a:off x="3650542" y="5167867"/>
            <a:ext cx="914400" cy="2464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PPA/Stromlieferung</a:t>
            </a:r>
          </a:p>
        </p:txBody>
      </p:sp>
      <p:cxnSp>
        <p:nvCxnSpPr>
          <p:cNvPr id="651" name="Gerade Verbindung mit Pfeil 650">
            <a:extLst>
              <a:ext uri="{FF2B5EF4-FFF2-40B4-BE49-F238E27FC236}">
                <a16:creationId xmlns:a16="http://schemas.microsoft.com/office/drawing/2014/main" id="{FC994921-C7EC-0A56-FE66-48169401BBEB}"/>
              </a:ext>
            </a:extLst>
          </p:cNvPr>
          <p:cNvCxnSpPr>
            <a:cxnSpLocks/>
          </p:cNvCxnSpPr>
          <p:nvPr/>
        </p:nvCxnSpPr>
        <p:spPr>
          <a:xfrm flipV="1">
            <a:off x="3218228" y="2589070"/>
            <a:ext cx="2376003" cy="10673"/>
          </a:xfrm>
          <a:prstGeom prst="straightConnector1">
            <a:avLst/>
          </a:prstGeom>
          <a:noFill/>
          <a:ln w="9525" cap="flat" cmpd="sng" algn="ctr">
            <a:solidFill>
              <a:srgbClr val="003D6E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652" name="Textfeld 249">
            <a:extLst>
              <a:ext uri="{FF2B5EF4-FFF2-40B4-BE49-F238E27FC236}">
                <a16:creationId xmlns:a16="http://schemas.microsoft.com/office/drawing/2014/main" id="{562209B5-DA05-E03E-DE1E-92F99B6775CE}"/>
              </a:ext>
            </a:extLst>
          </p:cNvPr>
          <p:cNvSpPr txBox="1"/>
          <p:nvPr/>
        </p:nvSpPr>
        <p:spPr>
          <a:xfrm>
            <a:off x="3893273" y="2227053"/>
            <a:ext cx="914400" cy="2464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Netzanschlussvertrag</a:t>
            </a:r>
          </a:p>
        </p:txBody>
      </p:sp>
      <p:cxnSp>
        <p:nvCxnSpPr>
          <p:cNvPr id="653" name="Gerade Verbindung mit Pfeil 652">
            <a:extLst>
              <a:ext uri="{FF2B5EF4-FFF2-40B4-BE49-F238E27FC236}">
                <a16:creationId xmlns:a16="http://schemas.microsoft.com/office/drawing/2014/main" id="{88EC3090-7D9C-0D51-7333-2B179CE69C51}"/>
              </a:ext>
            </a:extLst>
          </p:cNvPr>
          <p:cNvCxnSpPr>
            <a:cxnSpLocks/>
          </p:cNvCxnSpPr>
          <p:nvPr/>
        </p:nvCxnSpPr>
        <p:spPr>
          <a:xfrm flipV="1">
            <a:off x="3133564" y="3164525"/>
            <a:ext cx="2478518" cy="2117225"/>
          </a:xfrm>
          <a:prstGeom prst="straightConnector1">
            <a:avLst/>
          </a:prstGeom>
          <a:noFill/>
          <a:ln w="9525" cap="flat" cmpd="sng" algn="ctr">
            <a:solidFill>
              <a:srgbClr val="003D6E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654" name="Textfeld 249">
            <a:extLst>
              <a:ext uri="{FF2B5EF4-FFF2-40B4-BE49-F238E27FC236}">
                <a16:creationId xmlns:a16="http://schemas.microsoft.com/office/drawing/2014/main" id="{82B02502-0879-B0CC-DBFC-5D77F80164A2}"/>
              </a:ext>
            </a:extLst>
          </p:cNvPr>
          <p:cNvSpPr txBox="1"/>
          <p:nvPr/>
        </p:nvSpPr>
        <p:spPr>
          <a:xfrm rot="19193199">
            <a:off x="3146061" y="4555106"/>
            <a:ext cx="914400" cy="2464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Netzanschlussvertrag</a:t>
            </a:r>
          </a:p>
        </p:txBody>
      </p:sp>
      <p:cxnSp>
        <p:nvCxnSpPr>
          <p:cNvPr id="655" name="Gerade Verbindung mit Pfeil 654">
            <a:extLst>
              <a:ext uri="{FF2B5EF4-FFF2-40B4-BE49-F238E27FC236}">
                <a16:creationId xmlns:a16="http://schemas.microsoft.com/office/drawing/2014/main" id="{3093AEBA-B0C5-76DF-F2AA-CA35A963F4C1}"/>
              </a:ext>
            </a:extLst>
          </p:cNvPr>
          <p:cNvCxnSpPr>
            <a:cxnSpLocks/>
          </p:cNvCxnSpPr>
          <p:nvPr/>
        </p:nvCxnSpPr>
        <p:spPr>
          <a:xfrm flipV="1">
            <a:off x="5980192" y="3555368"/>
            <a:ext cx="0" cy="699257"/>
          </a:xfrm>
          <a:prstGeom prst="straightConnector1">
            <a:avLst/>
          </a:prstGeom>
          <a:noFill/>
          <a:ln w="9525" cap="flat" cmpd="sng" algn="ctr">
            <a:solidFill>
              <a:srgbClr val="003D6E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656" name="Textfeld 249">
            <a:extLst>
              <a:ext uri="{FF2B5EF4-FFF2-40B4-BE49-F238E27FC236}">
                <a16:creationId xmlns:a16="http://schemas.microsoft.com/office/drawing/2014/main" id="{960B2CCB-1450-1D0A-5A6B-164626090092}"/>
              </a:ext>
            </a:extLst>
          </p:cNvPr>
          <p:cNvSpPr txBox="1"/>
          <p:nvPr/>
        </p:nvSpPr>
        <p:spPr>
          <a:xfrm>
            <a:off x="3893273" y="2227495"/>
            <a:ext cx="914400" cy="2464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Netzanschlussvertrag</a:t>
            </a:r>
          </a:p>
        </p:txBody>
      </p:sp>
      <p:sp>
        <p:nvSpPr>
          <p:cNvPr id="657" name="Textfeld 249">
            <a:extLst>
              <a:ext uri="{FF2B5EF4-FFF2-40B4-BE49-F238E27FC236}">
                <a16:creationId xmlns:a16="http://schemas.microsoft.com/office/drawing/2014/main" id="{23122A4D-89FE-C3D2-DD3C-EFD85B381EDB}"/>
              </a:ext>
            </a:extLst>
          </p:cNvPr>
          <p:cNvSpPr txBox="1"/>
          <p:nvPr/>
        </p:nvSpPr>
        <p:spPr>
          <a:xfrm>
            <a:off x="6460226" y="3705282"/>
            <a:ext cx="914400" cy="2464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Netzanschlussvertrag</a:t>
            </a:r>
          </a:p>
        </p:txBody>
      </p:sp>
      <p:cxnSp>
        <p:nvCxnSpPr>
          <p:cNvPr id="658" name="Gerade Verbindung mit Pfeil 657">
            <a:extLst>
              <a:ext uri="{FF2B5EF4-FFF2-40B4-BE49-F238E27FC236}">
                <a16:creationId xmlns:a16="http://schemas.microsoft.com/office/drawing/2014/main" id="{C8F08FFA-02F5-7F6D-4455-C0B2075F6E5C}"/>
              </a:ext>
            </a:extLst>
          </p:cNvPr>
          <p:cNvCxnSpPr>
            <a:cxnSpLocks/>
          </p:cNvCxnSpPr>
          <p:nvPr/>
        </p:nvCxnSpPr>
        <p:spPr>
          <a:xfrm flipV="1">
            <a:off x="7459991" y="2593374"/>
            <a:ext cx="2150784" cy="6369"/>
          </a:xfrm>
          <a:prstGeom prst="straightConnector1">
            <a:avLst/>
          </a:prstGeom>
          <a:noFill/>
          <a:ln w="9525" cap="flat" cmpd="sng" algn="ctr">
            <a:solidFill>
              <a:srgbClr val="003D6E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659" name="Textfeld 249">
            <a:extLst>
              <a:ext uri="{FF2B5EF4-FFF2-40B4-BE49-F238E27FC236}">
                <a16:creationId xmlns:a16="http://schemas.microsoft.com/office/drawing/2014/main" id="{000EC60E-7AED-140E-F2EB-0BCB2977C665}"/>
              </a:ext>
            </a:extLst>
          </p:cNvPr>
          <p:cNvSpPr txBox="1"/>
          <p:nvPr/>
        </p:nvSpPr>
        <p:spPr>
          <a:xfrm>
            <a:off x="3893273" y="2227732"/>
            <a:ext cx="914400" cy="2464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Netzanschlussvertrag</a:t>
            </a:r>
          </a:p>
        </p:txBody>
      </p:sp>
      <p:sp>
        <p:nvSpPr>
          <p:cNvPr id="660" name="Textfeld 249">
            <a:extLst>
              <a:ext uri="{FF2B5EF4-FFF2-40B4-BE49-F238E27FC236}">
                <a16:creationId xmlns:a16="http://schemas.microsoft.com/office/drawing/2014/main" id="{4C3B663D-32EF-5BC5-3794-7A5E74B1E0A0}"/>
              </a:ext>
            </a:extLst>
          </p:cNvPr>
          <p:cNvSpPr txBox="1"/>
          <p:nvPr/>
        </p:nvSpPr>
        <p:spPr>
          <a:xfrm>
            <a:off x="7966457" y="2235170"/>
            <a:ext cx="914400" cy="24645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de-DE" sz="1400" dirty="0">
                <a:solidFill>
                  <a:srgbClr val="434343"/>
                </a:solidFill>
                <a:latin typeface="Montserrat Light" pitchFamily="2" charset="77"/>
              </a:rPr>
              <a:t>Netzanschlussvertrag</a:t>
            </a:r>
          </a:p>
        </p:txBody>
      </p:sp>
    </p:spTree>
    <p:extLst>
      <p:ext uri="{BB962C8B-B14F-4D97-AF65-F5344CB8AC3E}">
        <p14:creationId xmlns:p14="http://schemas.microsoft.com/office/powerpoint/2010/main" val="4066979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VERTRAGLICHE GESTALTUNG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INFRASTRUKTURNUTZUNGSVERTRAG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solidFill>
                  <a:schemeClr val="tx1"/>
                </a:solidFill>
                <a:latin typeface="Montserrat Light" pitchFamily="2" charset="77"/>
              </a:rPr>
              <a:t>Notwendigkeit der </a:t>
            </a:r>
            <a:r>
              <a:rPr lang="de-DE" sz="1400" b="0" dirty="0">
                <a:solidFill>
                  <a:schemeClr val="tx1"/>
                </a:solidFill>
                <a:highlight>
                  <a:srgbClr val="F9B122"/>
                </a:highlight>
                <a:latin typeface="Montserrat Light" pitchFamily="2" charset="77"/>
              </a:rPr>
              <a:t>Gründung einer </a:t>
            </a:r>
            <a:r>
              <a:rPr lang="de-DE" sz="1400" b="0" dirty="0" err="1">
                <a:solidFill>
                  <a:schemeClr val="tx1"/>
                </a:solidFill>
                <a:highlight>
                  <a:srgbClr val="F9B122"/>
                </a:highlight>
                <a:latin typeface="Montserrat Light" pitchFamily="2" charset="77"/>
              </a:rPr>
              <a:t>Infrakstrukturgesellschaft</a:t>
            </a:r>
            <a:r>
              <a:rPr lang="de-DE" sz="1400" b="0" dirty="0">
                <a:solidFill>
                  <a:schemeClr val="tx1"/>
                </a:solidFill>
                <a:highlight>
                  <a:srgbClr val="F9B122"/>
                </a:highlight>
                <a:latin typeface="Montserrat Light" pitchFamily="2" charset="77"/>
              </a:rPr>
              <a:t>?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Bei gemeinsam genutzten Betriebsmitteln und gemeinsamen größeren Investitionen und gemeinsame Kostenteilung sinnvoll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Auch bei einer </a:t>
            </a:r>
            <a:r>
              <a:rPr lang="de-DE" dirty="0" err="1">
                <a:solidFill>
                  <a:schemeClr val="tx1"/>
                </a:solidFill>
              </a:rPr>
              <a:t>Infrakstrukturgesellschaft</a:t>
            </a:r>
            <a:r>
              <a:rPr lang="de-DE" dirty="0">
                <a:solidFill>
                  <a:schemeClr val="tx1"/>
                </a:solidFill>
              </a:rPr>
              <a:t> bedarf es eines Netzanschlussvertrages zwischen den Betreibern und der Gesellschaft.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Wahrnehmung </a:t>
            </a:r>
            <a:r>
              <a:rPr lang="de-DE" dirty="0" err="1">
                <a:solidFill>
                  <a:schemeClr val="tx1"/>
                </a:solidFill>
              </a:rPr>
              <a:t>Redispatch</a:t>
            </a:r>
            <a:r>
              <a:rPr lang="de-DE" dirty="0">
                <a:solidFill>
                  <a:schemeClr val="tx1"/>
                </a:solidFill>
              </a:rPr>
              <a:t>-Aufgaben (Cluster)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solidFill>
                  <a:schemeClr val="tx1"/>
                </a:solidFill>
                <a:highlight>
                  <a:srgbClr val="F9B122"/>
                </a:highlight>
                <a:latin typeface="Montserrat Light" pitchFamily="2" charset="77"/>
              </a:rPr>
              <a:t>Netzanschlussvertrag</a:t>
            </a:r>
            <a:r>
              <a:rPr lang="de-DE" sz="1400" b="0" dirty="0">
                <a:solidFill>
                  <a:schemeClr val="tx1"/>
                </a:solidFill>
                <a:latin typeface="Montserrat Light" pitchFamily="2" charset="77"/>
              </a:rPr>
              <a:t> (Inhalte)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Berechtigung zur dauerhaften Einspeisung/Aufteilung der Strommengen 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Berechtigung zur Trennung der Windenergieanlagen vom Netz der Infrastrukturgesellschaft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Innenhaftung für den Fall der Rückwirkung und Abschaltungen 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Vorkaufsrecht für die Infrastruktur, sofern bspw. der Bestandswindpark zurückgebaut wird</a:t>
            </a:r>
          </a:p>
          <a:p>
            <a:pPr marL="822337" lvl="2" indent="-285750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Qualifizierung der Kundenanlagen bzw. Folgeregelung soweit dies nicht anerkannt wird. </a:t>
            </a:r>
          </a:p>
          <a:p>
            <a:pPr marL="0" lvl="1">
              <a:lnSpc>
                <a:spcPct val="150000"/>
              </a:lnSpc>
            </a:pPr>
            <a:endParaRPr lang="de-DE" dirty="0"/>
          </a:p>
          <a:p>
            <a:pPr marL="285756" lvl="1" indent="-285756">
              <a:lnSpc>
                <a:spcPct val="15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254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VERTRAGLICHE GESTALTUNG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GESELLSCHAFTSRECHTLICHE STRUKTUR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Gesellschaftsrechtliche Strukturen sind zum Teil höchst unterschiedlich ausgestaltet, sowohl was die Rechtsform angeht (GmbH, GmbH &amp; Co. KG als auch GbR/OHG)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Umfang der Aufgaben der Gesellschaft </a:t>
            </a:r>
            <a:r>
              <a:rPr lang="de-DE" dirty="0"/>
              <a:t>ist sauber gegenüber den Rechten und Pflichten der Anlagenbetreiber abzugrenzen. Es empfiehlt sich den Gesellschaftsvertrag mit dem Infrastrukturnutzungsvertrag abzugleichen.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Struktur kann gerade für neue Herausforderungen (bspw. Bedarfsgerechte Nachtkennzeichnung, technische Einrichtung) Vorteile bieten.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Teilweise empfiehlt es sich, für unterschiedliche Aufgaben auch unterschiedliche Infrastrukturgesellschaften mit </a:t>
            </a:r>
            <a:r>
              <a:rPr lang="de-DE" dirty="0">
                <a:highlight>
                  <a:srgbClr val="F9B122"/>
                </a:highlight>
              </a:rPr>
              <a:t>unterschiedlicher Gesellschafterstruktur </a:t>
            </a:r>
            <a:r>
              <a:rPr lang="de-DE" dirty="0"/>
              <a:t>zu entwickeln. (bspw. für gemeinsam genutzte Wege, Leitungen, Leitungswege)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Vorteil gegenüber einer Strukturierung allein über einen Infrastrukturnutzungsvertrag kann die einfachere Übertragung der Gesellschaftsanteile sein.   </a:t>
            </a:r>
          </a:p>
          <a:p>
            <a:pPr marL="285756" lvl="1" indent="-285756">
              <a:lnSpc>
                <a:spcPct val="150000"/>
              </a:lnSpc>
              <a:buFont typeface="Arial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4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FA980E-FCB7-B150-B241-6631A7B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5555DD-1B27-A834-49E9-076A393D3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A0952D-FDE2-A81C-413B-F08F959A5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GLIEDERUNG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1582536"/>
                  </p:ext>
                </p:extLst>
              </p:nvPr>
            </p:nvGraphicFramePr>
            <p:xfrm>
              <a:off x="334800" y="1850065"/>
              <a:ext cx="11522238" cy="4279273"/>
            </p:xfrm>
            <a:graphic>
              <a:graphicData uri="http://schemas.microsoft.com/office/powerpoint/2016/summaryzoom">
                <psuz:summaryZm>
                  <psuz:summaryZmObj sectionId="{0D025C41-7B23-024D-B4D0-AE7430425E27}">
                    <psuz:zmPr id="{1675BF2F-D48E-8449-9612-08D9137FD48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5459B98-A5E4-934B-BE01-D9B33113A4F6}">
                    <psuz:zmPr id="{3E5CA383-B254-634A-A14B-F24B01D5694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2421A3-AEC7-CA40-8AE0-C39045623B25}">
                    <psuz:zmPr id="{4581B32D-14A6-9B4A-86D9-F5BC1CBFF13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BB4F0D4-4581-794D-87A5-190DD64E625E}">
                    <psuz:zmPr id="{FEED286B-4DE6-CE4D-A8D1-264C2A161D3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243DD94-41AD-8349-BAB4-3AF3468C086A}">
                    <psuz:zmPr id="{8B6FC11D-ED57-8243-A4B1-253E2A1B1489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93CEF3-078B-E84D-BCF0-0C59C526D784}">
                    <psuz:zmPr id="{DB3A83E0-325D-AF42-8BBA-4FD60AC2A8ED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34800" y="1850065"/>
                <a:ext cx="11522238" cy="4279273"/>
                <a:chOff x="334800" y="1850065"/>
                <a:chExt cx="11522238" cy="4279273"/>
              </a:xfrm>
            </p:grpSpPr>
            <p:pic>
              <p:nvPicPr>
                <p:cNvPr id="3" name="Grafik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241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84211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Grafik 5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3600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241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Grafik 10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84211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Grafik 11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3600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79479253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26B5097-25FD-D40A-E9C4-52F3766D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46" b="7846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F667183-56F8-ED3D-0730-491067659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04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1FE11F94-DBE2-0495-073A-AD7C5D08EF82}"/>
              </a:ext>
            </a:extLst>
          </p:cNvPr>
          <p:cNvSpPr/>
          <p:nvPr/>
        </p:nvSpPr>
        <p:spPr>
          <a:xfrm>
            <a:off x="0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">
            <a:extLst>
              <a:ext uri="{FF2B5EF4-FFF2-40B4-BE49-F238E27FC236}">
                <a16:creationId xmlns:a16="http://schemas.microsoft.com/office/drawing/2014/main" id="{982FFA33-C67A-78E1-B9AA-D6474CAE1D46}"/>
              </a:ext>
            </a:extLst>
          </p:cNvPr>
          <p:cNvSpPr/>
          <p:nvPr/>
        </p:nvSpPr>
        <p:spPr>
          <a:xfrm rot="10800000">
            <a:off x="10932826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E65CB6F8-82B7-5454-29AD-25C6B0DCE8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701763"/>
            <a:ext cx="12192000" cy="1665063"/>
          </a:xfrm>
        </p:spPr>
        <p:txBody>
          <a:bodyPr anchor="t">
            <a:normAutofit/>
          </a:bodyPr>
          <a:lstStyle/>
          <a:p>
            <a:r>
              <a:rPr lang="de-DE" dirty="0"/>
              <a:t>GRÜNER WASSERSTOFF</a:t>
            </a:r>
          </a:p>
        </p:txBody>
      </p:sp>
    </p:spTree>
    <p:extLst>
      <p:ext uri="{BB962C8B-B14F-4D97-AF65-F5344CB8AC3E}">
        <p14:creationId xmlns:p14="http://schemas.microsoft.com/office/powerpoint/2010/main" val="4055755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13">
            <a:extLst>
              <a:ext uri="{FF2B5EF4-FFF2-40B4-BE49-F238E27FC236}">
                <a16:creationId xmlns:a16="http://schemas.microsoft.com/office/drawing/2014/main" id="{A7B3A4C0-B200-6758-4A2B-D90D407ADA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0401" r="20401"/>
          <a:stretch/>
        </p:blipFill>
        <p:spPr>
          <a:xfrm>
            <a:off x="6096000" y="0"/>
            <a:ext cx="6084888" cy="6858000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D44554-01B3-9333-637D-A63FF2C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62001C-508F-437B-A93E-7C5339416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04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FD0AFC-EC81-8307-9FDB-D4515D619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GRÜNER WASSERSTOFF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Regelungen innerhalb des EEG 2021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Regelungen der EEV</a:t>
            </a:r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53B20D41-66C4-68D5-628E-F9CD4D2265B3}"/>
              </a:ext>
            </a:extLst>
          </p:cNvPr>
          <p:cNvSpPr/>
          <p:nvPr/>
        </p:nvSpPr>
        <p:spPr>
          <a:xfrm rot="10800000">
            <a:off x="10935048" y="-183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636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GRÜNER WASSERSTOFF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REGELUNGEN INNERHALB DES EEG 2021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Eigener Abschnitt 3b, der allerdings bislang nur den § 69b EEG 2021 (systematisch nach den besonderen Ausgleichsregelungen).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Grundsätzlich wird Strom, der von einem Unternehmen zur Herstellung von Grünem Wasserstoff verbraucht wird, </a:t>
            </a:r>
            <a:r>
              <a:rPr lang="de-DE" dirty="0">
                <a:highlight>
                  <a:srgbClr val="F9B122"/>
                </a:highlight>
              </a:rPr>
              <a:t>vollständig von der EEG-Umlage</a:t>
            </a:r>
            <a:r>
              <a:rPr lang="de-DE" dirty="0"/>
              <a:t> befreit.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Voraussetzung, dass die Anlage der Herstellung von „Grünem Wasserstoff“ dient und, sofern in der Anlage Strom aus dem Netzt verbraucht werden kann, über einen eigenen Zählpunkt aus dem Netzt verbunden ist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Definition von Grünem Wasserstoff</a:t>
            </a:r>
            <a:r>
              <a:rPr lang="de-DE" dirty="0"/>
              <a:t> bisher nicht enthalten.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i="1" dirty="0"/>
              <a:t>„entsprechende nationale und europäische Diskussions- und Umsetzungsprozesse auch mit Blick auf die Europäische Erneuerbare-Energie-Richtline (“RED II“) abgeschlossen sind.“ </a:t>
            </a:r>
            <a:r>
              <a:rPr lang="de-DE" dirty="0"/>
              <a:t>(vgl. BT-</a:t>
            </a:r>
            <a:r>
              <a:rPr lang="de-DE" dirty="0" err="1"/>
              <a:t>Drs</a:t>
            </a:r>
            <a:r>
              <a:rPr lang="de-DE" dirty="0"/>
              <a:t>. 19/25326, S. 29)</a:t>
            </a:r>
          </a:p>
          <a:p>
            <a:pPr marL="814405" lvl="2" indent="-285756">
              <a:lnSpc>
                <a:spcPct val="150000"/>
              </a:lnSpc>
            </a:pPr>
            <a:r>
              <a:rPr lang="de-DE" dirty="0"/>
              <a:t>Nunmehr umgesetzt in der EEV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Zeitlich befristet und gilt nur für Einrichtungen zur Herstellung von Wasserstoff anzuwenden, </a:t>
            </a:r>
            <a:r>
              <a:rPr lang="de-DE" dirty="0">
                <a:highlight>
                  <a:srgbClr val="F9B122"/>
                </a:highlight>
              </a:rPr>
              <a:t>die vor dem 01. Januar 2030 in Betrieb</a:t>
            </a:r>
            <a:r>
              <a:rPr lang="de-DE" dirty="0"/>
              <a:t> genommen wurden.</a:t>
            </a:r>
          </a:p>
          <a:p>
            <a:pPr marL="285756" lvl="1" indent="-285756">
              <a:lnSpc>
                <a:spcPct val="150000"/>
              </a:lnSpc>
              <a:buFont typeface="Arial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915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GRÜNER WASSERSTOFF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REGELUNGEN INNERHALB DES EEG 2021/2023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Die Befreiung von Umlagen ist davon abhängig, dass eine </a:t>
            </a:r>
            <a:r>
              <a:rPr lang="de-DE" dirty="0">
                <a:highlight>
                  <a:srgbClr val="F9B122"/>
                </a:highlight>
              </a:rPr>
              <a:t>Verordnung nach § 93 EEG 2021 nunmehr §§ 26 </a:t>
            </a:r>
            <a:r>
              <a:rPr lang="de-DE" dirty="0" err="1">
                <a:highlight>
                  <a:srgbClr val="F9B122"/>
                </a:highlight>
              </a:rPr>
              <a:t>EnFG</a:t>
            </a:r>
            <a:r>
              <a:rPr lang="de-DE" dirty="0"/>
              <a:t> in Kraft getreten ist. In dieser sollen die Voraussetzungen für den Grünen Wasserstoff definiert werden.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Möglichkeit, eine Anlage zur Herstellung Wasserstoffs vor dem Jahr 2030 zu errichten und zeitlich unbefristet zunächst „grauen“ Wasserstoff herzustellen.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Die Verordnung soll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weitere </a:t>
            </a:r>
            <a:r>
              <a:rPr lang="de-DE" dirty="0">
                <a:highlight>
                  <a:srgbClr val="F9B122"/>
                </a:highlight>
              </a:rPr>
              <a:t>inhaltliche, räumliche oder zeitliche Anforderungen</a:t>
            </a:r>
            <a:r>
              <a:rPr lang="de-DE" dirty="0"/>
              <a:t> an die Herstellung von Grünem Wasserstoff stellen.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Anforderungen können zunächst geringer gesetzt werden und </a:t>
            </a:r>
            <a:r>
              <a:rPr lang="de-DE" dirty="0">
                <a:highlight>
                  <a:srgbClr val="F9B122"/>
                </a:highlight>
              </a:rPr>
              <a:t>sukzessive mit zunehmender Marktintegration</a:t>
            </a:r>
            <a:r>
              <a:rPr lang="de-DE" dirty="0"/>
              <a:t> erhöht werden, um so die Einstiegsschwelle der Technologien zu senken.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Beachte Prinzip des Doppelvermarktungsverbotes, vgl. § 80 Abs. 2 EEG 2021: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Anlagenbetreiber, die eine Zahlung nach § 19 oder § 50 für Strom aus erneuerbaren Energien oder aus Grubengas erhalten, dürfen Herkunftsnachweise oder sonstige Nachweise, die die Herkunft des Stroms belegen, für diesen Strom nicht weitergeben.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095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FA980E-FCB7-B150-B241-6631A7B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5555DD-1B27-A834-49E9-076A393D3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A0952D-FDE2-A81C-413B-F08F959A5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GLIEDERUNG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4800" y="1850065"/>
              <a:ext cx="11522238" cy="4279273"/>
            </p:xfrm>
            <a:graphic>
              <a:graphicData uri="http://schemas.microsoft.com/office/powerpoint/2016/summaryzoom">
                <psuz:summaryZm>
                  <psuz:summaryZmObj sectionId="{0D025C41-7B23-024D-B4D0-AE7430425E27}">
                    <psuz:zmPr id="{1675BF2F-D48E-8449-9612-08D9137FD48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5459B98-A5E4-934B-BE01-D9B33113A4F6}">
                    <psuz:zmPr id="{3E5CA383-B254-634A-A14B-F24B01D5694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2421A3-AEC7-CA40-8AE0-C39045623B25}">
                    <psuz:zmPr id="{4581B32D-14A6-9B4A-86D9-F5BC1CBFF13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BB4F0D4-4581-794D-87A5-190DD64E625E}">
                    <psuz:zmPr id="{FEED286B-4DE6-CE4D-A8D1-264C2A161D3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243DD94-41AD-8349-BAB4-3AF3468C086A}">
                    <psuz:zmPr id="{8B6FC11D-ED57-8243-A4B1-253E2A1B1489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93CEF3-078B-E84D-BCF0-0C59C526D784}">
                    <psuz:zmPr id="{B84FD453-85A1-9A4E-AA5C-5ED2370A53DD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34800" y="1850065"/>
                <a:ext cx="11522238" cy="4279273"/>
                <a:chOff x="334800" y="1850065"/>
                <a:chExt cx="11522238" cy="4279273"/>
              </a:xfrm>
            </p:grpSpPr>
            <p:pic>
              <p:nvPicPr>
                <p:cNvPr id="3" name="Grafik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241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84211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Grafik 5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3600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241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Grafik 10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84211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Grafik 11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3600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503713800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GRÜNER WASSERSTOFF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GEGENSTAND DER EEV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Gegenstand der EEV ist u.a. auch die Anforderungen der bzw. Anreize zur Vermarktung des EEG-Stromes, jedoch wird in Teil 3b (§ 12h ff. EEV) ein Abschnitt zur „Herstellung von Grünem Wasserstoff“ angeführt: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Anwendungsbereich betrifft </a:t>
            </a:r>
            <a:r>
              <a:rPr lang="de-DE" dirty="0">
                <a:highlight>
                  <a:srgbClr val="F9B122"/>
                </a:highlight>
              </a:rPr>
              <a:t>Strom, der ab dem 1. Januar 2022</a:t>
            </a:r>
            <a:r>
              <a:rPr lang="de-DE" dirty="0"/>
              <a:t> in einer Einrichtung zur Herstellung von Grünem Wasserstoff verbraucht wird.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Selbstverpflichtung des Bundesregierung, die Verordnung mit Blick auf Grünen Wasserstoff zu überarbeiten, nachdem die EU für einen oder mehrere Nutzungspfade näher bestimmt hat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Mengenmäßige Begrenzung der Befreiung von der </a:t>
            </a:r>
            <a:r>
              <a:rPr lang="de-DE" dirty="0">
                <a:highlight>
                  <a:srgbClr val="F9B122"/>
                </a:highlight>
              </a:rPr>
              <a:t>EEG-Umlage für Wasserstoff, der innerhalb der ersten 5.000 Vollbenutzungsstunden</a:t>
            </a:r>
            <a:r>
              <a:rPr lang="de-DE" dirty="0"/>
              <a:t> in der Anlage zur Herstellung von Wasserstoff erzeugt wurde.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Definition der Vollbenutzungsstunde in § 12i Abs. 3 EEV. Quotient aus Gesamtstromverbrauch und einstündiger Stromverbrauch wären normalen Einsatzbedingungen. 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7587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GRÜNER WASSERSTOFF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GEGENSTAND DER EEV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Wasserstoff, der von der Einrichtung zur Herstellung von  Grünem Wasserstoff nach </a:t>
            </a:r>
            <a:r>
              <a:rPr lang="de-DE" dirty="0">
                <a:highlight>
                  <a:srgbClr val="F9B122"/>
                </a:highlight>
              </a:rPr>
              <a:t>Überschreiten der festgelegten Vollbenutzungsstundenbegrenzung hergestellt wird, gilt nicht als Grüner Wasserstoff</a:t>
            </a:r>
            <a:r>
              <a:rPr lang="de-DE" dirty="0"/>
              <a:t>, und der Stromverbrauch zur Herstellung dieses Wasserstoffs ist nicht von Umlagen im Sinne des § 2 Nr. 17 </a:t>
            </a:r>
            <a:r>
              <a:rPr lang="de-DE" dirty="0" err="1"/>
              <a:t>EnFG</a:t>
            </a:r>
            <a:r>
              <a:rPr lang="de-DE" dirty="0"/>
              <a:t> befreit.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Anforderungen an den in der Anlage zur Herstellung von Wasserstoff verbrauchten Strommengen.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Beachte: </a:t>
            </a:r>
            <a:r>
              <a:rPr lang="de-DE" dirty="0">
                <a:highlight>
                  <a:srgbClr val="F9B122"/>
                </a:highlight>
              </a:rPr>
              <a:t>Ausschließlicher Verbrauch</a:t>
            </a:r>
            <a:r>
              <a:rPr lang="de-DE" dirty="0"/>
              <a:t> der folgenden Strommengen; die Anforderungen ist streng auszulegen (auch kleinere andere Strommengen können schädlich sein).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Nachweislich muss der Strom zu einem Anteil von </a:t>
            </a:r>
            <a:r>
              <a:rPr lang="de-DE" dirty="0">
                <a:highlight>
                  <a:srgbClr val="F9B122"/>
                </a:highlight>
              </a:rPr>
              <a:t>80 % aus Anlagen in deutscher Preiszone</a:t>
            </a:r>
            <a:r>
              <a:rPr lang="de-DE" dirty="0"/>
              <a:t> und entsprechender Anmeldung im Marktstammdatenregister (für eine Nachweisführung) erfolgt ist. </a:t>
            </a:r>
            <a:r>
              <a:rPr lang="de-DE" dirty="0">
                <a:highlight>
                  <a:srgbClr val="F9B122"/>
                </a:highlight>
              </a:rPr>
              <a:t>20 % von Anlagen, die mit der Preiszone Deutschland elektrisch verbunden</a:t>
            </a:r>
            <a:r>
              <a:rPr lang="de-DE" dirty="0"/>
              <a:t> sind. 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Strom für den </a:t>
            </a:r>
            <a:r>
              <a:rPr lang="de-DE" dirty="0">
                <a:highlight>
                  <a:srgbClr val="F9B122"/>
                </a:highlight>
              </a:rPr>
              <a:t>weder eine Zahlung nach dem EEG oder dem KWKG</a:t>
            </a:r>
            <a:r>
              <a:rPr lang="de-DE" dirty="0"/>
              <a:t> noch eine sonstige Förderung in Anspruch genommen wird.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3460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GRÜNER WASSERSTOFF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GEGENSTAND DER EEV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Nachweislich muss Strom aus Anlage nach § 3 Nr. 21 EEG 2021 sein: Wasserkraft, Windenergie, Solarenergie, Energie aus Biomasse (einschließlich Biomethan, Deponie und Klärgas) stammen.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Im Übrigen muss der Strom aus EE-Anlagen wie folgt nachgewiesen sein, bei </a:t>
            </a:r>
            <a:r>
              <a:rPr lang="de-DE" dirty="0">
                <a:highlight>
                  <a:srgbClr val="F9B122"/>
                </a:highlight>
              </a:rPr>
              <a:t>Netzbezugsstrom</a:t>
            </a:r>
            <a:r>
              <a:rPr lang="de-DE" dirty="0"/>
              <a:t>: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Stromlieferung durch ein Elektrizitätsversorgungsunternehmen</a:t>
            </a:r>
            <a:r>
              <a:rPr lang="de-DE" dirty="0"/>
              <a:t> („jeder der Strom liefert“) </a:t>
            </a:r>
            <a:r>
              <a:rPr lang="de-DE" dirty="0">
                <a:highlight>
                  <a:srgbClr val="F9B122"/>
                </a:highlight>
              </a:rPr>
              <a:t>über ein Netz</a:t>
            </a:r>
            <a:r>
              <a:rPr lang="de-DE" dirty="0"/>
              <a:t> („Netz der allgemeinen Versorgung“) </a:t>
            </a:r>
            <a:r>
              <a:rPr lang="de-DE" dirty="0">
                <a:highlight>
                  <a:srgbClr val="F9B122"/>
                </a:highlight>
              </a:rPr>
              <a:t>und Herkunftsnachweise</a:t>
            </a:r>
            <a:r>
              <a:rPr lang="de-DE" dirty="0"/>
              <a:t> nach der Herkunftsnachweisverordnung und Regional-Durchführungsverordnung (</a:t>
            </a:r>
            <a:r>
              <a:rPr lang="de-DE" dirty="0" err="1"/>
              <a:t>HkRNDV</a:t>
            </a:r>
            <a:r>
              <a:rPr lang="de-DE" dirty="0"/>
              <a:t>) entwertet wurden.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Die Herkunftsnachweise müssen dabei , wenn es sich um EE-Anlagen in Deutschland handelt, die Angabe zur </a:t>
            </a:r>
            <a:r>
              <a:rPr lang="de-DE" dirty="0">
                <a:highlight>
                  <a:srgbClr val="F9B122"/>
                </a:highlight>
              </a:rPr>
              <a:t>optionalen Kopplung</a:t>
            </a:r>
            <a:r>
              <a:rPr lang="de-DE" dirty="0"/>
              <a:t> enthalten. Die Verpflichtung zur Nutzung gekoppelter Herkunftsnachweise gewährleistet eine tatsächliche Lieferbeziehung zwischen Stromerzeugung und Stromverbrauch.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0006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GRÜNER WASSERSTOFF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GEGENSTAND DER EEV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Nachweiserfordernis durch Umweltgutachter</a:t>
            </a:r>
            <a:r>
              <a:rPr lang="de-DE" dirty="0"/>
              <a:t>, dass die Strommengenden dem Bilanzkreis zugeordnet werden, welcher angegeben wurde. 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Strom, der nicht durch das Netz der allgemeinen Versorgung geliefert</a:t>
            </a:r>
            <a:r>
              <a:rPr lang="de-DE" dirty="0"/>
              <a:t> wird: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Muss ebenfalls aus EE-Anlagen stammen und zudem das </a:t>
            </a:r>
            <a:r>
              <a:rPr lang="de-DE" dirty="0">
                <a:highlight>
                  <a:srgbClr val="F9B122"/>
                </a:highlight>
              </a:rPr>
              <a:t>Prinzip der Zeitgleichheit</a:t>
            </a:r>
            <a:r>
              <a:rPr lang="de-DE" dirty="0"/>
              <a:t> beachten, d.h. bezogen auf jedes 15-Minaten-Intervall in der </a:t>
            </a:r>
            <a:r>
              <a:rPr lang="de-DE" dirty="0" err="1"/>
              <a:t>Verbrauchseinrichtigung</a:t>
            </a:r>
            <a:r>
              <a:rPr lang="de-DE" dirty="0"/>
              <a:t> Wasserstoff verbraucht worden sein.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Zur Messung kann auf eine mess- und eichrechtskonforme Messung verzichtet werden, wenn die Einhaltung anderweitig eingehalten ist (bspw. Kaskadenanordnung)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Strenge Mitteilungsplichten gegenüber Netzbetreiber durch Prüfungsvermerk eines Wirtschaftsprüfers. Sofern dies nicht fristgerecht erfolgt, entsteht die EEG-Umlage in Höhe von 100 % (§ 12k EEV).  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1361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9818F7C-14EA-B2AA-00F3-369DA8D5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25E20E3-1118-A554-9AFE-2A3C87A4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684D12-77E0-71D9-96E5-28E4AB35B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GRÜNER WASSERSTOFF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EDCE48-EEE5-E5B6-D424-5FFDF345C7D2}"/>
              </a:ext>
            </a:extLst>
          </p:cNvPr>
          <p:cNvSpPr txBox="1"/>
          <p:nvPr/>
        </p:nvSpPr>
        <p:spPr>
          <a:xfrm>
            <a:off x="934508" y="3953933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endParaRPr lang="de-DE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D0C408-0BE1-5723-3597-8021975B3D9E}"/>
              </a:ext>
            </a:extLst>
          </p:cNvPr>
          <p:cNvSpPr txBox="1"/>
          <p:nvPr/>
        </p:nvSpPr>
        <p:spPr>
          <a:xfrm>
            <a:off x="6749592" y="89554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endParaRPr lang="de-DE" sz="1800" dirty="0"/>
          </a:p>
        </p:txBody>
      </p:sp>
      <p:sp>
        <p:nvSpPr>
          <p:cNvPr id="289" name="Textfeld 288">
            <a:extLst>
              <a:ext uri="{FF2B5EF4-FFF2-40B4-BE49-F238E27FC236}">
                <a16:creationId xmlns:a16="http://schemas.microsoft.com/office/drawing/2014/main" id="{09B8D7E6-E297-18CA-4D3F-26999DCAFF2D}"/>
              </a:ext>
            </a:extLst>
          </p:cNvPr>
          <p:cNvSpPr txBox="1"/>
          <p:nvPr/>
        </p:nvSpPr>
        <p:spPr>
          <a:xfrm>
            <a:off x="445621" y="4254877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endParaRPr lang="de-DE" dirty="0">
              <a:solidFill>
                <a:srgbClr val="434343"/>
              </a:solidFill>
              <a:latin typeface="Arial"/>
            </a:endParaRPr>
          </a:p>
        </p:txBody>
      </p:sp>
      <p:sp>
        <p:nvSpPr>
          <p:cNvPr id="419" name="Textplatzhalter 418">
            <a:extLst>
              <a:ext uri="{FF2B5EF4-FFF2-40B4-BE49-F238E27FC236}">
                <a16:creationId xmlns:a16="http://schemas.microsoft.com/office/drawing/2014/main" id="{06C3D70F-6205-F20A-1E0B-9DABB7524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ANWENDUNGSBEISPIEL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sp>
        <p:nvSpPr>
          <p:cNvPr id="477" name="Textfeld 476">
            <a:extLst>
              <a:ext uri="{FF2B5EF4-FFF2-40B4-BE49-F238E27FC236}">
                <a16:creationId xmlns:a16="http://schemas.microsoft.com/office/drawing/2014/main" id="{CEF9A3E4-77C3-C4CE-7B8D-2167DFEFB521}"/>
              </a:ext>
            </a:extLst>
          </p:cNvPr>
          <p:cNvSpPr txBox="1"/>
          <p:nvPr/>
        </p:nvSpPr>
        <p:spPr>
          <a:xfrm>
            <a:off x="490842" y="2679653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endParaRPr lang="de-DE" dirty="0">
              <a:solidFill>
                <a:srgbClr val="434343"/>
              </a:solidFill>
              <a:latin typeface="Arial"/>
            </a:endParaRPr>
          </a:p>
        </p:txBody>
      </p:sp>
      <p:grpSp>
        <p:nvGrpSpPr>
          <p:cNvPr id="478" name="Gruppieren 477">
            <a:extLst>
              <a:ext uri="{FF2B5EF4-FFF2-40B4-BE49-F238E27FC236}">
                <a16:creationId xmlns:a16="http://schemas.microsoft.com/office/drawing/2014/main" id="{5B9FFF43-3A17-8C50-B599-6FE773BD30BE}"/>
              </a:ext>
            </a:extLst>
          </p:cNvPr>
          <p:cNvGrpSpPr/>
          <p:nvPr/>
        </p:nvGrpSpPr>
        <p:grpSpPr>
          <a:xfrm>
            <a:off x="6580575" y="3751514"/>
            <a:ext cx="1116124" cy="1224136"/>
            <a:chOff x="5598728" y="1332359"/>
            <a:chExt cx="1116124" cy="1224136"/>
          </a:xfrm>
        </p:grpSpPr>
        <p:grpSp>
          <p:nvGrpSpPr>
            <p:cNvPr id="479" name="Gruppieren 478">
              <a:extLst>
                <a:ext uri="{FF2B5EF4-FFF2-40B4-BE49-F238E27FC236}">
                  <a16:creationId xmlns:a16="http://schemas.microsoft.com/office/drawing/2014/main" id="{A92577B4-AC12-9D6D-590E-8ABB127B2E57}"/>
                </a:ext>
              </a:extLst>
            </p:cNvPr>
            <p:cNvGrpSpPr/>
            <p:nvPr/>
          </p:nvGrpSpPr>
          <p:grpSpPr>
            <a:xfrm>
              <a:off x="5598728" y="1332359"/>
              <a:ext cx="1116124" cy="1224136"/>
              <a:chOff x="5796750" y="1836415"/>
              <a:chExt cx="1116124" cy="1224136"/>
            </a:xfrm>
          </p:grpSpPr>
          <p:sp>
            <p:nvSpPr>
              <p:cNvPr id="482" name="Gleichschenkliges Dreieck 11">
                <a:extLst>
                  <a:ext uri="{FF2B5EF4-FFF2-40B4-BE49-F238E27FC236}">
                    <a16:creationId xmlns:a16="http://schemas.microsoft.com/office/drawing/2014/main" id="{BBAC773B-2E35-AF3A-6414-2A1D1D580B0F}"/>
                  </a:ext>
                </a:extLst>
              </p:cNvPr>
              <p:cNvSpPr/>
              <p:nvPr/>
            </p:nvSpPr>
            <p:spPr>
              <a:xfrm>
                <a:off x="6282804" y="1836415"/>
                <a:ext cx="144016" cy="122413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3" name="Gleichschenkliges Dreieck 12">
                <a:extLst>
                  <a:ext uri="{FF2B5EF4-FFF2-40B4-BE49-F238E27FC236}">
                    <a16:creationId xmlns:a16="http://schemas.microsoft.com/office/drawing/2014/main" id="{D6514F92-2687-A8D3-0AE1-E64949F7F3F3}"/>
                  </a:ext>
                </a:extLst>
              </p:cNvPr>
              <p:cNvSpPr/>
              <p:nvPr/>
            </p:nvSpPr>
            <p:spPr>
              <a:xfrm>
                <a:off x="5796750" y="2492463"/>
                <a:ext cx="1116124" cy="79481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4" name="Gleichschenkliges Dreieck 13">
                <a:extLst>
                  <a:ext uri="{FF2B5EF4-FFF2-40B4-BE49-F238E27FC236}">
                    <a16:creationId xmlns:a16="http://schemas.microsoft.com/office/drawing/2014/main" id="{6480FCB8-CA26-5FCC-BEE2-0B9F931D8F47}"/>
                  </a:ext>
                </a:extLst>
              </p:cNvPr>
              <p:cNvSpPr/>
              <p:nvPr/>
            </p:nvSpPr>
            <p:spPr>
              <a:xfrm>
                <a:off x="5994772" y="2150736"/>
                <a:ext cx="720080" cy="45719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85" name="Gerade Verbindung 32">
                <a:extLst>
                  <a:ext uri="{FF2B5EF4-FFF2-40B4-BE49-F238E27FC236}">
                    <a16:creationId xmlns:a16="http://schemas.microsoft.com/office/drawing/2014/main" id="{F653B461-D8DE-2895-1139-B0C322CD20C7}"/>
                  </a:ext>
                </a:extLst>
              </p:cNvPr>
              <p:cNvCxnSpPr>
                <a:stCxn id="483" idx="2"/>
              </p:cNvCxnSpPr>
              <p:nvPr/>
            </p:nvCxnSpPr>
            <p:spPr>
              <a:xfrm>
                <a:off x="5796750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486" name="Gerade Verbindung 33">
                <a:extLst>
                  <a:ext uri="{FF2B5EF4-FFF2-40B4-BE49-F238E27FC236}">
                    <a16:creationId xmlns:a16="http://schemas.microsoft.com/office/drawing/2014/main" id="{6C8FB736-4689-20FE-3F0D-5C4E352BC4D4}"/>
                  </a:ext>
                </a:extLst>
              </p:cNvPr>
              <p:cNvCxnSpPr/>
              <p:nvPr/>
            </p:nvCxnSpPr>
            <p:spPr>
              <a:xfrm>
                <a:off x="6051937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487" name="Gerade Verbindung 34">
                <a:extLst>
                  <a:ext uri="{FF2B5EF4-FFF2-40B4-BE49-F238E27FC236}">
                    <a16:creationId xmlns:a16="http://schemas.microsoft.com/office/drawing/2014/main" id="{F90E16E8-7831-5E6B-5A06-B2736D02B27B}"/>
                  </a:ext>
                </a:extLst>
              </p:cNvPr>
              <p:cNvCxnSpPr/>
              <p:nvPr/>
            </p:nvCxnSpPr>
            <p:spPr>
              <a:xfrm>
                <a:off x="6905835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488" name="Gerade Verbindung 35">
                <a:extLst>
                  <a:ext uri="{FF2B5EF4-FFF2-40B4-BE49-F238E27FC236}">
                    <a16:creationId xmlns:a16="http://schemas.microsoft.com/office/drawing/2014/main" id="{6462765B-C718-247B-3D6E-4711169F170B}"/>
                  </a:ext>
                </a:extLst>
              </p:cNvPr>
              <p:cNvCxnSpPr/>
              <p:nvPr/>
            </p:nvCxnSpPr>
            <p:spPr>
              <a:xfrm>
                <a:off x="6642844" y="2565012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489" name="Gerade Verbindung 36">
                <a:extLst>
                  <a:ext uri="{FF2B5EF4-FFF2-40B4-BE49-F238E27FC236}">
                    <a16:creationId xmlns:a16="http://schemas.microsoft.com/office/drawing/2014/main" id="{1737ED1A-DE4B-E1FD-5DFB-77BBF4D2A490}"/>
                  </a:ext>
                </a:extLst>
              </p:cNvPr>
              <p:cNvCxnSpPr/>
              <p:nvPr/>
            </p:nvCxnSpPr>
            <p:spPr>
              <a:xfrm>
                <a:off x="6030776" y="2196455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490" name="Gerade Verbindung 37">
                <a:extLst>
                  <a:ext uri="{FF2B5EF4-FFF2-40B4-BE49-F238E27FC236}">
                    <a16:creationId xmlns:a16="http://schemas.microsoft.com/office/drawing/2014/main" id="{8FB21FBD-943F-2C7B-A793-74F6E72C8757}"/>
                  </a:ext>
                </a:extLst>
              </p:cNvPr>
              <p:cNvCxnSpPr/>
              <p:nvPr/>
            </p:nvCxnSpPr>
            <p:spPr>
              <a:xfrm>
                <a:off x="6714579" y="2196455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</p:grpSp>
        <p:cxnSp>
          <p:nvCxnSpPr>
            <p:cNvPr id="480" name="Gerade Verbindung 27">
              <a:extLst>
                <a:ext uri="{FF2B5EF4-FFF2-40B4-BE49-F238E27FC236}">
                  <a16:creationId xmlns:a16="http://schemas.microsoft.com/office/drawing/2014/main" id="{C14AC396-2971-F508-6798-FFAD62C8C029}"/>
                </a:ext>
              </a:extLst>
            </p:cNvPr>
            <p:cNvCxnSpPr/>
            <p:nvPr/>
          </p:nvCxnSpPr>
          <p:spPr>
            <a:xfrm flipV="1">
              <a:off x="6084782" y="2069519"/>
              <a:ext cx="120613" cy="486976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81" name="Gerade Verbindung 28">
              <a:extLst>
                <a:ext uri="{FF2B5EF4-FFF2-40B4-BE49-F238E27FC236}">
                  <a16:creationId xmlns:a16="http://schemas.microsoft.com/office/drawing/2014/main" id="{6DF57275-BC58-99D1-CFCD-91A4BD1A6CD0}"/>
                </a:ext>
              </a:extLst>
            </p:cNvPr>
            <p:cNvCxnSpPr/>
            <p:nvPr/>
          </p:nvCxnSpPr>
          <p:spPr>
            <a:xfrm flipH="1" flipV="1">
              <a:off x="6129195" y="2059559"/>
              <a:ext cx="99603" cy="496936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</p:grpSp>
      <p:grpSp>
        <p:nvGrpSpPr>
          <p:cNvPr id="491" name="Gruppieren 490">
            <a:extLst>
              <a:ext uri="{FF2B5EF4-FFF2-40B4-BE49-F238E27FC236}">
                <a16:creationId xmlns:a16="http://schemas.microsoft.com/office/drawing/2014/main" id="{87F58306-7BA2-446A-00F9-2B7BA11B0E0C}"/>
              </a:ext>
            </a:extLst>
          </p:cNvPr>
          <p:cNvGrpSpPr/>
          <p:nvPr/>
        </p:nvGrpSpPr>
        <p:grpSpPr>
          <a:xfrm>
            <a:off x="1458238" y="2037723"/>
            <a:ext cx="592115" cy="875432"/>
            <a:chOff x="2093145" y="2495805"/>
            <a:chExt cx="1319449" cy="1932898"/>
          </a:xfrm>
        </p:grpSpPr>
        <p:sp>
          <p:nvSpPr>
            <p:cNvPr id="492" name="Gleichschenkliges Dreieck 23">
              <a:extLst>
                <a:ext uri="{FF2B5EF4-FFF2-40B4-BE49-F238E27FC236}">
                  <a16:creationId xmlns:a16="http://schemas.microsoft.com/office/drawing/2014/main" id="{9C55D568-A01A-618C-A8A7-C639F683AB1A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93" name="Gruppieren 492">
              <a:extLst>
                <a:ext uri="{FF2B5EF4-FFF2-40B4-BE49-F238E27FC236}">
                  <a16:creationId xmlns:a16="http://schemas.microsoft.com/office/drawing/2014/main" id="{1757C381-F838-2AED-C20C-5A1759C60208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503" name="Ellipse 35">
                <a:extLst>
                  <a:ext uri="{FF2B5EF4-FFF2-40B4-BE49-F238E27FC236}">
                    <a16:creationId xmlns:a16="http://schemas.microsoft.com/office/drawing/2014/main" id="{D9AB3EC9-B4B5-69D8-0AA7-7E814964E6F8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4" name="Gleichschenkliges Dreieck 36">
                <a:extLst>
                  <a:ext uri="{FF2B5EF4-FFF2-40B4-BE49-F238E27FC236}">
                    <a16:creationId xmlns:a16="http://schemas.microsoft.com/office/drawing/2014/main" id="{69BFBE5F-BB99-762F-B484-0B9A3F3AF4D1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5" name="Rechteck 504">
                <a:extLst>
                  <a:ext uri="{FF2B5EF4-FFF2-40B4-BE49-F238E27FC236}">
                    <a16:creationId xmlns:a16="http://schemas.microsoft.com/office/drawing/2014/main" id="{2FBE6542-92FC-13C0-97C9-0445896B6CC6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4" name="Gruppieren 493">
              <a:extLst>
                <a:ext uri="{FF2B5EF4-FFF2-40B4-BE49-F238E27FC236}">
                  <a16:creationId xmlns:a16="http://schemas.microsoft.com/office/drawing/2014/main" id="{9662DDC4-779C-2D89-42E3-451EFB6B2C6E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500" name="Ellipse 32">
                <a:extLst>
                  <a:ext uri="{FF2B5EF4-FFF2-40B4-BE49-F238E27FC236}">
                    <a16:creationId xmlns:a16="http://schemas.microsoft.com/office/drawing/2014/main" id="{AA4D2955-DF85-063E-7992-82CA50C79164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Gleichschenkliges Dreieck 33">
                <a:extLst>
                  <a:ext uri="{FF2B5EF4-FFF2-40B4-BE49-F238E27FC236}">
                    <a16:creationId xmlns:a16="http://schemas.microsoft.com/office/drawing/2014/main" id="{B42819E1-D2C9-8576-A600-45238BDCFA03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Rechteck 501">
                <a:extLst>
                  <a:ext uri="{FF2B5EF4-FFF2-40B4-BE49-F238E27FC236}">
                    <a16:creationId xmlns:a16="http://schemas.microsoft.com/office/drawing/2014/main" id="{EFCF9188-4797-4BF8-6EDE-AA7962D53310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5" name="Gruppieren 494">
              <a:extLst>
                <a:ext uri="{FF2B5EF4-FFF2-40B4-BE49-F238E27FC236}">
                  <a16:creationId xmlns:a16="http://schemas.microsoft.com/office/drawing/2014/main" id="{F63CDC65-A470-F667-817A-E22068A3BD3C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497" name="Ellipse 29">
                <a:extLst>
                  <a:ext uri="{FF2B5EF4-FFF2-40B4-BE49-F238E27FC236}">
                    <a16:creationId xmlns:a16="http://schemas.microsoft.com/office/drawing/2014/main" id="{3013E1F8-81FC-B763-31EE-0F426DD4F67F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Gleichschenkliges Dreieck 30">
                <a:extLst>
                  <a:ext uri="{FF2B5EF4-FFF2-40B4-BE49-F238E27FC236}">
                    <a16:creationId xmlns:a16="http://schemas.microsoft.com/office/drawing/2014/main" id="{FF9E7C25-F2AB-F49B-B515-0852A9EA0D94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Rechteck 498">
                <a:extLst>
                  <a:ext uri="{FF2B5EF4-FFF2-40B4-BE49-F238E27FC236}">
                    <a16:creationId xmlns:a16="http://schemas.microsoft.com/office/drawing/2014/main" id="{0C49FC55-C9D6-C10B-94E8-0D2AEAF68B78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96" name="Ellipse 28">
              <a:extLst>
                <a:ext uri="{FF2B5EF4-FFF2-40B4-BE49-F238E27FC236}">
                  <a16:creationId xmlns:a16="http://schemas.microsoft.com/office/drawing/2014/main" id="{60867501-A6D4-8AE6-F54E-3A3A5083FC16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6" name="Gruppieren 505">
            <a:extLst>
              <a:ext uri="{FF2B5EF4-FFF2-40B4-BE49-F238E27FC236}">
                <a16:creationId xmlns:a16="http://schemas.microsoft.com/office/drawing/2014/main" id="{60FD14C5-F986-F1F8-9465-13E53A4EC859}"/>
              </a:ext>
            </a:extLst>
          </p:cNvPr>
          <p:cNvGrpSpPr/>
          <p:nvPr/>
        </p:nvGrpSpPr>
        <p:grpSpPr>
          <a:xfrm>
            <a:off x="710056" y="2305468"/>
            <a:ext cx="592115" cy="875432"/>
            <a:chOff x="2093145" y="2495805"/>
            <a:chExt cx="1319449" cy="1932898"/>
          </a:xfrm>
        </p:grpSpPr>
        <p:sp>
          <p:nvSpPr>
            <p:cNvPr id="507" name="Gleichschenkliges Dreieck 52">
              <a:extLst>
                <a:ext uri="{FF2B5EF4-FFF2-40B4-BE49-F238E27FC236}">
                  <a16:creationId xmlns:a16="http://schemas.microsoft.com/office/drawing/2014/main" id="{A0E6A814-3C22-CE51-0D1B-3A54303A196E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08" name="Gruppieren 507">
              <a:extLst>
                <a:ext uri="{FF2B5EF4-FFF2-40B4-BE49-F238E27FC236}">
                  <a16:creationId xmlns:a16="http://schemas.microsoft.com/office/drawing/2014/main" id="{27151CDE-6834-0BBF-02BB-E5863ACED14B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518" name="Ellipse 63">
                <a:extLst>
                  <a:ext uri="{FF2B5EF4-FFF2-40B4-BE49-F238E27FC236}">
                    <a16:creationId xmlns:a16="http://schemas.microsoft.com/office/drawing/2014/main" id="{67420E9A-8755-8555-EEA0-64F7416A8BDC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9" name="Gleichschenkliges Dreieck 64">
                <a:extLst>
                  <a:ext uri="{FF2B5EF4-FFF2-40B4-BE49-F238E27FC236}">
                    <a16:creationId xmlns:a16="http://schemas.microsoft.com/office/drawing/2014/main" id="{ED27A23E-1F32-44ED-6040-36FB2C990917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0" name="Rechteck 519">
                <a:extLst>
                  <a:ext uri="{FF2B5EF4-FFF2-40B4-BE49-F238E27FC236}">
                    <a16:creationId xmlns:a16="http://schemas.microsoft.com/office/drawing/2014/main" id="{578C61B6-400F-6B6F-8497-16A1272698BF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9" name="Gruppieren 508">
              <a:extLst>
                <a:ext uri="{FF2B5EF4-FFF2-40B4-BE49-F238E27FC236}">
                  <a16:creationId xmlns:a16="http://schemas.microsoft.com/office/drawing/2014/main" id="{4431F991-96FC-330D-1BBA-40CAF640995C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515" name="Ellipse 60">
                <a:extLst>
                  <a:ext uri="{FF2B5EF4-FFF2-40B4-BE49-F238E27FC236}">
                    <a16:creationId xmlns:a16="http://schemas.microsoft.com/office/drawing/2014/main" id="{7B79DAE8-B575-B36A-C96F-0CBCA3A0CA73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6" name="Gleichschenkliges Dreieck 61">
                <a:extLst>
                  <a:ext uri="{FF2B5EF4-FFF2-40B4-BE49-F238E27FC236}">
                    <a16:creationId xmlns:a16="http://schemas.microsoft.com/office/drawing/2014/main" id="{4486F697-10D5-FE3D-563E-7930FBBC1795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7" name="Rechteck 516">
                <a:extLst>
                  <a:ext uri="{FF2B5EF4-FFF2-40B4-BE49-F238E27FC236}">
                    <a16:creationId xmlns:a16="http://schemas.microsoft.com/office/drawing/2014/main" id="{17E977E0-5984-699E-9501-46D6B2DDC266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0" name="Gruppieren 509">
              <a:extLst>
                <a:ext uri="{FF2B5EF4-FFF2-40B4-BE49-F238E27FC236}">
                  <a16:creationId xmlns:a16="http://schemas.microsoft.com/office/drawing/2014/main" id="{FB6BAD41-C376-2979-48E9-BE98B81175A0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512" name="Ellipse 57">
                <a:extLst>
                  <a:ext uri="{FF2B5EF4-FFF2-40B4-BE49-F238E27FC236}">
                    <a16:creationId xmlns:a16="http://schemas.microsoft.com/office/drawing/2014/main" id="{ABC5F5BE-C505-239F-4A83-F78D4507A27D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3" name="Gleichschenkliges Dreieck 58">
                <a:extLst>
                  <a:ext uri="{FF2B5EF4-FFF2-40B4-BE49-F238E27FC236}">
                    <a16:creationId xmlns:a16="http://schemas.microsoft.com/office/drawing/2014/main" id="{0E1E38E5-6FAF-E42E-D06F-E3909DB6E57B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4" name="Rechteck 513">
                <a:extLst>
                  <a:ext uri="{FF2B5EF4-FFF2-40B4-BE49-F238E27FC236}">
                    <a16:creationId xmlns:a16="http://schemas.microsoft.com/office/drawing/2014/main" id="{09DE02E0-018B-392F-4153-A5419105C8E6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11" name="Ellipse 56">
              <a:extLst>
                <a:ext uri="{FF2B5EF4-FFF2-40B4-BE49-F238E27FC236}">
                  <a16:creationId xmlns:a16="http://schemas.microsoft.com/office/drawing/2014/main" id="{D6DC6B24-D1AA-BA5B-BC19-F000671CF08C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1" name="Gruppieren 520">
            <a:extLst>
              <a:ext uri="{FF2B5EF4-FFF2-40B4-BE49-F238E27FC236}">
                <a16:creationId xmlns:a16="http://schemas.microsoft.com/office/drawing/2014/main" id="{2287D64F-7E2C-AB15-2CD9-7F003EF2499D}"/>
              </a:ext>
            </a:extLst>
          </p:cNvPr>
          <p:cNvGrpSpPr/>
          <p:nvPr/>
        </p:nvGrpSpPr>
        <p:grpSpPr>
          <a:xfrm>
            <a:off x="1136324" y="2977926"/>
            <a:ext cx="592115" cy="875432"/>
            <a:chOff x="2093145" y="2495805"/>
            <a:chExt cx="1319449" cy="1932898"/>
          </a:xfrm>
        </p:grpSpPr>
        <p:sp>
          <p:nvSpPr>
            <p:cNvPr id="522" name="Gleichschenkliges Dreieck 67">
              <a:extLst>
                <a:ext uri="{FF2B5EF4-FFF2-40B4-BE49-F238E27FC236}">
                  <a16:creationId xmlns:a16="http://schemas.microsoft.com/office/drawing/2014/main" id="{A190843A-4228-9226-4F08-DA9FE7864E48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23" name="Gruppieren 522">
              <a:extLst>
                <a:ext uri="{FF2B5EF4-FFF2-40B4-BE49-F238E27FC236}">
                  <a16:creationId xmlns:a16="http://schemas.microsoft.com/office/drawing/2014/main" id="{B347ABD9-61F5-4FEB-E724-029C63185B30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533" name="Ellipse 78">
                <a:extLst>
                  <a:ext uri="{FF2B5EF4-FFF2-40B4-BE49-F238E27FC236}">
                    <a16:creationId xmlns:a16="http://schemas.microsoft.com/office/drawing/2014/main" id="{C3452915-A083-45F7-AEDD-DC8B4854D21C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4" name="Gleichschenkliges Dreieck 79">
                <a:extLst>
                  <a:ext uri="{FF2B5EF4-FFF2-40B4-BE49-F238E27FC236}">
                    <a16:creationId xmlns:a16="http://schemas.microsoft.com/office/drawing/2014/main" id="{E4B9D01E-03ED-CBD6-6393-1859C019B76C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5" name="Rechteck 534">
                <a:extLst>
                  <a:ext uri="{FF2B5EF4-FFF2-40B4-BE49-F238E27FC236}">
                    <a16:creationId xmlns:a16="http://schemas.microsoft.com/office/drawing/2014/main" id="{83522666-5AC1-0D28-0D22-6EA41A6306ED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4" name="Gruppieren 523">
              <a:extLst>
                <a:ext uri="{FF2B5EF4-FFF2-40B4-BE49-F238E27FC236}">
                  <a16:creationId xmlns:a16="http://schemas.microsoft.com/office/drawing/2014/main" id="{56E0E224-2D13-9332-34D5-8121E94D29FD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530" name="Ellipse 75">
                <a:extLst>
                  <a:ext uri="{FF2B5EF4-FFF2-40B4-BE49-F238E27FC236}">
                    <a16:creationId xmlns:a16="http://schemas.microsoft.com/office/drawing/2014/main" id="{E02191B3-797E-EAEA-716C-34F81941B58A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1" name="Gleichschenkliges Dreieck 76">
                <a:extLst>
                  <a:ext uri="{FF2B5EF4-FFF2-40B4-BE49-F238E27FC236}">
                    <a16:creationId xmlns:a16="http://schemas.microsoft.com/office/drawing/2014/main" id="{F88529A7-121A-29D3-C3BD-CB1E69AC2A89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2" name="Rechteck 531">
                <a:extLst>
                  <a:ext uri="{FF2B5EF4-FFF2-40B4-BE49-F238E27FC236}">
                    <a16:creationId xmlns:a16="http://schemas.microsoft.com/office/drawing/2014/main" id="{1BAE5CF8-D4D3-79F4-CA3B-03B8A22CB537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5" name="Gruppieren 524">
              <a:extLst>
                <a:ext uri="{FF2B5EF4-FFF2-40B4-BE49-F238E27FC236}">
                  <a16:creationId xmlns:a16="http://schemas.microsoft.com/office/drawing/2014/main" id="{0353A82C-2206-75C4-8FA7-94CFADB44ACE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527" name="Ellipse 72">
                <a:extLst>
                  <a:ext uri="{FF2B5EF4-FFF2-40B4-BE49-F238E27FC236}">
                    <a16:creationId xmlns:a16="http://schemas.microsoft.com/office/drawing/2014/main" id="{3C53B89C-98A7-1FB6-CE50-7E6CC6B811A9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8" name="Gleichschenkliges Dreieck 73">
                <a:extLst>
                  <a:ext uri="{FF2B5EF4-FFF2-40B4-BE49-F238E27FC236}">
                    <a16:creationId xmlns:a16="http://schemas.microsoft.com/office/drawing/2014/main" id="{34949E09-303A-AB9E-F4CB-0990849D7DA4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9" name="Rechteck 528">
                <a:extLst>
                  <a:ext uri="{FF2B5EF4-FFF2-40B4-BE49-F238E27FC236}">
                    <a16:creationId xmlns:a16="http://schemas.microsoft.com/office/drawing/2014/main" id="{4673BD09-CE2E-47F2-C7ED-2C859DD0BC20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26" name="Ellipse 71">
              <a:extLst>
                <a:ext uri="{FF2B5EF4-FFF2-40B4-BE49-F238E27FC236}">
                  <a16:creationId xmlns:a16="http://schemas.microsoft.com/office/drawing/2014/main" id="{8D6493EC-1B18-1F58-23BC-4B355D98D70C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6" name="Gruppieren 535">
            <a:extLst>
              <a:ext uri="{FF2B5EF4-FFF2-40B4-BE49-F238E27FC236}">
                <a16:creationId xmlns:a16="http://schemas.microsoft.com/office/drawing/2014/main" id="{F37D78CE-9BAA-4726-1778-B4B5C2835E58}"/>
              </a:ext>
            </a:extLst>
          </p:cNvPr>
          <p:cNvGrpSpPr/>
          <p:nvPr/>
        </p:nvGrpSpPr>
        <p:grpSpPr>
          <a:xfrm>
            <a:off x="3446144" y="4131838"/>
            <a:ext cx="1173088" cy="952872"/>
            <a:chOff x="3762524" y="3708623"/>
            <a:chExt cx="1173088" cy="952872"/>
          </a:xfrm>
        </p:grpSpPr>
        <p:sp>
          <p:nvSpPr>
            <p:cNvPr id="537" name="Rechteck 536">
              <a:extLst>
                <a:ext uri="{FF2B5EF4-FFF2-40B4-BE49-F238E27FC236}">
                  <a16:creationId xmlns:a16="http://schemas.microsoft.com/office/drawing/2014/main" id="{C02E49B7-26F1-92F3-F6B9-74A6A725E927}"/>
                </a:ext>
              </a:extLst>
            </p:cNvPr>
            <p:cNvSpPr/>
            <p:nvPr/>
          </p:nvSpPr>
          <p:spPr>
            <a:xfrm>
              <a:off x="3834532" y="4283507"/>
              <a:ext cx="216024" cy="289212"/>
            </a:xfrm>
            <a:prstGeom prst="rect">
              <a:avLst/>
            </a:prstGeom>
            <a:solidFill>
              <a:srgbClr val="39571B"/>
            </a:solidFill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" name="Ellipse 83">
              <a:extLst>
                <a:ext uri="{FF2B5EF4-FFF2-40B4-BE49-F238E27FC236}">
                  <a16:creationId xmlns:a16="http://schemas.microsoft.com/office/drawing/2014/main" id="{D2C04BA7-4719-0C15-9FE9-48F0BD84FE27}"/>
                </a:ext>
              </a:extLst>
            </p:cNvPr>
            <p:cNvSpPr/>
            <p:nvPr/>
          </p:nvSpPr>
          <p:spPr>
            <a:xfrm>
              <a:off x="3906540" y="410989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39" name="Gerade Verbindung 44">
              <a:extLst>
                <a:ext uri="{FF2B5EF4-FFF2-40B4-BE49-F238E27FC236}">
                  <a16:creationId xmlns:a16="http://schemas.microsoft.com/office/drawing/2014/main" id="{4FCE6418-B6CE-8832-D438-0D8DE9AF53E3}"/>
                </a:ext>
              </a:extLst>
            </p:cNvPr>
            <p:cNvCxnSpPr/>
            <p:nvPr/>
          </p:nvCxnSpPr>
          <p:spPr>
            <a:xfrm>
              <a:off x="4554612" y="3717492"/>
              <a:ext cx="0" cy="63920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40" name="Gerade Verbindung 45">
              <a:extLst>
                <a:ext uri="{FF2B5EF4-FFF2-40B4-BE49-F238E27FC236}">
                  <a16:creationId xmlns:a16="http://schemas.microsoft.com/office/drawing/2014/main" id="{0E8E665C-0057-1500-1A34-F84D927FDF9E}"/>
                </a:ext>
              </a:extLst>
            </p:cNvPr>
            <p:cNvCxnSpPr/>
            <p:nvPr/>
          </p:nvCxnSpPr>
          <p:spPr>
            <a:xfrm>
              <a:off x="4928220" y="4037093"/>
              <a:ext cx="0" cy="624402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41" name="Gerade Verbindung 46">
              <a:extLst>
                <a:ext uri="{FF2B5EF4-FFF2-40B4-BE49-F238E27FC236}">
                  <a16:creationId xmlns:a16="http://schemas.microsoft.com/office/drawing/2014/main" id="{0C566272-0B3A-8DCD-E44B-2DC12A8CAEEF}"/>
                </a:ext>
              </a:extLst>
            </p:cNvPr>
            <p:cNvCxnSpPr/>
            <p:nvPr/>
          </p:nvCxnSpPr>
          <p:spPr>
            <a:xfrm>
              <a:off x="4626620" y="3717492"/>
              <a:ext cx="0" cy="63920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42" name="Gerade Verbindung 47">
              <a:extLst>
                <a:ext uri="{FF2B5EF4-FFF2-40B4-BE49-F238E27FC236}">
                  <a16:creationId xmlns:a16="http://schemas.microsoft.com/office/drawing/2014/main" id="{D175A61D-E20A-1F1D-BD72-0A883C144B23}"/>
                </a:ext>
              </a:extLst>
            </p:cNvPr>
            <p:cNvCxnSpPr/>
            <p:nvPr/>
          </p:nvCxnSpPr>
          <p:spPr>
            <a:xfrm>
              <a:off x="4859412" y="4022292"/>
              <a:ext cx="0" cy="63920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43" name="Gerade Verbindung 48">
              <a:extLst>
                <a:ext uri="{FF2B5EF4-FFF2-40B4-BE49-F238E27FC236}">
                  <a16:creationId xmlns:a16="http://schemas.microsoft.com/office/drawing/2014/main" id="{CC4C126E-1F4D-8C73-08CA-F0A23C46E71E}"/>
                </a:ext>
              </a:extLst>
            </p:cNvPr>
            <p:cNvCxnSpPr/>
            <p:nvPr/>
          </p:nvCxnSpPr>
          <p:spPr>
            <a:xfrm>
              <a:off x="4554612" y="3716163"/>
              <a:ext cx="304800" cy="31273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44" name="Gerade Verbindung 49">
              <a:extLst>
                <a:ext uri="{FF2B5EF4-FFF2-40B4-BE49-F238E27FC236}">
                  <a16:creationId xmlns:a16="http://schemas.microsoft.com/office/drawing/2014/main" id="{EF1F8786-053B-53AF-977A-CE67689D6518}"/>
                </a:ext>
              </a:extLst>
            </p:cNvPr>
            <p:cNvCxnSpPr/>
            <p:nvPr/>
          </p:nvCxnSpPr>
          <p:spPr>
            <a:xfrm>
              <a:off x="4623420" y="3722158"/>
              <a:ext cx="304800" cy="31273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45" name="Gerade Verbindung 50">
              <a:extLst>
                <a:ext uri="{FF2B5EF4-FFF2-40B4-BE49-F238E27FC236}">
                  <a16:creationId xmlns:a16="http://schemas.microsoft.com/office/drawing/2014/main" id="{9CFE1F97-C66B-A83D-168E-256D95676B06}"/>
                </a:ext>
              </a:extLst>
            </p:cNvPr>
            <p:cNvCxnSpPr/>
            <p:nvPr/>
          </p:nvCxnSpPr>
          <p:spPr>
            <a:xfrm flipH="1">
              <a:off x="4859412" y="4314947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46" name="Gerade Verbindung 51">
              <a:extLst>
                <a:ext uri="{FF2B5EF4-FFF2-40B4-BE49-F238E27FC236}">
                  <a16:creationId xmlns:a16="http://schemas.microsoft.com/office/drawing/2014/main" id="{1E48732F-3A27-195F-3519-967840CAC3E3}"/>
                </a:ext>
              </a:extLst>
            </p:cNvPr>
            <p:cNvCxnSpPr/>
            <p:nvPr/>
          </p:nvCxnSpPr>
          <p:spPr>
            <a:xfrm flipH="1">
              <a:off x="4557812" y="4009958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47" name="Gerade Verbindung 52">
              <a:extLst>
                <a:ext uri="{FF2B5EF4-FFF2-40B4-BE49-F238E27FC236}">
                  <a16:creationId xmlns:a16="http://schemas.microsoft.com/office/drawing/2014/main" id="{B55FF5E5-D68C-8CF9-DD03-5EDF60304F61}"/>
                </a:ext>
              </a:extLst>
            </p:cNvPr>
            <p:cNvCxnSpPr/>
            <p:nvPr/>
          </p:nvCxnSpPr>
          <p:spPr>
            <a:xfrm flipH="1">
              <a:off x="4859412" y="4034891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48" name="Gerade Verbindung 53">
              <a:extLst>
                <a:ext uri="{FF2B5EF4-FFF2-40B4-BE49-F238E27FC236}">
                  <a16:creationId xmlns:a16="http://schemas.microsoft.com/office/drawing/2014/main" id="{8A9D07D2-3692-9F03-06F1-ACE7032D99A8}"/>
                </a:ext>
              </a:extLst>
            </p:cNvPr>
            <p:cNvCxnSpPr/>
            <p:nvPr/>
          </p:nvCxnSpPr>
          <p:spPr>
            <a:xfrm flipH="1">
              <a:off x="4554612" y="3716981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49" name="Gerade Verbindung 54">
              <a:extLst>
                <a:ext uri="{FF2B5EF4-FFF2-40B4-BE49-F238E27FC236}">
                  <a16:creationId xmlns:a16="http://schemas.microsoft.com/office/drawing/2014/main" id="{D74BB708-8B19-77EF-4A11-F5392265A9B2}"/>
                </a:ext>
              </a:extLst>
            </p:cNvPr>
            <p:cNvCxnSpPr/>
            <p:nvPr/>
          </p:nvCxnSpPr>
          <p:spPr>
            <a:xfrm>
              <a:off x="4859412" y="4353248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0" name="Gerade Verbindung 55">
              <a:extLst>
                <a:ext uri="{FF2B5EF4-FFF2-40B4-BE49-F238E27FC236}">
                  <a16:creationId xmlns:a16="http://schemas.microsoft.com/office/drawing/2014/main" id="{68C065BB-2A69-63F2-103F-6668E59898EB}"/>
                </a:ext>
              </a:extLst>
            </p:cNvPr>
            <p:cNvCxnSpPr/>
            <p:nvPr/>
          </p:nvCxnSpPr>
          <p:spPr>
            <a:xfrm>
              <a:off x="4859412" y="4028896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1" name="Gerade Verbindung 56">
              <a:extLst>
                <a:ext uri="{FF2B5EF4-FFF2-40B4-BE49-F238E27FC236}">
                  <a16:creationId xmlns:a16="http://schemas.microsoft.com/office/drawing/2014/main" id="{61AB0EB7-A40E-F147-6F6C-2615EE3D9C2C}"/>
                </a:ext>
              </a:extLst>
            </p:cNvPr>
            <p:cNvCxnSpPr/>
            <p:nvPr/>
          </p:nvCxnSpPr>
          <p:spPr>
            <a:xfrm>
              <a:off x="4554612" y="3708623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2" name="Gerade Verbindung 57">
              <a:extLst>
                <a:ext uri="{FF2B5EF4-FFF2-40B4-BE49-F238E27FC236}">
                  <a16:creationId xmlns:a16="http://schemas.microsoft.com/office/drawing/2014/main" id="{17F712D5-C66C-FAA9-86B1-D8883ADB4E1A}"/>
                </a:ext>
              </a:extLst>
            </p:cNvPr>
            <p:cNvCxnSpPr/>
            <p:nvPr/>
          </p:nvCxnSpPr>
          <p:spPr>
            <a:xfrm>
              <a:off x="4557465" y="4051706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3" name="Gerade Verbindung 58">
              <a:extLst>
                <a:ext uri="{FF2B5EF4-FFF2-40B4-BE49-F238E27FC236}">
                  <a16:creationId xmlns:a16="http://schemas.microsoft.com/office/drawing/2014/main" id="{AAA655AD-ED53-AC54-9EA7-4E56A2D5E54E}"/>
                </a:ext>
              </a:extLst>
            </p:cNvPr>
            <p:cNvCxnSpPr/>
            <p:nvPr/>
          </p:nvCxnSpPr>
          <p:spPr>
            <a:xfrm>
              <a:off x="4626620" y="3724134"/>
              <a:ext cx="232792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4" name="Gerade Verbindung 59">
              <a:extLst>
                <a:ext uri="{FF2B5EF4-FFF2-40B4-BE49-F238E27FC236}">
                  <a16:creationId xmlns:a16="http://schemas.microsoft.com/office/drawing/2014/main" id="{3359536A-E456-0964-F606-6376FC16D2F0}"/>
                </a:ext>
              </a:extLst>
            </p:cNvPr>
            <p:cNvCxnSpPr/>
            <p:nvPr/>
          </p:nvCxnSpPr>
          <p:spPr>
            <a:xfrm>
              <a:off x="4557812" y="3724134"/>
              <a:ext cx="370755" cy="31295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5" name="Gerade Verbindung 60">
              <a:extLst>
                <a:ext uri="{FF2B5EF4-FFF2-40B4-BE49-F238E27FC236}">
                  <a16:creationId xmlns:a16="http://schemas.microsoft.com/office/drawing/2014/main" id="{6212E7A1-FBCC-6A56-37F0-3F520226C3DC}"/>
                </a:ext>
              </a:extLst>
            </p:cNvPr>
            <p:cNvCxnSpPr/>
            <p:nvPr/>
          </p:nvCxnSpPr>
          <p:spPr>
            <a:xfrm flipH="1">
              <a:off x="4859412" y="4033536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6" name="Gerade Verbindung 61">
              <a:extLst>
                <a:ext uri="{FF2B5EF4-FFF2-40B4-BE49-F238E27FC236}">
                  <a16:creationId xmlns:a16="http://schemas.microsoft.com/office/drawing/2014/main" id="{27A64850-85E5-4C4C-7FDB-251E58F5DD51}"/>
                </a:ext>
              </a:extLst>
            </p:cNvPr>
            <p:cNvCxnSpPr/>
            <p:nvPr/>
          </p:nvCxnSpPr>
          <p:spPr>
            <a:xfrm flipH="1">
              <a:off x="4550197" y="3719061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7" name="Gerade Verbindung 62">
              <a:extLst>
                <a:ext uri="{FF2B5EF4-FFF2-40B4-BE49-F238E27FC236}">
                  <a16:creationId xmlns:a16="http://schemas.microsoft.com/office/drawing/2014/main" id="{C2177335-B255-E50E-C5F3-9958AD63C0A0}"/>
                </a:ext>
              </a:extLst>
            </p:cNvPr>
            <p:cNvCxnSpPr/>
            <p:nvPr/>
          </p:nvCxnSpPr>
          <p:spPr>
            <a:xfrm flipH="1">
              <a:off x="4856311" y="4661193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58" name="Gerade Verbindung 63">
              <a:extLst>
                <a:ext uri="{FF2B5EF4-FFF2-40B4-BE49-F238E27FC236}">
                  <a16:creationId xmlns:a16="http://schemas.microsoft.com/office/drawing/2014/main" id="{175C9BCA-E524-9100-77FE-3643937337D4}"/>
                </a:ext>
              </a:extLst>
            </p:cNvPr>
            <p:cNvCxnSpPr/>
            <p:nvPr/>
          </p:nvCxnSpPr>
          <p:spPr>
            <a:xfrm flipH="1">
              <a:off x="4557465" y="4352796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sp>
          <p:nvSpPr>
            <p:cNvPr id="559" name="Ellipse 104">
              <a:extLst>
                <a:ext uri="{FF2B5EF4-FFF2-40B4-BE49-F238E27FC236}">
                  <a16:creationId xmlns:a16="http://schemas.microsoft.com/office/drawing/2014/main" id="{9A7B3BD6-5B83-8285-00ED-8C4EF4631ACC}"/>
                </a:ext>
              </a:extLst>
            </p:cNvPr>
            <p:cNvSpPr/>
            <p:nvPr/>
          </p:nvSpPr>
          <p:spPr>
            <a:xfrm>
              <a:off x="3906540" y="4132460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Ellipse 105">
              <a:extLst>
                <a:ext uri="{FF2B5EF4-FFF2-40B4-BE49-F238E27FC236}">
                  <a16:creationId xmlns:a16="http://schemas.microsoft.com/office/drawing/2014/main" id="{4012C1D6-F9AA-24F1-DFCC-BB4E63428DF5}"/>
                </a:ext>
              </a:extLst>
            </p:cNvPr>
            <p:cNvSpPr/>
            <p:nvPr/>
          </p:nvSpPr>
          <p:spPr>
            <a:xfrm>
              <a:off x="3906540" y="415874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Ellipse 106">
              <a:extLst>
                <a:ext uri="{FF2B5EF4-FFF2-40B4-BE49-F238E27FC236}">
                  <a16:creationId xmlns:a16="http://schemas.microsoft.com/office/drawing/2014/main" id="{3663067D-15A1-0243-24CC-DB5FB9B29C00}"/>
                </a:ext>
              </a:extLst>
            </p:cNvPr>
            <p:cNvSpPr/>
            <p:nvPr/>
          </p:nvSpPr>
          <p:spPr>
            <a:xfrm>
              <a:off x="3906540" y="4178730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Ellipse 107">
              <a:extLst>
                <a:ext uri="{FF2B5EF4-FFF2-40B4-BE49-F238E27FC236}">
                  <a16:creationId xmlns:a16="http://schemas.microsoft.com/office/drawing/2014/main" id="{867BA2B2-EEDC-23F5-3751-4013B6CDB1DD}"/>
                </a:ext>
              </a:extLst>
            </p:cNvPr>
            <p:cNvSpPr/>
            <p:nvPr/>
          </p:nvSpPr>
          <p:spPr>
            <a:xfrm>
              <a:off x="3906540" y="420158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Ellipse 108">
              <a:extLst>
                <a:ext uri="{FF2B5EF4-FFF2-40B4-BE49-F238E27FC236}">
                  <a16:creationId xmlns:a16="http://schemas.microsoft.com/office/drawing/2014/main" id="{50EE8DE9-9D9A-5B85-0BAA-43D84C3C6EC7}"/>
                </a:ext>
              </a:extLst>
            </p:cNvPr>
            <p:cNvSpPr/>
            <p:nvPr/>
          </p:nvSpPr>
          <p:spPr>
            <a:xfrm>
              <a:off x="3906540" y="4218265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Ellipse 109">
              <a:extLst>
                <a:ext uri="{FF2B5EF4-FFF2-40B4-BE49-F238E27FC236}">
                  <a16:creationId xmlns:a16="http://schemas.microsoft.com/office/drawing/2014/main" id="{4241EA38-8029-84A0-DA63-4406F0A7C0D8}"/>
                </a:ext>
              </a:extLst>
            </p:cNvPr>
            <p:cNvSpPr/>
            <p:nvPr/>
          </p:nvSpPr>
          <p:spPr>
            <a:xfrm>
              <a:off x="3906540" y="4238968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Ellipse 110">
              <a:extLst>
                <a:ext uri="{FF2B5EF4-FFF2-40B4-BE49-F238E27FC236}">
                  <a16:creationId xmlns:a16="http://schemas.microsoft.com/office/drawing/2014/main" id="{D57BA2C1-85AA-9AD2-A103-FD914885B9FE}"/>
                </a:ext>
              </a:extLst>
            </p:cNvPr>
            <p:cNvSpPr/>
            <p:nvPr/>
          </p:nvSpPr>
          <p:spPr>
            <a:xfrm>
              <a:off x="4194572" y="4325917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Ellipse 111">
              <a:extLst>
                <a:ext uri="{FF2B5EF4-FFF2-40B4-BE49-F238E27FC236}">
                  <a16:creationId xmlns:a16="http://schemas.microsoft.com/office/drawing/2014/main" id="{5B157F73-9A5D-1087-A0D9-36F34E766E4A}"/>
                </a:ext>
              </a:extLst>
            </p:cNvPr>
            <p:cNvSpPr/>
            <p:nvPr/>
          </p:nvSpPr>
          <p:spPr>
            <a:xfrm>
              <a:off x="4194572" y="434848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Ellipse 112">
              <a:extLst>
                <a:ext uri="{FF2B5EF4-FFF2-40B4-BE49-F238E27FC236}">
                  <a16:creationId xmlns:a16="http://schemas.microsoft.com/office/drawing/2014/main" id="{8909756E-117F-2C40-48F2-C21F9CE7A439}"/>
                </a:ext>
              </a:extLst>
            </p:cNvPr>
            <p:cNvSpPr/>
            <p:nvPr/>
          </p:nvSpPr>
          <p:spPr>
            <a:xfrm>
              <a:off x="4194572" y="437477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Ellipse 113">
              <a:extLst>
                <a:ext uri="{FF2B5EF4-FFF2-40B4-BE49-F238E27FC236}">
                  <a16:creationId xmlns:a16="http://schemas.microsoft.com/office/drawing/2014/main" id="{4C527FBD-84EF-12D9-6F4E-289E1285DE84}"/>
                </a:ext>
              </a:extLst>
            </p:cNvPr>
            <p:cNvSpPr/>
            <p:nvPr/>
          </p:nvSpPr>
          <p:spPr>
            <a:xfrm>
              <a:off x="4194572" y="439475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Ellipse 114">
              <a:extLst>
                <a:ext uri="{FF2B5EF4-FFF2-40B4-BE49-F238E27FC236}">
                  <a16:creationId xmlns:a16="http://schemas.microsoft.com/office/drawing/2014/main" id="{B1156EC6-C35E-0FC2-8854-DFBDF4BF6DBC}"/>
                </a:ext>
              </a:extLst>
            </p:cNvPr>
            <p:cNvSpPr/>
            <p:nvPr/>
          </p:nvSpPr>
          <p:spPr>
            <a:xfrm>
              <a:off x="4194572" y="441761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Ellipse 115">
              <a:extLst>
                <a:ext uri="{FF2B5EF4-FFF2-40B4-BE49-F238E27FC236}">
                  <a16:creationId xmlns:a16="http://schemas.microsoft.com/office/drawing/2014/main" id="{4E468C8A-EC78-C008-0651-19D74EA37647}"/>
                </a:ext>
              </a:extLst>
            </p:cNvPr>
            <p:cNvSpPr/>
            <p:nvPr/>
          </p:nvSpPr>
          <p:spPr>
            <a:xfrm>
              <a:off x="4194572" y="443428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Ellipse 116">
              <a:extLst>
                <a:ext uri="{FF2B5EF4-FFF2-40B4-BE49-F238E27FC236}">
                  <a16:creationId xmlns:a16="http://schemas.microsoft.com/office/drawing/2014/main" id="{AD84C49B-6E03-770E-C1F6-F47340352A9D}"/>
                </a:ext>
              </a:extLst>
            </p:cNvPr>
            <p:cNvSpPr/>
            <p:nvPr/>
          </p:nvSpPr>
          <p:spPr>
            <a:xfrm>
              <a:off x="4194572" y="4454992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Ellipse 117">
              <a:extLst>
                <a:ext uri="{FF2B5EF4-FFF2-40B4-BE49-F238E27FC236}">
                  <a16:creationId xmlns:a16="http://schemas.microsoft.com/office/drawing/2014/main" id="{812DD735-2490-9C39-9773-75338C8E52CA}"/>
                </a:ext>
              </a:extLst>
            </p:cNvPr>
            <p:cNvSpPr/>
            <p:nvPr/>
          </p:nvSpPr>
          <p:spPr>
            <a:xfrm>
              <a:off x="4346972" y="4325917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Ellipse 118">
              <a:extLst>
                <a:ext uri="{FF2B5EF4-FFF2-40B4-BE49-F238E27FC236}">
                  <a16:creationId xmlns:a16="http://schemas.microsoft.com/office/drawing/2014/main" id="{7675A4DC-0C84-7E59-B1F5-CCA9A3992B3B}"/>
                </a:ext>
              </a:extLst>
            </p:cNvPr>
            <p:cNvSpPr/>
            <p:nvPr/>
          </p:nvSpPr>
          <p:spPr>
            <a:xfrm>
              <a:off x="4346972" y="434848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Ellipse 119">
              <a:extLst>
                <a:ext uri="{FF2B5EF4-FFF2-40B4-BE49-F238E27FC236}">
                  <a16:creationId xmlns:a16="http://schemas.microsoft.com/office/drawing/2014/main" id="{4E7BF85E-2452-F0A3-A3EE-83EB636A9FC1}"/>
                </a:ext>
              </a:extLst>
            </p:cNvPr>
            <p:cNvSpPr/>
            <p:nvPr/>
          </p:nvSpPr>
          <p:spPr>
            <a:xfrm>
              <a:off x="4346972" y="437477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Ellipse 120">
              <a:extLst>
                <a:ext uri="{FF2B5EF4-FFF2-40B4-BE49-F238E27FC236}">
                  <a16:creationId xmlns:a16="http://schemas.microsoft.com/office/drawing/2014/main" id="{8831626F-1653-E37C-25CA-9A8D00741409}"/>
                </a:ext>
              </a:extLst>
            </p:cNvPr>
            <p:cNvSpPr/>
            <p:nvPr/>
          </p:nvSpPr>
          <p:spPr>
            <a:xfrm>
              <a:off x="4346972" y="439475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Ellipse 121">
              <a:extLst>
                <a:ext uri="{FF2B5EF4-FFF2-40B4-BE49-F238E27FC236}">
                  <a16:creationId xmlns:a16="http://schemas.microsoft.com/office/drawing/2014/main" id="{AF5F67D9-391F-F099-317B-2DBD7A33F53C}"/>
                </a:ext>
              </a:extLst>
            </p:cNvPr>
            <p:cNvSpPr/>
            <p:nvPr/>
          </p:nvSpPr>
          <p:spPr>
            <a:xfrm>
              <a:off x="4346972" y="441761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7" name="Ellipse 122">
              <a:extLst>
                <a:ext uri="{FF2B5EF4-FFF2-40B4-BE49-F238E27FC236}">
                  <a16:creationId xmlns:a16="http://schemas.microsoft.com/office/drawing/2014/main" id="{7B3C0806-0C3F-4144-E757-434BBEBCDDAF}"/>
                </a:ext>
              </a:extLst>
            </p:cNvPr>
            <p:cNvSpPr/>
            <p:nvPr/>
          </p:nvSpPr>
          <p:spPr>
            <a:xfrm>
              <a:off x="4346972" y="443428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Ellipse 123">
              <a:extLst>
                <a:ext uri="{FF2B5EF4-FFF2-40B4-BE49-F238E27FC236}">
                  <a16:creationId xmlns:a16="http://schemas.microsoft.com/office/drawing/2014/main" id="{BA9D8DC8-88A7-D6FE-43E0-1640DA972122}"/>
                </a:ext>
              </a:extLst>
            </p:cNvPr>
            <p:cNvSpPr/>
            <p:nvPr/>
          </p:nvSpPr>
          <p:spPr>
            <a:xfrm>
              <a:off x="4346972" y="4454992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Freihandform 84">
              <a:extLst>
                <a:ext uri="{FF2B5EF4-FFF2-40B4-BE49-F238E27FC236}">
                  <a16:creationId xmlns:a16="http://schemas.microsoft.com/office/drawing/2014/main" id="{99642164-1ED7-33F5-FEB2-A1B0EF0D0848}"/>
                </a:ext>
              </a:extLst>
            </p:cNvPr>
            <p:cNvSpPr/>
            <p:nvPr/>
          </p:nvSpPr>
          <p:spPr>
            <a:xfrm>
              <a:off x="3952875" y="4105275"/>
              <a:ext cx="290513" cy="223838"/>
            </a:xfrm>
            <a:custGeom>
              <a:avLst/>
              <a:gdLst>
                <a:gd name="connsiteX0" fmla="*/ 0 w 290513"/>
                <a:gd name="connsiteY0" fmla="*/ 0 h 223838"/>
                <a:gd name="connsiteX1" fmla="*/ 19050 w 290513"/>
                <a:gd name="connsiteY1" fmla="*/ 38100 h 223838"/>
                <a:gd name="connsiteX2" fmla="*/ 33338 w 290513"/>
                <a:gd name="connsiteY2" fmla="*/ 42863 h 223838"/>
                <a:gd name="connsiteX3" fmla="*/ 52388 w 290513"/>
                <a:gd name="connsiteY3" fmla="*/ 66675 h 223838"/>
                <a:gd name="connsiteX4" fmla="*/ 66675 w 290513"/>
                <a:gd name="connsiteY4" fmla="*/ 85725 h 223838"/>
                <a:gd name="connsiteX5" fmla="*/ 95250 w 290513"/>
                <a:gd name="connsiteY5" fmla="*/ 114300 h 223838"/>
                <a:gd name="connsiteX6" fmla="*/ 109538 w 290513"/>
                <a:gd name="connsiteY6" fmla="*/ 128588 h 223838"/>
                <a:gd name="connsiteX7" fmla="*/ 123825 w 290513"/>
                <a:gd name="connsiteY7" fmla="*/ 138113 h 223838"/>
                <a:gd name="connsiteX8" fmla="*/ 142875 w 290513"/>
                <a:gd name="connsiteY8" fmla="*/ 157163 h 223838"/>
                <a:gd name="connsiteX9" fmla="*/ 171450 w 290513"/>
                <a:gd name="connsiteY9" fmla="*/ 176213 h 223838"/>
                <a:gd name="connsiteX10" fmla="*/ 195263 w 290513"/>
                <a:gd name="connsiteY10" fmla="*/ 195263 h 223838"/>
                <a:gd name="connsiteX11" fmla="*/ 209550 w 290513"/>
                <a:gd name="connsiteY11" fmla="*/ 204788 h 223838"/>
                <a:gd name="connsiteX12" fmla="*/ 252413 w 290513"/>
                <a:gd name="connsiteY12" fmla="*/ 219075 h 223838"/>
                <a:gd name="connsiteX13" fmla="*/ 266700 w 290513"/>
                <a:gd name="connsiteY13" fmla="*/ 223838 h 223838"/>
                <a:gd name="connsiteX14" fmla="*/ 290513 w 290513"/>
                <a:gd name="connsiteY14" fmla="*/ 223838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513" h="223838">
                  <a:moveTo>
                    <a:pt x="0" y="0"/>
                  </a:moveTo>
                  <a:cubicBezTo>
                    <a:pt x="2877" y="7192"/>
                    <a:pt x="10657" y="31386"/>
                    <a:pt x="19050" y="38100"/>
                  </a:cubicBezTo>
                  <a:cubicBezTo>
                    <a:pt x="22970" y="41236"/>
                    <a:pt x="28575" y="41275"/>
                    <a:pt x="33338" y="42863"/>
                  </a:cubicBezTo>
                  <a:cubicBezTo>
                    <a:pt x="42609" y="70677"/>
                    <a:pt x="30846" y="45133"/>
                    <a:pt x="52388" y="66675"/>
                  </a:cubicBezTo>
                  <a:cubicBezTo>
                    <a:pt x="58001" y="72288"/>
                    <a:pt x="61365" y="79825"/>
                    <a:pt x="66675" y="85725"/>
                  </a:cubicBezTo>
                  <a:cubicBezTo>
                    <a:pt x="75686" y="95738"/>
                    <a:pt x="85725" y="104775"/>
                    <a:pt x="95250" y="114300"/>
                  </a:cubicBezTo>
                  <a:cubicBezTo>
                    <a:pt x="100013" y="119063"/>
                    <a:pt x="103934" y="124852"/>
                    <a:pt x="109538" y="128588"/>
                  </a:cubicBezTo>
                  <a:lnTo>
                    <a:pt x="123825" y="138113"/>
                  </a:lnTo>
                  <a:cubicBezTo>
                    <a:pt x="132897" y="165326"/>
                    <a:pt x="121104" y="142649"/>
                    <a:pt x="142875" y="157163"/>
                  </a:cubicBezTo>
                  <a:cubicBezTo>
                    <a:pt x="178549" y="180946"/>
                    <a:pt x="137479" y="164888"/>
                    <a:pt x="171450" y="176213"/>
                  </a:cubicBezTo>
                  <a:cubicBezTo>
                    <a:pt x="187507" y="200297"/>
                    <a:pt x="172259" y="183760"/>
                    <a:pt x="195263" y="195263"/>
                  </a:cubicBezTo>
                  <a:cubicBezTo>
                    <a:pt x="200382" y="197823"/>
                    <a:pt x="204320" y="202463"/>
                    <a:pt x="209550" y="204788"/>
                  </a:cubicBezTo>
                  <a:cubicBezTo>
                    <a:pt x="209570" y="204797"/>
                    <a:pt x="245259" y="216690"/>
                    <a:pt x="252413" y="219075"/>
                  </a:cubicBezTo>
                  <a:cubicBezTo>
                    <a:pt x="257175" y="220662"/>
                    <a:pt x="261680" y="223838"/>
                    <a:pt x="266700" y="223838"/>
                  </a:cubicBezTo>
                  <a:lnTo>
                    <a:pt x="290513" y="223838"/>
                  </a:ln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80" name="Gerade Verbindung 85">
              <a:extLst>
                <a:ext uri="{FF2B5EF4-FFF2-40B4-BE49-F238E27FC236}">
                  <a16:creationId xmlns:a16="http://schemas.microsoft.com/office/drawing/2014/main" id="{F200C8F3-5CE1-D8E9-75BA-89762E013379}"/>
                </a:ext>
              </a:extLst>
            </p:cNvPr>
            <p:cNvCxnSpPr/>
            <p:nvPr/>
          </p:nvCxnSpPr>
          <p:spPr>
            <a:xfrm flipH="1">
              <a:off x="4230576" y="4580949"/>
              <a:ext cx="1524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81" name="Gerade Verbindung 86">
              <a:extLst>
                <a:ext uri="{FF2B5EF4-FFF2-40B4-BE49-F238E27FC236}">
                  <a16:creationId xmlns:a16="http://schemas.microsoft.com/office/drawing/2014/main" id="{DE9D70A1-3A8E-E72F-42B1-8F5A42183F84}"/>
                </a:ext>
              </a:extLst>
            </p:cNvPr>
            <p:cNvCxnSpPr>
              <a:stCxn id="571" idx="4"/>
            </p:cNvCxnSpPr>
            <p:nvPr/>
          </p:nvCxnSpPr>
          <p:spPr>
            <a:xfrm>
              <a:off x="4230576" y="4500711"/>
              <a:ext cx="0" cy="80238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582" name="Gerade Verbindung 87">
              <a:extLst>
                <a:ext uri="{FF2B5EF4-FFF2-40B4-BE49-F238E27FC236}">
                  <a16:creationId xmlns:a16="http://schemas.microsoft.com/office/drawing/2014/main" id="{C33E817D-1D71-01C6-5EA5-3932403841F7}"/>
                </a:ext>
              </a:extLst>
            </p:cNvPr>
            <p:cNvCxnSpPr/>
            <p:nvPr/>
          </p:nvCxnSpPr>
          <p:spPr>
            <a:xfrm>
              <a:off x="4382976" y="4505742"/>
              <a:ext cx="0" cy="80238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sp>
          <p:nvSpPr>
            <p:cNvPr id="583" name="Freihandform 88">
              <a:extLst>
                <a:ext uri="{FF2B5EF4-FFF2-40B4-BE49-F238E27FC236}">
                  <a16:creationId xmlns:a16="http://schemas.microsoft.com/office/drawing/2014/main" id="{5A2B5F56-39C4-FD6C-96DB-8386B2BF7CEC}"/>
                </a:ext>
              </a:extLst>
            </p:cNvPr>
            <p:cNvSpPr/>
            <p:nvPr/>
          </p:nvSpPr>
          <p:spPr>
            <a:xfrm>
              <a:off x="4233863" y="4328120"/>
              <a:ext cx="152676" cy="28575"/>
            </a:xfrm>
            <a:custGeom>
              <a:avLst/>
              <a:gdLst>
                <a:gd name="connsiteX0" fmla="*/ 0 w 152676"/>
                <a:gd name="connsiteY0" fmla="*/ 0 h 28575"/>
                <a:gd name="connsiteX1" fmla="*/ 23812 w 152676"/>
                <a:gd name="connsiteY1" fmla="*/ 19050 h 28575"/>
                <a:gd name="connsiteX2" fmla="*/ 100012 w 152676"/>
                <a:gd name="connsiteY2" fmla="*/ 28575 h 28575"/>
                <a:gd name="connsiteX3" fmla="*/ 152400 w 152676"/>
                <a:gd name="connsiteY3" fmla="*/ 9525 h 28575"/>
                <a:gd name="connsiteX4" fmla="*/ 152400 w 152676"/>
                <a:gd name="connsiteY4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76" h="28575">
                  <a:moveTo>
                    <a:pt x="0" y="0"/>
                  </a:moveTo>
                  <a:cubicBezTo>
                    <a:pt x="7937" y="6350"/>
                    <a:pt x="14038" y="16257"/>
                    <a:pt x="23812" y="19050"/>
                  </a:cubicBezTo>
                  <a:cubicBezTo>
                    <a:pt x="48425" y="26082"/>
                    <a:pt x="100012" y="28575"/>
                    <a:pt x="100012" y="28575"/>
                  </a:cubicBezTo>
                  <a:cubicBezTo>
                    <a:pt x="139910" y="24586"/>
                    <a:pt x="146595" y="38548"/>
                    <a:pt x="152400" y="9525"/>
                  </a:cubicBezTo>
                  <a:cubicBezTo>
                    <a:pt x="153023" y="6412"/>
                    <a:pt x="152400" y="3175"/>
                    <a:pt x="152400" y="0"/>
                  </a:cubicBez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Freihandform 89">
              <a:extLst>
                <a:ext uri="{FF2B5EF4-FFF2-40B4-BE49-F238E27FC236}">
                  <a16:creationId xmlns:a16="http://schemas.microsoft.com/office/drawing/2014/main" id="{5AF68EFE-F44B-27B3-C373-E537F69A1301}"/>
                </a:ext>
              </a:extLst>
            </p:cNvPr>
            <p:cNvSpPr/>
            <p:nvPr/>
          </p:nvSpPr>
          <p:spPr>
            <a:xfrm>
              <a:off x="4386263" y="3833612"/>
              <a:ext cx="381000" cy="509788"/>
            </a:xfrm>
            <a:custGeom>
              <a:avLst/>
              <a:gdLst>
                <a:gd name="connsiteX0" fmla="*/ 0 w 381000"/>
                <a:gd name="connsiteY0" fmla="*/ 509788 h 509788"/>
                <a:gd name="connsiteX1" fmla="*/ 23812 w 381000"/>
                <a:gd name="connsiteY1" fmla="*/ 490738 h 509788"/>
                <a:gd name="connsiteX2" fmla="*/ 57150 w 381000"/>
                <a:gd name="connsiteY2" fmla="*/ 438351 h 509788"/>
                <a:gd name="connsiteX3" fmla="*/ 85725 w 381000"/>
                <a:gd name="connsiteY3" fmla="*/ 400251 h 509788"/>
                <a:gd name="connsiteX4" fmla="*/ 95250 w 381000"/>
                <a:gd name="connsiteY4" fmla="*/ 366913 h 509788"/>
                <a:gd name="connsiteX5" fmla="*/ 100012 w 381000"/>
                <a:gd name="connsiteY5" fmla="*/ 352626 h 509788"/>
                <a:gd name="connsiteX6" fmla="*/ 104775 w 381000"/>
                <a:gd name="connsiteY6" fmla="*/ 333576 h 509788"/>
                <a:gd name="connsiteX7" fmla="*/ 109537 w 381000"/>
                <a:gd name="connsiteY7" fmla="*/ 319288 h 509788"/>
                <a:gd name="connsiteX8" fmla="*/ 123825 w 381000"/>
                <a:gd name="connsiteY8" fmla="*/ 257376 h 509788"/>
                <a:gd name="connsiteX9" fmla="*/ 128587 w 381000"/>
                <a:gd name="connsiteY9" fmla="*/ 209751 h 509788"/>
                <a:gd name="connsiteX10" fmla="*/ 133350 w 381000"/>
                <a:gd name="connsiteY10" fmla="*/ 185938 h 509788"/>
                <a:gd name="connsiteX11" fmla="*/ 138112 w 381000"/>
                <a:gd name="connsiteY11" fmla="*/ 147838 h 509788"/>
                <a:gd name="connsiteX12" fmla="*/ 142875 w 381000"/>
                <a:gd name="connsiteY12" fmla="*/ 114501 h 509788"/>
                <a:gd name="connsiteX13" fmla="*/ 152400 w 381000"/>
                <a:gd name="connsiteY13" fmla="*/ 71638 h 509788"/>
                <a:gd name="connsiteX14" fmla="*/ 166687 w 381000"/>
                <a:gd name="connsiteY14" fmla="*/ 38301 h 509788"/>
                <a:gd name="connsiteX15" fmla="*/ 180975 w 381000"/>
                <a:gd name="connsiteY15" fmla="*/ 33538 h 509788"/>
                <a:gd name="connsiteX16" fmla="*/ 195262 w 381000"/>
                <a:gd name="connsiteY16" fmla="*/ 24013 h 509788"/>
                <a:gd name="connsiteX17" fmla="*/ 223837 w 381000"/>
                <a:gd name="connsiteY17" fmla="*/ 14488 h 509788"/>
                <a:gd name="connsiteX18" fmla="*/ 238125 w 381000"/>
                <a:gd name="connsiteY18" fmla="*/ 9726 h 509788"/>
                <a:gd name="connsiteX19" fmla="*/ 280987 w 381000"/>
                <a:gd name="connsiteY19" fmla="*/ 4963 h 509788"/>
                <a:gd name="connsiteX20" fmla="*/ 309562 w 381000"/>
                <a:gd name="connsiteY20" fmla="*/ 4963 h 509788"/>
                <a:gd name="connsiteX21" fmla="*/ 381000 w 381000"/>
                <a:gd name="connsiteY21" fmla="*/ 9726 h 50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1000" h="509788">
                  <a:moveTo>
                    <a:pt x="0" y="509788"/>
                  </a:moveTo>
                  <a:cubicBezTo>
                    <a:pt x="7937" y="503438"/>
                    <a:pt x="16974" y="498259"/>
                    <a:pt x="23812" y="490738"/>
                  </a:cubicBezTo>
                  <a:cubicBezTo>
                    <a:pt x="68386" y="441707"/>
                    <a:pt x="32870" y="474771"/>
                    <a:pt x="57150" y="438351"/>
                  </a:cubicBezTo>
                  <a:cubicBezTo>
                    <a:pt x="65956" y="425142"/>
                    <a:pt x="85725" y="400251"/>
                    <a:pt x="85725" y="400251"/>
                  </a:cubicBezTo>
                  <a:cubicBezTo>
                    <a:pt x="88900" y="389138"/>
                    <a:pt x="91929" y="377983"/>
                    <a:pt x="95250" y="366913"/>
                  </a:cubicBezTo>
                  <a:cubicBezTo>
                    <a:pt x="96692" y="362105"/>
                    <a:pt x="98633" y="357453"/>
                    <a:pt x="100012" y="352626"/>
                  </a:cubicBezTo>
                  <a:cubicBezTo>
                    <a:pt x="101810" y="346332"/>
                    <a:pt x="102977" y="339870"/>
                    <a:pt x="104775" y="333576"/>
                  </a:cubicBezTo>
                  <a:cubicBezTo>
                    <a:pt x="106154" y="328749"/>
                    <a:pt x="108408" y="324180"/>
                    <a:pt x="109537" y="319288"/>
                  </a:cubicBezTo>
                  <a:cubicBezTo>
                    <a:pt x="125297" y="250990"/>
                    <a:pt x="112314" y="291905"/>
                    <a:pt x="123825" y="257376"/>
                  </a:cubicBezTo>
                  <a:cubicBezTo>
                    <a:pt x="125412" y="241501"/>
                    <a:pt x="126478" y="225565"/>
                    <a:pt x="128587" y="209751"/>
                  </a:cubicBezTo>
                  <a:cubicBezTo>
                    <a:pt x="129657" y="201727"/>
                    <a:pt x="132119" y="193939"/>
                    <a:pt x="133350" y="185938"/>
                  </a:cubicBezTo>
                  <a:cubicBezTo>
                    <a:pt x="135296" y="173288"/>
                    <a:pt x="136420" y="160525"/>
                    <a:pt x="138112" y="147838"/>
                  </a:cubicBezTo>
                  <a:cubicBezTo>
                    <a:pt x="139596" y="136711"/>
                    <a:pt x="141168" y="125596"/>
                    <a:pt x="142875" y="114501"/>
                  </a:cubicBezTo>
                  <a:cubicBezTo>
                    <a:pt x="150040" y="67932"/>
                    <a:pt x="143763" y="101867"/>
                    <a:pt x="152400" y="71638"/>
                  </a:cubicBezTo>
                  <a:cubicBezTo>
                    <a:pt x="155790" y="59774"/>
                    <a:pt x="155945" y="46894"/>
                    <a:pt x="166687" y="38301"/>
                  </a:cubicBezTo>
                  <a:cubicBezTo>
                    <a:pt x="170607" y="35165"/>
                    <a:pt x="176485" y="35783"/>
                    <a:pt x="180975" y="33538"/>
                  </a:cubicBezTo>
                  <a:cubicBezTo>
                    <a:pt x="186094" y="30978"/>
                    <a:pt x="190032" y="26338"/>
                    <a:pt x="195262" y="24013"/>
                  </a:cubicBezTo>
                  <a:cubicBezTo>
                    <a:pt x="204437" y="19935"/>
                    <a:pt x="214312" y="17663"/>
                    <a:pt x="223837" y="14488"/>
                  </a:cubicBezTo>
                  <a:cubicBezTo>
                    <a:pt x="228600" y="12901"/>
                    <a:pt x="233135" y="10280"/>
                    <a:pt x="238125" y="9726"/>
                  </a:cubicBezTo>
                  <a:lnTo>
                    <a:pt x="280987" y="4963"/>
                  </a:lnTo>
                  <a:cubicBezTo>
                    <a:pt x="308202" y="-4107"/>
                    <a:pt x="282348" y="1334"/>
                    <a:pt x="309562" y="4963"/>
                  </a:cubicBezTo>
                  <a:cubicBezTo>
                    <a:pt x="348251" y="10122"/>
                    <a:pt x="353378" y="9726"/>
                    <a:pt x="381000" y="9726"/>
                  </a:cubicBez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Freihandform 90">
              <a:extLst>
                <a:ext uri="{FF2B5EF4-FFF2-40B4-BE49-F238E27FC236}">
                  <a16:creationId xmlns:a16="http://schemas.microsoft.com/office/drawing/2014/main" id="{42E450AB-F7EE-2350-72B4-338023E852B8}"/>
                </a:ext>
              </a:extLst>
            </p:cNvPr>
            <p:cNvSpPr/>
            <p:nvPr/>
          </p:nvSpPr>
          <p:spPr>
            <a:xfrm>
              <a:off x="4386539" y="3900425"/>
              <a:ext cx="443678" cy="527688"/>
            </a:xfrm>
            <a:custGeom>
              <a:avLst/>
              <a:gdLst>
                <a:gd name="connsiteX0" fmla="*/ 0 w 381000"/>
                <a:gd name="connsiteY0" fmla="*/ 509788 h 509788"/>
                <a:gd name="connsiteX1" fmla="*/ 23812 w 381000"/>
                <a:gd name="connsiteY1" fmla="*/ 490738 h 509788"/>
                <a:gd name="connsiteX2" fmla="*/ 57150 w 381000"/>
                <a:gd name="connsiteY2" fmla="*/ 438351 h 509788"/>
                <a:gd name="connsiteX3" fmla="*/ 85725 w 381000"/>
                <a:gd name="connsiteY3" fmla="*/ 400251 h 509788"/>
                <a:gd name="connsiteX4" fmla="*/ 95250 w 381000"/>
                <a:gd name="connsiteY4" fmla="*/ 366913 h 509788"/>
                <a:gd name="connsiteX5" fmla="*/ 100012 w 381000"/>
                <a:gd name="connsiteY5" fmla="*/ 352626 h 509788"/>
                <a:gd name="connsiteX6" fmla="*/ 104775 w 381000"/>
                <a:gd name="connsiteY6" fmla="*/ 333576 h 509788"/>
                <a:gd name="connsiteX7" fmla="*/ 109537 w 381000"/>
                <a:gd name="connsiteY7" fmla="*/ 319288 h 509788"/>
                <a:gd name="connsiteX8" fmla="*/ 123825 w 381000"/>
                <a:gd name="connsiteY8" fmla="*/ 257376 h 509788"/>
                <a:gd name="connsiteX9" fmla="*/ 128587 w 381000"/>
                <a:gd name="connsiteY9" fmla="*/ 209751 h 509788"/>
                <a:gd name="connsiteX10" fmla="*/ 133350 w 381000"/>
                <a:gd name="connsiteY10" fmla="*/ 185938 h 509788"/>
                <a:gd name="connsiteX11" fmla="*/ 138112 w 381000"/>
                <a:gd name="connsiteY11" fmla="*/ 147838 h 509788"/>
                <a:gd name="connsiteX12" fmla="*/ 142875 w 381000"/>
                <a:gd name="connsiteY12" fmla="*/ 114501 h 509788"/>
                <a:gd name="connsiteX13" fmla="*/ 152400 w 381000"/>
                <a:gd name="connsiteY13" fmla="*/ 71638 h 509788"/>
                <a:gd name="connsiteX14" fmla="*/ 166687 w 381000"/>
                <a:gd name="connsiteY14" fmla="*/ 38301 h 509788"/>
                <a:gd name="connsiteX15" fmla="*/ 180975 w 381000"/>
                <a:gd name="connsiteY15" fmla="*/ 33538 h 509788"/>
                <a:gd name="connsiteX16" fmla="*/ 195262 w 381000"/>
                <a:gd name="connsiteY16" fmla="*/ 24013 h 509788"/>
                <a:gd name="connsiteX17" fmla="*/ 223837 w 381000"/>
                <a:gd name="connsiteY17" fmla="*/ 14488 h 509788"/>
                <a:gd name="connsiteX18" fmla="*/ 238125 w 381000"/>
                <a:gd name="connsiteY18" fmla="*/ 9726 h 509788"/>
                <a:gd name="connsiteX19" fmla="*/ 280987 w 381000"/>
                <a:gd name="connsiteY19" fmla="*/ 4963 h 509788"/>
                <a:gd name="connsiteX20" fmla="*/ 309562 w 381000"/>
                <a:gd name="connsiteY20" fmla="*/ 4963 h 509788"/>
                <a:gd name="connsiteX21" fmla="*/ 381000 w 381000"/>
                <a:gd name="connsiteY21" fmla="*/ 9726 h 50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1000" h="509788">
                  <a:moveTo>
                    <a:pt x="0" y="509788"/>
                  </a:moveTo>
                  <a:cubicBezTo>
                    <a:pt x="7937" y="503438"/>
                    <a:pt x="16974" y="498259"/>
                    <a:pt x="23812" y="490738"/>
                  </a:cubicBezTo>
                  <a:cubicBezTo>
                    <a:pt x="68386" y="441707"/>
                    <a:pt x="32870" y="474771"/>
                    <a:pt x="57150" y="438351"/>
                  </a:cubicBezTo>
                  <a:cubicBezTo>
                    <a:pt x="65956" y="425142"/>
                    <a:pt x="85725" y="400251"/>
                    <a:pt x="85725" y="400251"/>
                  </a:cubicBezTo>
                  <a:cubicBezTo>
                    <a:pt x="88900" y="389138"/>
                    <a:pt x="91929" y="377983"/>
                    <a:pt x="95250" y="366913"/>
                  </a:cubicBezTo>
                  <a:cubicBezTo>
                    <a:pt x="96692" y="362105"/>
                    <a:pt x="98633" y="357453"/>
                    <a:pt x="100012" y="352626"/>
                  </a:cubicBezTo>
                  <a:cubicBezTo>
                    <a:pt x="101810" y="346332"/>
                    <a:pt x="102977" y="339870"/>
                    <a:pt x="104775" y="333576"/>
                  </a:cubicBezTo>
                  <a:cubicBezTo>
                    <a:pt x="106154" y="328749"/>
                    <a:pt x="108408" y="324180"/>
                    <a:pt x="109537" y="319288"/>
                  </a:cubicBezTo>
                  <a:cubicBezTo>
                    <a:pt x="125297" y="250990"/>
                    <a:pt x="112314" y="291905"/>
                    <a:pt x="123825" y="257376"/>
                  </a:cubicBezTo>
                  <a:cubicBezTo>
                    <a:pt x="125412" y="241501"/>
                    <a:pt x="126478" y="225565"/>
                    <a:pt x="128587" y="209751"/>
                  </a:cubicBezTo>
                  <a:cubicBezTo>
                    <a:pt x="129657" y="201727"/>
                    <a:pt x="132119" y="193939"/>
                    <a:pt x="133350" y="185938"/>
                  </a:cubicBezTo>
                  <a:cubicBezTo>
                    <a:pt x="135296" y="173288"/>
                    <a:pt x="136420" y="160525"/>
                    <a:pt x="138112" y="147838"/>
                  </a:cubicBezTo>
                  <a:cubicBezTo>
                    <a:pt x="139596" y="136711"/>
                    <a:pt x="141168" y="125596"/>
                    <a:pt x="142875" y="114501"/>
                  </a:cubicBezTo>
                  <a:cubicBezTo>
                    <a:pt x="150040" y="67932"/>
                    <a:pt x="143763" y="101867"/>
                    <a:pt x="152400" y="71638"/>
                  </a:cubicBezTo>
                  <a:cubicBezTo>
                    <a:pt x="155790" y="59774"/>
                    <a:pt x="155945" y="46894"/>
                    <a:pt x="166687" y="38301"/>
                  </a:cubicBezTo>
                  <a:cubicBezTo>
                    <a:pt x="170607" y="35165"/>
                    <a:pt x="176485" y="35783"/>
                    <a:pt x="180975" y="33538"/>
                  </a:cubicBezTo>
                  <a:cubicBezTo>
                    <a:pt x="186094" y="30978"/>
                    <a:pt x="190032" y="26338"/>
                    <a:pt x="195262" y="24013"/>
                  </a:cubicBezTo>
                  <a:cubicBezTo>
                    <a:pt x="204437" y="19935"/>
                    <a:pt x="214312" y="17663"/>
                    <a:pt x="223837" y="14488"/>
                  </a:cubicBezTo>
                  <a:cubicBezTo>
                    <a:pt x="228600" y="12901"/>
                    <a:pt x="233135" y="10280"/>
                    <a:pt x="238125" y="9726"/>
                  </a:cubicBezTo>
                  <a:lnTo>
                    <a:pt x="280987" y="4963"/>
                  </a:lnTo>
                  <a:cubicBezTo>
                    <a:pt x="308202" y="-4107"/>
                    <a:pt x="282348" y="1334"/>
                    <a:pt x="309562" y="4963"/>
                  </a:cubicBezTo>
                  <a:cubicBezTo>
                    <a:pt x="348251" y="10122"/>
                    <a:pt x="353378" y="9726"/>
                    <a:pt x="381000" y="9726"/>
                  </a:cubicBez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Rechteck 585">
              <a:extLst>
                <a:ext uri="{FF2B5EF4-FFF2-40B4-BE49-F238E27FC236}">
                  <a16:creationId xmlns:a16="http://schemas.microsoft.com/office/drawing/2014/main" id="{15D99B91-AC65-DCC7-6398-D418900E4164}"/>
                </a:ext>
              </a:extLst>
            </p:cNvPr>
            <p:cNvSpPr/>
            <p:nvPr/>
          </p:nvSpPr>
          <p:spPr>
            <a:xfrm>
              <a:off x="3762524" y="4585980"/>
              <a:ext cx="335607" cy="45719"/>
            </a:xfrm>
            <a:prstGeom prst="rect">
              <a:avLst/>
            </a:prstGeom>
            <a:solidFill>
              <a:srgbClr val="EFF0F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Rechteck 586">
              <a:extLst>
                <a:ext uri="{FF2B5EF4-FFF2-40B4-BE49-F238E27FC236}">
                  <a16:creationId xmlns:a16="http://schemas.microsoft.com/office/drawing/2014/main" id="{F51A12D1-0DEF-1B7F-C8F5-94A520D69C3F}"/>
                </a:ext>
              </a:extLst>
            </p:cNvPr>
            <p:cNvSpPr/>
            <p:nvPr/>
          </p:nvSpPr>
          <p:spPr>
            <a:xfrm>
              <a:off x="4146997" y="4572719"/>
              <a:ext cx="335607" cy="45719"/>
            </a:xfrm>
            <a:prstGeom prst="rect">
              <a:avLst/>
            </a:prstGeom>
            <a:solidFill>
              <a:srgbClr val="EFF0F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88" name="Textfeld 249">
            <a:extLst>
              <a:ext uri="{FF2B5EF4-FFF2-40B4-BE49-F238E27FC236}">
                <a16:creationId xmlns:a16="http://schemas.microsoft.com/office/drawing/2014/main" id="{B5C1EE16-344E-39DB-498D-42994168B05C}"/>
              </a:ext>
            </a:extLst>
          </p:cNvPr>
          <p:cNvSpPr txBox="1"/>
          <p:nvPr/>
        </p:nvSpPr>
        <p:spPr>
          <a:xfrm>
            <a:off x="3332886" y="3864392"/>
            <a:ext cx="914400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200" dirty="0">
                <a:solidFill>
                  <a:srgbClr val="434343"/>
                </a:solidFill>
                <a:latin typeface="Montserrat Light" pitchFamily="2" charset="77"/>
              </a:rPr>
              <a:t>Umspannwerk</a:t>
            </a:r>
          </a:p>
        </p:txBody>
      </p:sp>
      <p:grpSp>
        <p:nvGrpSpPr>
          <p:cNvPr id="589" name="Gruppieren 588">
            <a:extLst>
              <a:ext uri="{FF2B5EF4-FFF2-40B4-BE49-F238E27FC236}">
                <a16:creationId xmlns:a16="http://schemas.microsoft.com/office/drawing/2014/main" id="{2DF68DF4-E9CC-3D56-127F-24A1234327FA}"/>
              </a:ext>
            </a:extLst>
          </p:cNvPr>
          <p:cNvGrpSpPr/>
          <p:nvPr/>
        </p:nvGrpSpPr>
        <p:grpSpPr>
          <a:xfrm>
            <a:off x="8879536" y="2349272"/>
            <a:ext cx="2486244" cy="2096103"/>
            <a:chOff x="7441826" y="3252030"/>
            <a:chExt cx="2486244" cy="2096103"/>
          </a:xfrm>
        </p:grpSpPr>
        <p:grpSp>
          <p:nvGrpSpPr>
            <p:cNvPr id="590" name="Gruppieren 589">
              <a:extLst>
                <a:ext uri="{FF2B5EF4-FFF2-40B4-BE49-F238E27FC236}">
                  <a16:creationId xmlns:a16="http://schemas.microsoft.com/office/drawing/2014/main" id="{1740B3F3-068E-5DF6-8B1D-7889BA53E64F}"/>
                </a:ext>
              </a:extLst>
            </p:cNvPr>
            <p:cNvGrpSpPr/>
            <p:nvPr/>
          </p:nvGrpSpPr>
          <p:grpSpPr>
            <a:xfrm>
              <a:off x="7441826" y="3252030"/>
              <a:ext cx="2486244" cy="2096103"/>
              <a:chOff x="7270523" y="3000211"/>
              <a:chExt cx="2486244" cy="2096103"/>
            </a:xfrm>
          </p:grpSpPr>
          <p:sp>
            <p:nvSpPr>
              <p:cNvPr id="593" name="Rechteck 592">
                <a:extLst>
                  <a:ext uri="{FF2B5EF4-FFF2-40B4-BE49-F238E27FC236}">
                    <a16:creationId xmlns:a16="http://schemas.microsoft.com/office/drawing/2014/main" id="{F862CF46-C57F-F8DA-CD99-AEFCDC03BBCD}"/>
                  </a:ext>
                </a:extLst>
              </p:cNvPr>
              <p:cNvSpPr/>
              <p:nvPr/>
            </p:nvSpPr>
            <p:spPr>
              <a:xfrm>
                <a:off x="7520357" y="3751666"/>
                <a:ext cx="1159007" cy="924059"/>
              </a:xfrm>
              <a:prstGeom prst="rect">
                <a:avLst/>
              </a:prstGeom>
              <a:solidFill>
                <a:srgbClr val="EFF0F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4" name="Ellipse 6">
                <a:extLst>
                  <a:ext uri="{FF2B5EF4-FFF2-40B4-BE49-F238E27FC236}">
                    <a16:creationId xmlns:a16="http://schemas.microsoft.com/office/drawing/2014/main" id="{F1E29DAF-DE61-8B65-48A7-17320ADCAC90}"/>
                  </a:ext>
                </a:extLst>
              </p:cNvPr>
              <p:cNvSpPr/>
              <p:nvPr/>
            </p:nvSpPr>
            <p:spPr>
              <a:xfrm>
                <a:off x="7304453" y="4197040"/>
                <a:ext cx="701557" cy="555193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5" name="Ellipse 138">
                <a:extLst>
                  <a:ext uri="{FF2B5EF4-FFF2-40B4-BE49-F238E27FC236}">
                    <a16:creationId xmlns:a16="http://schemas.microsoft.com/office/drawing/2014/main" id="{7D73E4D0-E71F-AEE7-E7DB-E630385AE5EC}"/>
                  </a:ext>
                </a:extLst>
              </p:cNvPr>
              <p:cNvSpPr/>
              <p:nvPr/>
            </p:nvSpPr>
            <p:spPr>
              <a:xfrm>
                <a:off x="7749083" y="4225402"/>
                <a:ext cx="701557" cy="542835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6" name="Ellipse 139">
                <a:extLst>
                  <a:ext uri="{FF2B5EF4-FFF2-40B4-BE49-F238E27FC236}">
                    <a16:creationId xmlns:a16="http://schemas.microsoft.com/office/drawing/2014/main" id="{19F2534F-7B31-1086-0C05-D88F18154F8F}"/>
                  </a:ext>
                </a:extLst>
              </p:cNvPr>
              <p:cNvSpPr/>
              <p:nvPr/>
            </p:nvSpPr>
            <p:spPr>
              <a:xfrm>
                <a:off x="8242333" y="4217762"/>
                <a:ext cx="701557" cy="542835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Rechteck 596">
                <a:extLst>
                  <a:ext uri="{FF2B5EF4-FFF2-40B4-BE49-F238E27FC236}">
                    <a16:creationId xmlns:a16="http://schemas.microsoft.com/office/drawing/2014/main" id="{C2E4EE90-BF9D-493E-1C9C-F1917E92C795}"/>
                  </a:ext>
                </a:extLst>
              </p:cNvPr>
              <p:cNvSpPr/>
              <p:nvPr/>
            </p:nvSpPr>
            <p:spPr>
              <a:xfrm>
                <a:off x="7803884" y="3450469"/>
                <a:ext cx="107181" cy="937413"/>
              </a:xfrm>
              <a:prstGeom prst="rect">
                <a:avLst/>
              </a:prstGeom>
              <a:solidFill>
                <a:srgbClr val="EFF0F1">
                  <a:lumMod val="25000"/>
                </a:srgbClr>
              </a:solidFill>
              <a:ln w="2540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Rechteck 597">
                <a:extLst>
                  <a:ext uri="{FF2B5EF4-FFF2-40B4-BE49-F238E27FC236}">
                    <a16:creationId xmlns:a16="http://schemas.microsoft.com/office/drawing/2014/main" id="{5B693CDC-0BF5-665F-B341-3E1B7F76D1DA}"/>
                  </a:ext>
                </a:extLst>
              </p:cNvPr>
              <p:cNvSpPr/>
              <p:nvPr/>
            </p:nvSpPr>
            <p:spPr>
              <a:xfrm>
                <a:off x="8288632" y="3451984"/>
                <a:ext cx="107181" cy="937414"/>
              </a:xfrm>
              <a:prstGeom prst="rect">
                <a:avLst/>
              </a:prstGeom>
              <a:solidFill>
                <a:srgbClr val="EFF0F1">
                  <a:lumMod val="25000"/>
                </a:srgbClr>
              </a:solidFill>
              <a:ln w="2540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Rechteck 598">
                <a:extLst>
                  <a:ext uri="{FF2B5EF4-FFF2-40B4-BE49-F238E27FC236}">
                    <a16:creationId xmlns:a16="http://schemas.microsoft.com/office/drawing/2014/main" id="{CFB62A9D-2EC3-46F8-2DA1-25F5DDBA52A9}"/>
                  </a:ext>
                </a:extLst>
              </p:cNvPr>
              <p:cNvSpPr/>
              <p:nvPr/>
            </p:nvSpPr>
            <p:spPr>
              <a:xfrm>
                <a:off x="8672269" y="3718198"/>
                <a:ext cx="297038" cy="1025519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Rechteck 599">
                <a:extLst>
                  <a:ext uri="{FF2B5EF4-FFF2-40B4-BE49-F238E27FC236}">
                    <a16:creationId xmlns:a16="http://schemas.microsoft.com/office/drawing/2014/main" id="{3F17B547-6B7C-43A9-B0F8-D9ADD18A45EC}"/>
                  </a:ext>
                </a:extLst>
              </p:cNvPr>
              <p:cNvSpPr/>
              <p:nvPr/>
            </p:nvSpPr>
            <p:spPr>
              <a:xfrm>
                <a:off x="7270523" y="3734574"/>
                <a:ext cx="297038" cy="1025519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1" name="Rechteck 600">
                <a:extLst>
                  <a:ext uri="{FF2B5EF4-FFF2-40B4-BE49-F238E27FC236}">
                    <a16:creationId xmlns:a16="http://schemas.microsoft.com/office/drawing/2014/main" id="{7B822B53-0582-C0E5-9BBB-18BA29905EA8}"/>
                  </a:ext>
                </a:extLst>
              </p:cNvPr>
              <p:cNvSpPr/>
              <p:nvPr/>
            </p:nvSpPr>
            <p:spPr>
              <a:xfrm rot="5400000">
                <a:off x="7979671" y="4128989"/>
                <a:ext cx="297038" cy="1315658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602" name="Gerader Verbinder 144">
                <a:extLst>
                  <a:ext uri="{FF2B5EF4-FFF2-40B4-BE49-F238E27FC236}">
                    <a16:creationId xmlns:a16="http://schemas.microsoft.com/office/drawing/2014/main" id="{1CC93B1F-F003-B9FF-116E-AA437F22AF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2155" y="4534983"/>
                <a:ext cx="50405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603" name="Gerader Verbinder 151">
                <a:extLst>
                  <a:ext uri="{FF2B5EF4-FFF2-40B4-BE49-F238E27FC236}">
                    <a16:creationId xmlns:a16="http://schemas.microsoft.com/office/drawing/2014/main" id="{058E8F8B-41CF-4F96-C30C-4CFD4F6853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9645" y="4382583"/>
                <a:ext cx="0" cy="15240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604" name="Gerader Verbinder 153">
                <a:extLst>
                  <a:ext uri="{FF2B5EF4-FFF2-40B4-BE49-F238E27FC236}">
                    <a16:creationId xmlns:a16="http://schemas.microsoft.com/office/drawing/2014/main" id="{EC4C1198-18F3-ED5D-CA6D-17A614DB35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58727" y="4382583"/>
                <a:ext cx="0" cy="15240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605" name="Halbbogen 604">
                <a:extLst>
                  <a:ext uri="{FF2B5EF4-FFF2-40B4-BE49-F238E27FC236}">
                    <a16:creationId xmlns:a16="http://schemas.microsoft.com/office/drawing/2014/main" id="{9ADE82D9-9A04-9622-67F5-C60A3853B348}"/>
                  </a:ext>
                </a:extLst>
              </p:cNvPr>
              <p:cNvSpPr/>
              <p:nvPr/>
            </p:nvSpPr>
            <p:spPr>
              <a:xfrm>
                <a:off x="8280176" y="3147378"/>
                <a:ext cx="514495" cy="602118"/>
              </a:xfrm>
              <a:prstGeom prst="blockArc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6" name="Halbbogen 605">
                <a:extLst>
                  <a:ext uri="{FF2B5EF4-FFF2-40B4-BE49-F238E27FC236}">
                    <a16:creationId xmlns:a16="http://schemas.microsoft.com/office/drawing/2014/main" id="{D9089F83-A066-51ED-2559-A5D6DF81CB2D}"/>
                  </a:ext>
                </a:extLst>
              </p:cNvPr>
              <p:cNvSpPr/>
              <p:nvPr/>
            </p:nvSpPr>
            <p:spPr>
              <a:xfrm>
                <a:off x="9242272" y="3144672"/>
                <a:ext cx="514495" cy="602118"/>
              </a:xfrm>
              <a:prstGeom prst="blockArc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7" name="Rechteck 606">
                <a:extLst>
                  <a:ext uri="{FF2B5EF4-FFF2-40B4-BE49-F238E27FC236}">
                    <a16:creationId xmlns:a16="http://schemas.microsoft.com/office/drawing/2014/main" id="{B2926B5E-52FA-73AD-1CF5-CD9659B7E9C8}"/>
                  </a:ext>
                </a:extLst>
              </p:cNvPr>
              <p:cNvSpPr/>
              <p:nvPr/>
            </p:nvSpPr>
            <p:spPr>
              <a:xfrm>
                <a:off x="8530844" y="3000211"/>
                <a:ext cx="975255" cy="717988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8" name="Rechteck 607">
                <a:extLst>
                  <a:ext uri="{FF2B5EF4-FFF2-40B4-BE49-F238E27FC236}">
                    <a16:creationId xmlns:a16="http://schemas.microsoft.com/office/drawing/2014/main" id="{CE56CCDA-3FF9-7DD9-4870-185A074FF12F}"/>
                  </a:ext>
                </a:extLst>
              </p:cNvPr>
              <p:cNvSpPr/>
              <p:nvPr/>
            </p:nvSpPr>
            <p:spPr>
              <a:xfrm>
                <a:off x="8530844" y="3144279"/>
                <a:ext cx="975256" cy="130759"/>
              </a:xfrm>
              <a:prstGeom prst="rect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609" name="Gerader Verbinder 159">
                <a:extLst>
                  <a:ext uri="{FF2B5EF4-FFF2-40B4-BE49-F238E27FC236}">
                    <a16:creationId xmlns:a16="http://schemas.microsoft.com/office/drawing/2014/main" id="{BD7935A1-3938-DB89-65C0-887B61A571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9860" y="4542538"/>
                <a:ext cx="0" cy="553776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/>
                </a:solidFill>
                <a:prstDash val="solid"/>
              </a:ln>
              <a:effectLst/>
            </p:spPr>
          </p:cxnSp>
        </p:grpSp>
        <p:sp>
          <p:nvSpPr>
            <p:cNvPr id="591" name="Textfeld 590">
              <a:extLst>
                <a:ext uri="{FF2B5EF4-FFF2-40B4-BE49-F238E27FC236}">
                  <a16:creationId xmlns:a16="http://schemas.microsoft.com/office/drawing/2014/main" id="{D7CA9CA8-3990-90A2-355B-FA62120D0C42}"/>
                </a:ext>
              </a:extLst>
            </p:cNvPr>
            <p:cNvSpPr txBox="1"/>
            <p:nvPr/>
          </p:nvSpPr>
          <p:spPr>
            <a:xfrm>
              <a:off x="7942056" y="3365871"/>
              <a:ext cx="605224" cy="39548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</a:rPr>
                <a:t>O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92" name="Textfeld 591">
              <a:extLst>
                <a:ext uri="{FF2B5EF4-FFF2-40B4-BE49-F238E27FC236}">
                  <a16:creationId xmlns:a16="http://schemas.microsoft.com/office/drawing/2014/main" id="{B9DADCC4-94AB-7C52-6AB4-B307F76AEEBC}"/>
                </a:ext>
              </a:extLst>
            </p:cNvPr>
            <p:cNvSpPr txBox="1"/>
            <p:nvPr/>
          </p:nvSpPr>
          <p:spPr>
            <a:xfrm>
              <a:off x="9148815" y="3570308"/>
              <a:ext cx="605224" cy="39548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</a:rPr>
                <a:t>H</a:t>
              </a:r>
              <a:r>
                <a: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</a:rPr>
                <a:t>2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</a:endParaRPr>
            </a:p>
          </p:txBody>
        </p:sp>
      </p:grpSp>
      <p:cxnSp>
        <p:nvCxnSpPr>
          <p:cNvPr id="610" name="Gerader Verbinder 165">
            <a:extLst>
              <a:ext uri="{FF2B5EF4-FFF2-40B4-BE49-F238E27FC236}">
                <a16:creationId xmlns:a16="http://schemas.microsoft.com/office/drawing/2014/main" id="{43FA5B30-686E-1830-4828-3CB4FDCB8196}"/>
              </a:ext>
            </a:extLst>
          </p:cNvPr>
          <p:cNvCxnSpPr>
            <a:cxnSpLocks/>
          </p:cNvCxnSpPr>
          <p:nvPr/>
        </p:nvCxnSpPr>
        <p:spPr>
          <a:xfrm flipH="1">
            <a:off x="7907666" y="4456956"/>
            <a:ext cx="1807089" cy="15008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11" name="Gerader Verbinder 169">
            <a:extLst>
              <a:ext uri="{FF2B5EF4-FFF2-40B4-BE49-F238E27FC236}">
                <a16:creationId xmlns:a16="http://schemas.microsoft.com/office/drawing/2014/main" id="{DD2D5423-3C28-1523-6654-33670CFEFEC9}"/>
              </a:ext>
            </a:extLst>
          </p:cNvPr>
          <p:cNvCxnSpPr>
            <a:cxnSpLocks/>
          </p:cNvCxnSpPr>
          <p:nvPr/>
        </p:nvCxnSpPr>
        <p:spPr>
          <a:xfrm flipH="1">
            <a:off x="4801643" y="4503339"/>
            <a:ext cx="1542779" cy="0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12" name="Gerader Verbinder 171">
            <a:extLst>
              <a:ext uri="{FF2B5EF4-FFF2-40B4-BE49-F238E27FC236}">
                <a16:creationId xmlns:a16="http://schemas.microsoft.com/office/drawing/2014/main" id="{1BE8C8FF-503D-BF70-49E8-1FD2BEABBFC4}"/>
              </a:ext>
            </a:extLst>
          </p:cNvPr>
          <p:cNvCxnSpPr>
            <a:cxnSpLocks/>
          </p:cNvCxnSpPr>
          <p:nvPr/>
        </p:nvCxnSpPr>
        <p:spPr>
          <a:xfrm flipH="1">
            <a:off x="1417159" y="4528490"/>
            <a:ext cx="1818551" cy="27185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13" name="Gerader Verbinder 174">
            <a:extLst>
              <a:ext uri="{FF2B5EF4-FFF2-40B4-BE49-F238E27FC236}">
                <a16:creationId xmlns:a16="http://schemas.microsoft.com/office/drawing/2014/main" id="{1D07DE3F-422E-C3E8-D4CE-3EDEB61F964D}"/>
              </a:ext>
            </a:extLst>
          </p:cNvPr>
          <p:cNvCxnSpPr>
            <a:cxnSpLocks/>
          </p:cNvCxnSpPr>
          <p:nvPr/>
        </p:nvCxnSpPr>
        <p:spPr>
          <a:xfrm>
            <a:off x="1417159" y="4001899"/>
            <a:ext cx="0" cy="553776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sp>
        <p:nvSpPr>
          <p:cNvPr id="614" name="Textfeld 613">
            <a:extLst>
              <a:ext uri="{FF2B5EF4-FFF2-40B4-BE49-F238E27FC236}">
                <a16:creationId xmlns:a16="http://schemas.microsoft.com/office/drawing/2014/main" id="{6F553EDE-3A2E-8E68-4247-6F0C99B04AB2}"/>
              </a:ext>
            </a:extLst>
          </p:cNvPr>
          <p:cNvSpPr txBox="1"/>
          <p:nvPr/>
        </p:nvSpPr>
        <p:spPr>
          <a:xfrm>
            <a:off x="5963450" y="1933590"/>
            <a:ext cx="2916086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endParaRPr lang="de-DE" dirty="0">
              <a:solidFill>
                <a:srgbClr val="434343"/>
              </a:solidFill>
              <a:latin typeface="Arial"/>
            </a:endParaRPr>
          </a:p>
        </p:txBody>
      </p:sp>
      <p:cxnSp>
        <p:nvCxnSpPr>
          <p:cNvPr id="615" name="Gerade Verbindung mit Pfeil 614">
            <a:extLst>
              <a:ext uri="{FF2B5EF4-FFF2-40B4-BE49-F238E27FC236}">
                <a16:creationId xmlns:a16="http://schemas.microsoft.com/office/drawing/2014/main" id="{40184581-C7D4-F0F8-5943-AAFAB34C44DA}"/>
              </a:ext>
            </a:extLst>
          </p:cNvPr>
          <p:cNvCxnSpPr>
            <a:cxnSpLocks/>
          </p:cNvCxnSpPr>
          <p:nvPr/>
        </p:nvCxnSpPr>
        <p:spPr>
          <a:xfrm flipH="1">
            <a:off x="2046098" y="3134877"/>
            <a:ext cx="893016" cy="982421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sp>
        <p:nvSpPr>
          <p:cNvPr id="616" name="Textfeld 615">
            <a:extLst>
              <a:ext uri="{FF2B5EF4-FFF2-40B4-BE49-F238E27FC236}">
                <a16:creationId xmlns:a16="http://schemas.microsoft.com/office/drawing/2014/main" id="{75B2C5F9-B2CF-E317-111F-40EFDF8E83E3}"/>
              </a:ext>
            </a:extLst>
          </p:cNvPr>
          <p:cNvSpPr txBox="1"/>
          <p:nvPr/>
        </p:nvSpPr>
        <p:spPr>
          <a:xfrm>
            <a:off x="2275288" y="2673567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r>
              <a:rPr lang="de-DE" sz="1200" dirty="0">
                <a:solidFill>
                  <a:srgbClr val="434343"/>
                </a:solidFill>
                <a:latin typeface="Montserrat Light" pitchFamily="2" charset="77"/>
              </a:rPr>
              <a:t>Keine Förderung nach EEG</a:t>
            </a:r>
          </a:p>
        </p:txBody>
      </p:sp>
      <p:cxnSp>
        <p:nvCxnSpPr>
          <p:cNvPr id="617" name="Gerade Verbindung mit Pfeil 616">
            <a:extLst>
              <a:ext uri="{FF2B5EF4-FFF2-40B4-BE49-F238E27FC236}">
                <a16:creationId xmlns:a16="http://schemas.microsoft.com/office/drawing/2014/main" id="{A8DFFEC3-C1BC-CEFF-E208-C91AE5A4FFD4}"/>
              </a:ext>
            </a:extLst>
          </p:cNvPr>
          <p:cNvCxnSpPr/>
          <p:nvPr/>
        </p:nvCxnSpPr>
        <p:spPr>
          <a:xfrm flipV="1">
            <a:off x="5243370" y="4738162"/>
            <a:ext cx="329662" cy="482950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sp>
        <p:nvSpPr>
          <p:cNvPr id="618" name="Textfeld 617">
            <a:extLst>
              <a:ext uri="{FF2B5EF4-FFF2-40B4-BE49-F238E27FC236}">
                <a16:creationId xmlns:a16="http://schemas.microsoft.com/office/drawing/2014/main" id="{BBB5EF89-FC95-5D65-613B-C3593601802F}"/>
              </a:ext>
            </a:extLst>
          </p:cNvPr>
          <p:cNvSpPr txBox="1"/>
          <p:nvPr/>
        </p:nvSpPr>
        <p:spPr>
          <a:xfrm>
            <a:off x="4102600" y="5498087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r>
              <a:rPr lang="de-DE" sz="1200" dirty="0">
                <a:solidFill>
                  <a:srgbClr val="434343"/>
                </a:solidFill>
                <a:latin typeface="Montserrat Light" pitchFamily="2" charset="77"/>
              </a:rPr>
              <a:t>80 % aus Deutschland mit Herkunftsnachweisen</a:t>
            </a:r>
          </a:p>
          <a:p>
            <a:pPr defTabSz="995690">
              <a:lnSpc>
                <a:spcPct val="105000"/>
              </a:lnSpc>
            </a:pPr>
            <a:r>
              <a:rPr lang="de-DE" sz="1200" dirty="0">
                <a:solidFill>
                  <a:srgbClr val="434343"/>
                </a:solidFill>
                <a:latin typeface="Montserrat Light" pitchFamily="2" charset="77"/>
              </a:rPr>
              <a:t>20 % aus angrenzenden Preiszonen </a:t>
            </a:r>
          </a:p>
        </p:txBody>
      </p:sp>
      <p:cxnSp>
        <p:nvCxnSpPr>
          <p:cNvPr id="619" name="Gerade Verbindung mit Pfeil 618">
            <a:extLst>
              <a:ext uri="{FF2B5EF4-FFF2-40B4-BE49-F238E27FC236}">
                <a16:creationId xmlns:a16="http://schemas.microsoft.com/office/drawing/2014/main" id="{2CCD28F1-F9BC-E219-97C9-94F527A3D13A}"/>
              </a:ext>
            </a:extLst>
          </p:cNvPr>
          <p:cNvCxnSpPr>
            <a:cxnSpLocks/>
          </p:cNvCxnSpPr>
          <p:nvPr/>
        </p:nvCxnSpPr>
        <p:spPr>
          <a:xfrm>
            <a:off x="7957907" y="3158130"/>
            <a:ext cx="921629" cy="989219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sp>
        <p:nvSpPr>
          <p:cNvPr id="620" name="Textfeld 619">
            <a:extLst>
              <a:ext uri="{FF2B5EF4-FFF2-40B4-BE49-F238E27FC236}">
                <a16:creationId xmlns:a16="http://schemas.microsoft.com/office/drawing/2014/main" id="{1F2B39FA-DF2B-3D77-016D-8F2930DE5A64}"/>
              </a:ext>
            </a:extLst>
          </p:cNvPr>
          <p:cNvSpPr txBox="1"/>
          <p:nvPr/>
        </p:nvSpPr>
        <p:spPr>
          <a:xfrm>
            <a:off x="6246443" y="2492284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r>
              <a:rPr lang="de-DE" sz="1200" dirty="0" err="1">
                <a:solidFill>
                  <a:srgbClr val="434343"/>
                </a:solidFill>
                <a:latin typeface="Montserrat Light" pitchFamily="2" charset="77"/>
              </a:rPr>
              <a:t>Vollst</a:t>
            </a:r>
            <a:r>
              <a:rPr lang="de-DE" sz="1200" dirty="0">
                <a:solidFill>
                  <a:srgbClr val="434343"/>
                </a:solidFill>
                <a:latin typeface="Montserrat Light" pitchFamily="2" charset="77"/>
              </a:rPr>
              <a:t>. Befreiung für 5.000 h</a:t>
            </a:r>
          </a:p>
          <a:p>
            <a:pPr defTabSz="995690">
              <a:lnSpc>
                <a:spcPct val="105000"/>
              </a:lnSpc>
            </a:pPr>
            <a:r>
              <a:rPr lang="de-DE" sz="1200" dirty="0">
                <a:solidFill>
                  <a:srgbClr val="434343"/>
                </a:solidFill>
                <a:latin typeface="Montserrat Light" pitchFamily="2" charset="77"/>
              </a:rPr>
              <a:t>von der EEG-Umlage</a:t>
            </a:r>
          </a:p>
        </p:txBody>
      </p:sp>
      <p:sp>
        <p:nvSpPr>
          <p:cNvPr id="621" name="Textfeld 620">
            <a:extLst>
              <a:ext uri="{FF2B5EF4-FFF2-40B4-BE49-F238E27FC236}">
                <a16:creationId xmlns:a16="http://schemas.microsoft.com/office/drawing/2014/main" id="{CBB24D5B-7318-02F2-2831-74FFEE8E6A6D}"/>
              </a:ext>
            </a:extLst>
          </p:cNvPr>
          <p:cNvSpPr txBox="1"/>
          <p:nvPr/>
        </p:nvSpPr>
        <p:spPr>
          <a:xfrm>
            <a:off x="9111664" y="469427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r>
              <a:rPr lang="de-DE" sz="1200" dirty="0">
                <a:solidFill>
                  <a:srgbClr val="434343"/>
                </a:solidFill>
                <a:latin typeface="Montserrat Light" pitchFamily="2" charset="77"/>
              </a:rPr>
              <a:t>Weiter Strompreisbestandteile sind</a:t>
            </a:r>
          </a:p>
          <a:p>
            <a:pPr defTabSz="995690">
              <a:lnSpc>
                <a:spcPct val="105000"/>
              </a:lnSpc>
            </a:pPr>
            <a:r>
              <a:rPr lang="de-DE" sz="1200" dirty="0">
                <a:solidFill>
                  <a:srgbClr val="434343"/>
                </a:solidFill>
                <a:latin typeface="Montserrat Light" pitchFamily="2" charset="77"/>
              </a:rPr>
              <a:t>Separat zu betrachten</a:t>
            </a:r>
          </a:p>
        </p:txBody>
      </p:sp>
      <p:grpSp>
        <p:nvGrpSpPr>
          <p:cNvPr id="622" name="Gruppieren 621">
            <a:extLst>
              <a:ext uri="{FF2B5EF4-FFF2-40B4-BE49-F238E27FC236}">
                <a16:creationId xmlns:a16="http://schemas.microsoft.com/office/drawing/2014/main" id="{DEBE098B-6310-19F5-9031-EFD44BB5448D}"/>
              </a:ext>
            </a:extLst>
          </p:cNvPr>
          <p:cNvGrpSpPr/>
          <p:nvPr/>
        </p:nvGrpSpPr>
        <p:grpSpPr>
          <a:xfrm>
            <a:off x="9851346" y="5401346"/>
            <a:ext cx="914400" cy="1003032"/>
            <a:chOff x="3900882" y="2342824"/>
            <a:chExt cx="914400" cy="1003032"/>
          </a:xfrm>
        </p:grpSpPr>
        <p:sp>
          <p:nvSpPr>
            <p:cNvPr id="623" name="Gleichschenkliges Dreieck 167">
              <a:extLst>
                <a:ext uri="{FF2B5EF4-FFF2-40B4-BE49-F238E27FC236}">
                  <a16:creationId xmlns:a16="http://schemas.microsoft.com/office/drawing/2014/main" id="{90E8E6F5-6EFA-41A3-8C2C-30430AD1F09B}"/>
                </a:ext>
              </a:extLst>
            </p:cNvPr>
            <p:cNvSpPr/>
            <p:nvPr/>
          </p:nvSpPr>
          <p:spPr>
            <a:xfrm>
              <a:off x="3900882" y="2342824"/>
              <a:ext cx="914400" cy="701740"/>
            </a:xfrm>
            <a:prstGeom prst="triangle">
              <a:avLst/>
            </a:prstGeom>
            <a:solidFill>
              <a:srgbClr val="FFFFFF"/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/>
            <a:p>
              <a:pPr marL="0" marR="0" lvl="0" indent="0" algn="ctr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Textfeld 623">
              <a:extLst>
                <a:ext uri="{FF2B5EF4-FFF2-40B4-BE49-F238E27FC236}">
                  <a16:creationId xmlns:a16="http://schemas.microsoft.com/office/drawing/2014/main" id="{5AEB810C-F5BF-646A-252A-8EE9696F6A38}"/>
                </a:ext>
              </a:extLst>
            </p:cNvPr>
            <p:cNvSpPr txBox="1"/>
            <p:nvPr/>
          </p:nvSpPr>
          <p:spPr>
            <a:xfrm>
              <a:off x="3900882" y="2431456"/>
              <a:ext cx="914400" cy="914400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noAutofit/>
            </a:bodyPr>
            <a:lstStyle/>
            <a:p>
              <a:pPr marL="0" marR="0" lvl="0" indent="0" algn="ctr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</a:rPr>
                <a:t>!</a:t>
              </a:r>
              <a:endPara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42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9818F7C-14EA-B2AA-00F3-369DA8D5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25E20E3-1118-A554-9AFE-2A3C87A4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684D12-77E0-71D9-96E5-28E4AB35B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GRÜNER WASSERSTOFF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EDCE48-EEE5-E5B6-D424-5FFDF345C7D2}"/>
              </a:ext>
            </a:extLst>
          </p:cNvPr>
          <p:cNvSpPr txBox="1"/>
          <p:nvPr/>
        </p:nvSpPr>
        <p:spPr>
          <a:xfrm>
            <a:off x="934508" y="3953933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endParaRPr lang="de-DE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D0C408-0BE1-5723-3597-8021975B3D9E}"/>
              </a:ext>
            </a:extLst>
          </p:cNvPr>
          <p:cNvSpPr txBox="1"/>
          <p:nvPr/>
        </p:nvSpPr>
        <p:spPr>
          <a:xfrm>
            <a:off x="6749592" y="89554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endParaRPr lang="de-DE" sz="1800" dirty="0"/>
          </a:p>
        </p:txBody>
      </p:sp>
      <p:sp>
        <p:nvSpPr>
          <p:cNvPr id="289" name="Textfeld 288">
            <a:extLst>
              <a:ext uri="{FF2B5EF4-FFF2-40B4-BE49-F238E27FC236}">
                <a16:creationId xmlns:a16="http://schemas.microsoft.com/office/drawing/2014/main" id="{09B8D7E6-E297-18CA-4D3F-26999DCAFF2D}"/>
              </a:ext>
            </a:extLst>
          </p:cNvPr>
          <p:cNvSpPr txBox="1"/>
          <p:nvPr/>
        </p:nvSpPr>
        <p:spPr>
          <a:xfrm>
            <a:off x="445621" y="4254877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endParaRPr lang="de-DE" dirty="0">
              <a:solidFill>
                <a:srgbClr val="434343"/>
              </a:solidFill>
              <a:latin typeface="Arial"/>
            </a:endParaRPr>
          </a:p>
        </p:txBody>
      </p:sp>
      <p:sp>
        <p:nvSpPr>
          <p:cNvPr id="419" name="Textplatzhalter 418">
            <a:extLst>
              <a:ext uri="{FF2B5EF4-FFF2-40B4-BE49-F238E27FC236}">
                <a16:creationId xmlns:a16="http://schemas.microsoft.com/office/drawing/2014/main" id="{06C3D70F-6205-F20A-1E0B-9DABB75242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ANWENDUNGSBEISPIEL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sp>
        <p:nvSpPr>
          <p:cNvPr id="477" name="Textfeld 476">
            <a:extLst>
              <a:ext uri="{FF2B5EF4-FFF2-40B4-BE49-F238E27FC236}">
                <a16:creationId xmlns:a16="http://schemas.microsoft.com/office/drawing/2014/main" id="{CEF9A3E4-77C3-C4CE-7B8D-2167DFEFB521}"/>
              </a:ext>
            </a:extLst>
          </p:cNvPr>
          <p:cNvSpPr txBox="1"/>
          <p:nvPr/>
        </p:nvSpPr>
        <p:spPr>
          <a:xfrm>
            <a:off x="490842" y="2679653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endParaRPr lang="de-DE" dirty="0">
              <a:solidFill>
                <a:srgbClr val="434343"/>
              </a:solidFill>
              <a:latin typeface="Arial"/>
            </a:endParaRPr>
          </a:p>
        </p:txBody>
      </p:sp>
      <p:sp>
        <p:nvSpPr>
          <p:cNvPr id="614" name="Textfeld 613">
            <a:extLst>
              <a:ext uri="{FF2B5EF4-FFF2-40B4-BE49-F238E27FC236}">
                <a16:creationId xmlns:a16="http://schemas.microsoft.com/office/drawing/2014/main" id="{6F553EDE-3A2E-8E68-4247-6F0C99B04AB2}"/>
              </a:ext>
            </a:extLst>
          </p:cNvPr>
          <p:cNvSpPr txBox="1"/>
          <p:nvPr/>
        </p:nvSpPr>
        <p:spPr>
          <a:xfrm>
            <a:off x="5963450" y="1933590"/>
            <a:ext cx="2916086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endParaRPr lang="de-DE" dirty="0">
              <a:solidFill>
                <a:srgbClr val="434343"/>
              </a:solidFill>
              <a:latin typeface="Arial"/>
            </a:endParaRPr>
          </a:p>
        </p:txBody>
      </p:sp>
      <p:sp>
        <p:nvSpPr>
          <p:cNvPr id="305" name="Textfeld 304">
            <a:extLst>
              <a:ext uri="{FF2B5EF4-FFF2-40B4-BE49-F238E27FC236}">
                <a16:creationId xmlns:a16="http://schemas.microsoft.com/office/drawing/2014/main" id="{7083926E-1F1C-E308-1276-311E39C09087}"/>
              </a:ext>
            </a:extLst>
          </p:cNvPr>
          <p:cNvSpPr txBox="1"/>
          <p:nvPr/>
        </p:nvSpPr>
        <p:spPr>
          <a:xfrm>
            <a:off x="700296" y="4098348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endParaRPr lang="de-DE" sz="1000" dirty="0">
              <a:solidFill>
                <a:srgbClr val="434343"/>
              </a:solidFill>
              <a:latin typeface="Montserrat Light" pitchFamily="2" charset="77"/>
            </a:endParaRPr>
          </a:p>
        </p:txBody>
      </p:sp>
      <p:grpSp>
        <p:nvGrpSpPr>
          <p:cNvPr id="306" name="Gruppieren 305">
            <a:extLst>
              <a:ext uri="{FF2B5EF4-FFF2-40B4-BE49-F238E27FC236}">
                <a16:creationId xmlns:a16="http://schemas.microsoft.com/office/drawing/2014/main" id="{3B9F44A4-EF26-0A07-E314-5F5603F85E58}"/>
              </a:ext>
            </a:extLst>
          </p:cNvPr>
          <p:cNvGrpSpPr/>
          <p:nvPr/>
        </p:nvGrpSpPr>
        <p:grpSpPr>
          <a:xfrm>
            <a:off x="8990446" y="2024509"/>
            <a:ext cx="1116124" cy="1224136"/>
            <a:chOff x="5598728" y="1332359"/>
            <a:chExt cx="1116124" cy="1224136"/>
          </a:xfrm>
        </p:grpSpPr>
        <p:grpSp>
          <p:nvGrpSpPr>
            <p:cNvPr id="307" name="Gruppieren 306">
              <a:extLst>
                <a:ext uri="{FF2B5EF4-FFF2-40B4-BE49-F238E27FC236}">
                  <a16:creationId xmlns:a16="http://schemas.microsoft.com/office/drawing/2014/main" id="{339861E0-B788-63DC-B9D5-EA1688EC591D}"/>
                </a:ext>
              </a:extLst>
            </p:cNvPr>
            <p:cNvGrpSpPr/>
            <p:nvPr/>
          </p:nvGrpSpPr>
          <p:grpSpPr>
            <a:xfrm>
              <a:off x="5598728" y="1332359"/>
              <a:ext cx="1116124" cy="1224136"/>
              <a:chOff x="5796750" y="1836415"/>
              <a:chExt cx="1116124" cy="1224136"/>
            </a:xfrm>
          </p:grpSpPr>
          <p:sp>
            <p:nvSpPr>
              <p:cNvPr id="310" name="Gleichschenkliges Dreieck 11">
                <a:extLst>
                  <a:ext uri="{FF2B5EF4-FFF2-40B4-BE49-F238E27FC236}">
                    <a16:creationId xmlns:a16="http://schemas.microsoft.com/office/drawing/2014/main" id="{9E459AC3-ECCC-AF7F-5358-6C0899AA62E9}"/>
                  </a:ext>
                </a:extLst>
              </p:cNvPr>
              <p:cNvSpPr/>
              <p:nvPr/>
            </p:nvSpPr>
            <p:spPr>
              <a:xfrm>
                <a:off x="6282804" y="1836415"/>
                <a:ext cx="144016" cy="122413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311" name="Gleichschenkliges Dreieck 12">
                <a:extLst>
                  <a:ext uri="{FF2B5EF4-FFF2-40B4-BE49-F238E27FC236}">
                    <a16:creationId xmlns:a16="http://schemas.microsoft.com/office/drawing/2014/main" id="{1589096E-10F8-7842-E3B8-EC4BF3B2E547}"/>
                  </a:ext>
                </a:extLst>
              </p:cNvPr>
              <p:cNvSpPr/>
              <p:nvPr/>
            </p:nvSpPr>
            <p:spPr>
              <a:xfrm>
                <a:off x="5796750" y="2492463"/>
                <a:ext cx="1116124" cy="79481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312" name="Gleichschenkliges Dreieck 13">
                <a:extLst>
                  <a:ext uri="{FF2B5EF4-FFF2-40B4-BE49-F238E27FC236}">
                    <a16:creationId xmlns:a16="http://schemas.microsoft.com/office/drawing/2014/main" id="{06BC6857-A4E8-965C-ABAC-FD39F3A8238C}"/>
                  </a:ext>
                </a:extLst>
              </p:cNvPr>
              <p:cNvSpPr/>
              <p:nvPr/>
            </p:nvSpPr>
            <p:spPr>
              <a:xfrm>
                <a:off x="5994772" y="2150736"/>
                <a:ext cx="720080" cy="45719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cxnSp>
            <p:nvCxnSpPr>
              <p:cNvPr id="313" name="Gerade Verbindung 32">
                <a:extLst>
                  <a:ext uri="{FF2B5EF4-FFF2-40B4-BE49-F238E27FC236}">
                    <a16:creationId xmlns:a16="http://schemas.microsoft.com/office/drawing/2014/main" id="{CF827D28-D7D7-591E-C2D9-9E7DAFD601A5}"/>
                  </a:ext>
                </a:extLst>
              </p:cNvPr>
              <p:cNvCxnSpPr>
                <a:stCxn id="311" idx="2"/>
              </p:cNvCxnSpPr>
              <p:nvPr/>
            </p:nvCxnSpPr>
            <p:spPr>
              <a:xfrm>
                <a:off x="5796750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314" name="Gerade Verbindung 33">
                <a:extLst>
                  <a:ext uri="{FF2B5EF4-FFF2-40B4-BE49-F238E27FC236}">
                    <a16:creationId xmlns:a16="http://schemas.microsoft.com/office/drawing/2014/main" id="{FA135F21-E681-E677-60A0-580AC823394D}"/>
                  </a:ext>
                </a:extLst>
              </p:cNvPr>
              <p:cNvCxnSpPr/>
              <p:nvPr/>
            </p:nvCxnSpPr>
            <p:spPr>
              <a:xfrm>
                <a:off x="6051937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315" name="Gerade Verbindung 34">
                <a:extLst>
                  <a:ext uri="{FF2B5EF4-FFF2-40B4-BE49-F238E27FC236}">
                    <a16:creationId xmlns:a16="http://schemas.microsoft.com/office/drawing/2014/main" id="{3D222ABE-8C2A-615D-95CC-78888A23142B}"/>
                  </a:ext>
                </a:extLst>
              </p:cNvPr>
              <p:cNvCxnSpPr/>
              <p:nvPr/>
            </p:nvCxnSpPr>
            <p:spPr>
              <a:xfrm>
                <a:off x="6905835" y="2571944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316" name="Gerade Verbindung 35">
                <a:extLst>
                  <a:ext uri="{FF2B5EF4-FFF2-40B4-BE49-F238E27FC236}">
                    <a16:creationId xmlns:a16="http://schemas.microsoft.com/office/drawing/2014/main" id="{2924BFEF-1AB1-C17C-65E3-FD258A02D823}"/>
                  </a:ext>
                </a:extLst>
              </p:cNvPr>
              <p:cNvCxnSpPr/>
              <p:nvPr/>
            </p:nvCxnSpPr>
            <p:spPr>
              <a:xfrm>
                <a:off x="6642844" y="2565012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317" name="Gerade Verbindung 36">
                <a:extLst>
                  <a:ext uri="{FF2B5EF4-FFF2-40B4-BE49-F238E27FC236}">
                    <a16:creationId xmlns:a16="http://schemas.microsoft.com/office/drawing/2014/main" id="{0A0AFD2F-F2A2-87E3-A3AD-736CFFFACF95}"/>
                  </a:ext>
                </a:extLst>
              </p:cNvPr>
              <p:cNvCxnSpPr/>
              <p:nvPr/>
            </p:nvCxnSpPr>
            <p:spPr>
              <a:xfrm>
                <a:off x="6030776" y="2196455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  <p:cxnSp>
            <p:nvCxnSpPr>
              <p:cNvPr id="318" name="Gerade Verbindung 37">
                <a:extLst>
                  <a:ext uri="{FF2B5EF4-FFF2-40B4-BE49-F238E27FC236}">
                    <a16:creationId xmlns:a16="http://schemas.microsoft.com/office/drawing/2014/main" id="{93CBAE09-E3EE-C451-C4C3-858B94F8C876}"/>
                  </a:ext>
                </a:extLst>
              </p:cNvPr>
              <p:cNvCxnSpPr/>
              <p:nvPr/>
            </p:nvCxnSpPr>
            <p:spPr>
              <a:xfrm>
                <a:off x="6714579" y="2196455"/>
                <a:ext cx="0" cy="159884"/>
              </a:xfrm>
              <a:prstGeom prst="line">
                <a:avLst/>
              </a:prstGeom>
              <a:noFill/>
              <a:ln w="12700" cap="flat" cmpd="sng" algn="ctr">
                <a:solidFill>
                  <a:srgbClr val="434343"/>
                </a:solidFill>
                <a:prstDash val="solid"/>
              </a:ln>
              <a:effectLst/>
            </p:spPr>
          </p:cxnSp>
        </p:grpSp>
        <p:cxnSp>
          <p:nvCxnSpPr>
            <p:cNvPr id="308" name="Gerade Verbindung 27">
              <a:extLst>
                <a:ext uri="{FF2B5EF4-FFF2-40B4-BE49-F238E27FC236}">
                  <a16:creationId xmlns:a16="http://schemas.microsoft.com/office/drawing/2014/main" id="{1B20D7E0-D982-E2F6-AA18-4C1E4DFA853F}"/>
                </a:ext>
              </a:extLst>
            </p:cNvPr>
            <p:cNvCxnSpPr/>
            <p:nvPr/>
          </p:nvCxnSpPr>
          <p:spPr>
            <a:xfrm flipV="1">
              <a:off x="6084782" y="2069519"/>
              <a:ext cx="120613" cy="486976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309" name="Gerade Verbindung 28">
              <a:extLst>
                <a:ext uri="{FF2B5EF4-FFF2-40B4-BE49-F238E27FC236}">
                  <a16:creationId xmlns:a16="http://schemas.microsoft.com/office/drawing/2014/main" id="{D939ECC7-9A0F-559F-6E14-5E3E3E7946B5}"/>
                </a:ext>
              </a:extLst>
            </p:cNvPr>
            <p:cNvCxnSpPr/>
            <p:nvPr/>
          </p:nvCxnSpPr>
          <p:spPr>
            <a:xfrm flipH="1" flipV="1">
              <a:off x="6129195" y="2059559"/>
              <a:ext cx="99603" cy="496936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</p:grpSp>
      <p:grpSp>
        <p:nvGrpSpPr>
          <p:cNvPr id="319" name="Gruppieren 318">
            <a:extLst>
              <a:ext uri="{FF2B5EF4-FFF2-40B4-BE49-F238E27FC236}">
                <a16:creationId xmlns:a16="http://schemas.microsoft.com/office/drawing/2014/main" id="{ED725953-3C4C-34EC-D727-B03EB09FC9E3}"/>
              </a:ext>
            </a:extLst>
          </p:cNvPr>
          <p:cNvGrpSpPr/>
          <p:nvPr/>
        </p:nvGrpSpPr>
        <p:grpSpPr>
          <a:xfrm>
            <a:off x="1610041" y="2679367"/>
            <a:ext cx="925372" cy="1368146"/>
            <a:chOff x="2093145" y="2495805"/>
            <a:chExt cx="1319449" cy="1932898"/>
          </a:xfrm>
        </p:grpSpPr>
        <p:sp>
          <p:nvSpPr>
            <p:cNvPr id="384" name="Gleichschenkliges Dreieck 23">
              <a:extLst>
                <a:ext uri="{FF2B5EF4-FFF2-40B4-BE49-F238E27FC236}">
                  <a16:creationId xmlns:a16="http://schemas.microsoft.com/office/drawing/2014/main" id="{0ABE5CCB-F7B7-04B3-DC7F-27DC75DD99CD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grpSp>
          <p:nvGrpSpPr>
            <p:cNvPr id="385" name="Gruppieren 384">
              <a:extLst>
                <a:ext uri="{FF2B5EF4-FFF2-40B4-BE49-F238E27FC236}">
                  <a16:creationId xmlns:a16="http://schemas.microsoft.com/office/drawing/2014/main" id="{0B61BA57-6A39-85C6-55E0-823F8ADB9280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395" name="Ellipse 35">
                <a:extLst>
                  <a:ext uri="{FF2B5EF4-FFF2-40B4-BE49-F238E27FC236}">
                    <a16:creationId xmlns:a16="http://schemas.microsoft.com/office/drawing/2014/main" id="{B7CC7CA8-E1E5-F534-0FD8-086078D9EEE4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396" name="Gleichschenkliges Dreieck 36">
                <a:extLst>
                  <a:ext uri="{FF2B5EF4-FFF2-40B4-BE49-F238E27FC236}">
                    <a16:creationId xmlns:a16="http://schemas.microsoft.com/office/drawing/2014/main" id="{1F5DA2F3-ADE5-859F-B23B-25961A2C6508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397" name="Rechteck 396">
                <a:extLst>
                  <a:ext uri="{FF2B5EF4-FFF2-40B4-BE49-F238E27FC236}">
                    <a16:creationId xmlns:a16="http://schemas.microsoft.com/office/drawing/2014/main" id="{1128647A-83F3-8F66-FBDD-D73D6685F488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386" name="Gruppieren 385">
              <a:extLst>
                <a:ext uri="{FF2B5EF4-FFF2-40B4-BE49-F238E27FC236}">
                  <a16:creationId xmlns:a16="http://schemas.microsoft.com/office/drawing/2014/main" id="{6BD735BD-3880-36EF-BA67-2E699DEC4478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392" name="Ellipse 32">
                <a:extLst>
                  <a:ext uri="{FF2B5EF4-FFF2-40B4-BE49-F238E27FC236}">
                    <a16:creationId xmlns:a16="http://schemas.microsoft.com/office/drawing/2014/main" id="{F24FAB0F-11C0-1073-255C-04E71B104DD7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393" name="Gleichschenkliges Dreieck 33">
                <a:extLst>
                  <a:ext uri="{FF2B5EF4-FFF2-40B4-BE49-F238E27FC236}">
                    <a16:creationId xmlns:a16="http://schemas.microsoft.com/office/drawing/2014/main" id="{01196039-8C21-18BB-F291-A427F1611533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394" name="Rechteck 393">
                <a:extLst>
                  <a:ext uri="{FF2B5EF4-FFF2-40B4-BE49-F238E27FC236}">
                    <a16:creationId xmlns:a16="http://schemas.microsoft.com/office/drawing/2014/main" id="{FF0B7AF2-A711-B5DD-AC7A-18B9E7B27EB8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387" name="Gruppieren 386">
              <a:extLst>
                <a:ext uri="{FF2B5EF4-FFF2-40B4-BE49-F238E27FC236}">
                  <a16:creationId xmlns:a16="http://schemas.microsoft.com/office/drawing/2014/main" id="{E35BF656-91C5-8470-B0D6-1C968E6D3B09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389" name="Ellipse 29">
                <a:extLst>
                  <a:ext uri="{FF2B5EF4-FFF2-40B4-BE49-F238E27FC236}">
                    <a16:creationId xmlns:a16="http://schemas.microsoft.com/office/drawing/2014/main" id="{2E78FE4F-4738-F5F3-A824-8BD92895744B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390" name="Gleichschenkliges Dreieck 30">
                <a:extLst>
                  <a:ext uri="{FF2B5EF4-FFF2-40B4-BE49-F238E27FC236}">
                    <a16:creationId xmlns:a16="http://schemas.microsoft.com/office/drawing/2014/main" id="{E1EB47AB-D837-FDB1-B373-249ACAAEF723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391" name="Rechteck 390">
                <a:extLst>
                  <a:ext uri="{FF2B5EF4-FFF2-40B4-BE49-F238E27FC236}">
                    <a16:creationId xmlns:a16="http://schemas.microsoft.com/office/drawing/2014/main" id="{A4F64AE8-44EE-839E-6F91-ECC11576FBBF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sp>
          <p:nvSpPr>
            <p:cNvPr id="388" name="Ellipse 28">
              <a:extLst>
                <a:ext uri="{FF2B5EF4-FFF2-40B4-BE49-F238E27FC236}">
                  <a16:creationId xmlns:a16="http://schemas.microsoft.com/office/drawing/2014/main" id="{1EF4FE4E-5A0F-503B-DBC1-31C51DEB7417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</p:grpSp>
      <p:grpSp>
        <p:nvGrpSpPr>
          <p:cNvPr id="398" name="Gruppieren 397">
            <a:extLst>
              <a:ext uri="{FF2B5EF4-FFF2-40B4-BE49-F238E27FC236}">
                <a16:creationId xmlns:a16="http://schemas.microsoft.com/office/drawing/2014/main" id="{49066E47-CA55-826B-0A57-B674AEB85C72}"/>
              </a:ext>
            </a:extLst>
          </p:cNvPr>
          <p:cNvGrpSpPr/>
          <p:nvPr/>
        </p:nvGrpSpPr>
        <p:grpSpPr>
          <a:xfrm>
            <a:off x="655075" y="3241986"/>
            <a:ext cx="925372" cy="1368146"/>
            <a:chOff x="2093145" y="2495805"/>
            <a:chExt cx="1319449" cy="1932898"/>
          </a:xfrm>
        </p:grpSpPr>
        <p:sp>
          <p:nvSpPr>
            <p:cNvPr id="399" name="Gleichschenkliges Dreieck 52">
              <a:extLst>
                <a:ext uri="{FF2B5EF4-FFF2-40B4-BE49-F238E27FC236}">
                  <a16:creationId xmlns:a16="http://schemas.microsoft.com/office/drawing/2014/main" id="{BE2B746E-9000-2EAD-4EA2-A3B9F53568B1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grpSp>
          <p:nvGrpSpPr>
            <p:cNvPr id="400" name="Gruppieren 399">
              <a:extLst>
                <a:ext uri="{FF2B5EF4-FFF2-40B4-BE49-F238E27FC236}">
                  <a16:creationId xmlns:a16="http://schemas.microsoft.com/office/drawing/2014/main" id="{C3F2E254-DC7E-D958-3E00-68CDA458FE17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410" name="Ellipse 63">
                <a:extLst>
                  <a:ext uri="{FF2B5EF4-FFF2-40B4-BE49-F238E27FC236}">
                    <a16:creationId xmlns:a16="http://schemas.microsoft.com/office/drawing/2014/main" id="{03401604-7C45-D394-0C80-AA160EFE30AB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11" name="Gleichschenkliges Dreieck 64">
                <a:extLst>
                  <a:ext uri="{FF2B5EF4-FFF2-40B4-BE49-F238E27FC236}">
                    <a16:creationId xmlns:a16="http://schemas.microsoft.com/office/drawing/2014/main" id="{12B5FFB8-69FF-C0FB-9000-E728C22D4B00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12" name="Rechteck 411">
                <a:extLst>
                  <a:ext uri="{FF2B5EF4-FFF2-40B4-BE49-F238E27FC236}">
                    <a16:creationId xmlns:a16="http://schemas.microsoft.com/office/drawing/2014/main" id="{05F4D1BF-38F5-2084-AFE6-A02FED49D199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401" name="Gruppieren 400">
              <a:extLst>
                <a:ext uri="{FF2B5EF4-FFF2-40B4-BE49-F238E27FC236}">
                  <a16:creationId xmlns:a16="http://schemas.microsoft.com/office/drawing/2014/main" id="{1E115C4E-E3A9-9ED7-0AED-4699ED388C9B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407" name="Ellipse 60">
                <a:extLst>
                  <a:ext uri="{FF2B5EF4-FFF2-40B4-BE49-F238E27FC236}">
                    <a16:creationId xmlns:a16="http://schemas.microsoft.com/office/drawing/2014/main" id="{2C8E8EDE-A355-0340-1CAD-20E435EA5186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08" name="Gleichschenkliges Dreieck 61">
                <a:extLst>
                  <a:ext uri="{FF2B5EF4-FFF2-40B4-BE49-F238E27FC236}">
                    <a16:creationId xmlns:a16="http://schemas.microsoft.com/office/drawing/2014/main" id="{492E929C-C40F-158C-67FE-0CA871481E4C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09" name="Rechteck 408">
                <a:extLst>
                  <a:ext uri="{FF2B5EF4-FFF2-40B4-BE49-F238E27FC236}">
                    <a16:creationId xmlns:a16="http://schemas.microsoft.com/office/drawing/2014/main" id="{50046EE8-86D6-DC64-1F61-984468CBD0C7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402" name="Gruppieren 401">
              <a:extLst>
                <a:ext uri="{FF2B5EF4-FFF2-40B4-BE49-F238E27FC236}">
                  <a16:creationId xmlns:a16="http://schemas.microsoft.com/office/drawing/2014/main" id="{4133220A-5A7B-1BF7-3DD2-426D9E9E9848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404" name="Ellipse 57">
                <a:extLst>
                  <a:ext uri="{FF2B5EF4-FFF2-40B4-BE49-F238E27FC236}">
                    <a16:creationId xmlns:a16="http://schemas.microsoft.com/office/drawing/2014/main" id="{28F36A19-085A-6A8C-4E20-5B6B283E1FDB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05" name="Gleichschenkliges Dreieck 58">
                <a:extLst>
                  <a:ext uri="{FF2B5EF4-FFF2-40B4-BE49-F238E27FC236}">
                    <a16:creationId xmlns:a16="http://schemas.microsoft.com/office/drawing/2014/main" id="{84017457-2530-E719-6876-EA4276830E20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06" name="Rechteck 405">
                <a:extLst>
                  <a:ext uri="{FF2B5EF4-FFF2-40B4-BE49-F238E27FC236}">
                    <a16:creationId xmlns:a16="http://schemas.microsoft.com/office/drawing/2014/main" id="{4425C9C8-4002-B33E-8620-0A5A7C8177E8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sp>
          <p:nvSpPr>
            <p:cNvPr id="403" name="Ellipse 56">
              <a:extLst>
                <a:ext uri="{FF2B5EF4-FFF2-40B4-BE49-F238E27FC236}">
                  <a16:creationId xmlns:a16="http://schemas.microsoft.com/office/drawing/2014/main" id="{1A5A160C-F2C5-DDA5-31AF-8BA14B3312C9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</p:grpSp>
      <p:grpSp>
        <p:nvGrpSpPr>
          <p:cNvPr id="413" name="Gruppieren 412">
            <a:extLst>
              <a:ext uri="{FF2B5EF4-FFF2-40B4-BE49-F238E27FC236}">
                <a16:creationId xmlns:a16="http://schemas.microsoft.com/office/drawing/2014/main" id="{C2B20C73-2A44-E3BD-C7EF-8BF5FDD6A0DB}"/>
              </a:ext>
            </a:extLst>
          </p:cNvPr>
          <p:cNvGrpSpPr/>
          <p:nvPr/>
        </p:nvGrpSpPr>
        <p:grpSpPr>
          <a:xfrm>
            <a:off x="1345778" y="3903907"/>
            <a:ext cx="925372" cy="1368146"/>
            <a:chOff x="2093145" y="2495805"/>
            <a:chExt cx="1319449" cy="1932898"/>
          </a:xfrm>
        </p:grpSpPr>
        <p:sp>
          <p:nvSpPr>
            <p:cNvPr id="414" name="Gleichschenkliges Dreieck 67">
              <a:extLst>
                <a:ext uri="{FF2B5EF4-FFF2-40B4-BE49-F238E27FC236}">
                  <a16:creationId xmlns:a16="http://schemas.microsoft.com/office/drawing/2014/main" id="{770B06C4-46BA-98FD-9BB7-A3754A71B3A5}"/>
                </a:ext>
              </a:extLst>
            </p:cNvPr>
            <p:cNvSpPr/>
            <p:nvPr/>
          </p:nvSpPr>
          <p:spPr>
            <a:xfrm>
              <a:off x="2682404" y="3204567"/>
              <a:ext cx="144016" cy="1224136"/>
            </a:xfrm>
            <a:prstGeom prst="triangl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grpSp>
          <p:nvGrpSpPr>
            <p:cNvPr id="415" name="Gruppieren 414">
              <a:extLst>
                <a:ext uri="{FF2B5EF4-FFF2-40B4-BE49-F238E27FC236}">
                  <a16:creationId xmlns:a16="http://schemas.microsoft.com/office/drawing/2014/main" id="{21A4370A-4B6C-5580-37AF-D35775D2A22A}"/>
                </a:ext>
              </a:extLst>
            </p:cNvPr>
            <p:cNvGrpSpPr/>
            <p:nvPr/>
          </p:nvGrpSpPr>
          <p:grpSpPr>
            <a:xfrm rot="18166103">
              <a:off x="2968542" y="3030374"/>
              <a:ext cx="137290" cy="750815"/>
              <a:chOff x="3618508" y="3204567"/>
              <a:chExt cx="144016" cy="612068"/>
            </a:xfrm>
          </p:grpSpPr>
          <p:sp>
            <p:nvSpPr>
              <p:cNvPr id="426" name="Ellipse 78">
                <a:extLst>
                  <a:ext uri="{FF2B5EF4-FFF2-40B4-BE49-F238E27FC236}">
                    <a16:creationId xmlns:a16="http://schemas.microsoft.com/office/drawing/2014/main" id="{771F5889-F681-302D-1D76-0C0F81344287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27" name="Gleichschenkliges Dreieck 79">
                <a:extLst>
                  <a:ext uri="{FF2B5EF4-FFF2-40B4-BE49-F238E27FC236}">
                    <a16:creationId xmlns:a16="http://schemas.microsoft.com/office/drawing/2014/main" id="{E9F81FE2-92E7-127C-EF77-C37E9BDC1CC9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28" name="Rechteck 427">
                <a:extLst>
                  <a:ext uri="{FF2B5EF4-FFF2-40B4-BE49-F238E27FC236}">
                    <a16:creationId xmlns:a16="http://schemas.microsoft.com/office/drawing/2014/main" id="{1E1AA4D7-038B-D8FD-DCDB-185505856A32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416" name="Gruppieren 415">
              <a:extLst>
                <a:ext uri="{FF2B5EF4-FFF2-40B4-BE49-F238E27FC236}">
                  <a16:creationId xmlns:a16="http://schemas.microsoft.com/office/drawing/2014/main" id="{90850696-AEAC-76D5-864F-93B4F7A22619}"/>
                </a:ext>
              </a:extLst>
            </p:cNvPr>
            <p:cNvGrpSpPr/>
            <p:nvPr/>
          </p:nvGrpSpPr>
          <p:grpSpPr>
            <a:xfrm rot="3765771">
              <a:off x="2406252" y="3023594"/>
              <a:ext cx="124180" cy="750394"/>
              <a:chOff x="3618508" y="3204567"/>
              <a:chExt cx="144016" cy="612068"/>
            </a:xfrm>
          </p:grpSpPr>
          <p:sp>
            <p:nvSpPr>
              <p:cNvPr id="423" name="Ellipse 75">
                <a:extLst>
                  <a:ext uri="{FF2B5EF4-FFF2-40B4-BE49-F238E27FC236}">
                    <a16:creationId xmlns:a16="http://schemas.microsoft.com/office/drawing/2014/main" id="{A234EAAD-D3E3-8F80-11C1-05FE84445152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24" name="Gleichschenkliges Dreieck 76">
                <a:extLst>
                  <a:ext uri="{FF2B5EF4-FFF2-40B4-BE49-F238E27FC236}">
                    <a16:creationId xmlns:a16="http://schemas.microsoft.com/office/drawing/2014/main" id="{DF46055F-DA85-1F92-0193-BB22CADBA3D7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25" name="Rechteck 424">
                <a:extLst>
                  <a:ext uri="{FF2B5EF4-FFF2-40B4-BE49-F238E27FC236}">
                    <a16:creationId xmlns:a16="http://schemas.microsoft.com/office/drawing/2014/main" id="{A34D493B-0F8E-3B3D-A994-8979398B10DB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grpSp>
          <p:nvGrpSpPr>
            <p:cNvPr id="417" name="Gruppieren 416">
              <a:extLst>
                <a:ext uri="{FF2B5EF4-FFF2-40B4-BE49-F238E27FC236}">
                  <a16:creationId xmlns:a16="http://schemas.microsoft.com/office/drawing/2014/main" id="{E8C70AC7-2C6F-DEF3-CEB5-4C7638530570}"/>
                </a:ext>
              </a:extLst>
            </p:cNvPr>
            <p:cNvGrpSpPr/>
            <p:nvPr/>
          </p:nvGrpSpPr>
          <p:grpSpPr>
            <a:xfrm rot="10800000">
              <a:off x="2700293" y="2495805"/>
              <a:ext cx="110196" cy="802495"/>
              <a:chOff x="3618508" y="3204567"/>
              <a:chExt cx="144016" cy="612068"/>
            </a:xfrm>
          </p:grpSpPr>
          <p:sp>
            <p:nvSpPr>
              <p:cNvPr id="420" name="Ellipse 72">
                <a:extLst>
                  <a:ext uri="{FF2B5EF4-FFF2-40B4-BE49-F238E27FC236}">
                    <a16:creationId xmlns:a16="http://schemas.microsoft.com/office/drawing/2014/main" id="{23818531-BBCE-7FF3-87F5-B09562D206D8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21" name="Gleichschenkliges Dreieck 73">
                <a:extLst>
                  <a:ext uri="{FF2B5EF4-FFF2-40B4-BE49-F238E27FC236}">
                    <a16:creationId xmlns:a16="http://schemas.microsoft.com/office/drawing/2014/main" id="{E9ADF05F-FB6F-26E0-6622-3DC41AE057B7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rgbClr val="FFFFFF"/>
              </a:solidFill>
              <a:ln w="635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422" name="Rechteck 421">
                <a:extLst>
                  <a:ext uri="{FF2B5EF4-FFF2-40B4-BE49-F238E27FC236}">
                    <a16:creationId xmlns:a16="http://schemas.microsoft.com/office/drawing/2014/main" id="{4EEFA850-A3EB-E096-B575-0DF975146810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95690" rtl="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</p:grpSp>
        <p:sp>
          <p:nvSpPr>
            <p:cNvPr id="418" name="Ellipse 71">
              <a:extLst>
                <a:ext uri="{FF2B5EF4-FFF2-40B4-BE49-F238E27FC236}">
                  <a16:creationId xmlns:a16="http://schemas.microsoft.com/office/drawing/2014/main" id="{00D66C71-116D-81D7-397E-2D52766BD99E}"/>
                </a:ext>
              </a:extLst>
            </p:cNvPr>
            <p:cNvSpPr/>
            <p:nvPr/>
          </p:nvSpPr>
          <p:spPr>
            <a:xfrm>
              <a:off x="2684362" y="3154227"/>
              <a:ext cx="142058" cy="172967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</p:grpSp>
      <p:grpSp>
        <p:nvGrpSpPr>
          <p:cNvPr id="429" name="Gruppieren 428">
            <a:extLst>
              <a:ext uri="{FF2B5EF4-FFF2-40B4-BE49-F238E27FC236}">
                <a16:creationId xmlns:a16="http://schemas.microsoft.com/office/drawing/2014/main" id="{FFA51741-76F9-8B3D-93A5-C0A1A1F975C9}"/>
              </a:ext>
            </a:extLst>
          </p:cNvPr>
          <p:cNvGrpSpPr/>
          <p:nvPr/>
        </p:nvGrpSpPr>
        <p:grpSpPr>
          <a:xfrm>
            <a:off x="5102990" y="2660870"/>
            <a:ext cx="1173088" cy="952872"/>
            <a:chOff x="3762524" y="3708623"/>
            <a:chExt cx="1173088" cy="952872"/>
          </a:xfrm>
        </p:grpSpPr>
        <p:sp>
          <p:nvSpPr>
            <p:cNvPr id="430" name="Rechteck 429">
              <a:extLst>
                <a:ext uri="{FF2B5EF4-FFF2-40B4-BE49-F238E27FC236}">
                  <a16:creationId xmlns:a16="http://schemas.microsoft.com/office/drawing/2014/main" id="{E125EE40-DDA7-3F32-0ED3-D0B5115BA4FB}"/>
                </a:ext>
              </a:extLst>
            </p:cNvPr>
            <p:cNvSpPr/>
            <p:nvPr/>
          </p:nvSpPr>
          <p:spPr>
            <a:xfrm>
              <a:off x="3834532" y="4283507"/>
              <a:ext cx="216024" cy="289212"/>
            </a:xfrm>
            <a:prstGeom prst="rect">
              <a:avLst/>
            </a:prstGeom>
            <a:solidFill>
              <a:srgbClr val="39571B"/>
            </a:solidFill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431" name="Ellipse 83">
              <a:extLst>
                <a:ext uri="{FF2B5EF4-FFF2-40B4-BE49-F238E27FC236}">
                  <a16:creationId xmlns:a16="http://schemas.microsoft.com/office/drawing/2014/main" id="{E7D27A13-631D-DF0E-995F-BFF0A5DC3BAA}"/>
                </a:ext>
              </a:extLst>
            </p:cNvPr>
            <p:cNvSpPr/>
            <p:nvPr/>
          </p:nvSpPr>
          <p:spPr>
            <a:xfrm>
              <a:off x="3906540" y="410989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cxnSp>
          <p:nvCxnSpPr>
            <p:cNvPr id="432" name="Gerade Verbindung 44">
              <a:extLst>
                <a:ext uri="{FF2B5EF4-FFF2-40B4-BE49-F238E27FC236}">
                  <a16:creationId xmlns:a16="http://schemas.microsoft.com/office/drawing/2014/main" id="{170C6DBC-7EE8-7838-DBBA-3291B8BD09DE}"/>
                </a:ext>
              </a:extLst>
            </p:cNvPr>
            <p:cNvCxnSpPr/>
            <p:nvPr/>
          </p:nvCxnSpPr>
          <p:spPr>
            <a:xfrm>
              <a:off x="4554612" y="3717492"/>
              <a:ext cx="0" cy="63920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33" name="Gerade Verbindung 45">
              <a:extLst>
                <a:ext uri="{FF2B5EF4-FFF2-40B4-BE49-F238E27FC236}">
                  <a16:creationId xmlns:a16="http://schemas.microsoft.com/office/drawing/2014/main" id="{6CB617D0-9E08-C2F9-AD8F-3CDB500E3289}"/>
                </a:ext>
              </a:extLst>
            </p:cNvPr>
            <p:cNvCxnSpPr/>
            <p:nvPr/>
          </p:nvCxnSpPr>
          <p:spPr>
            <a:xfrm>
              <a:off x="4928220" y="4037093"/>
              <a:ext cx="0" cy="624402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34" name="Gerade Verbindung 46">
              <a:extLst>
                <a:ext uri="{FF2B5EF4-FFF2-40B4-BE49-F238E27FC236}">
                  <a16:creationId xmlns:a16="http://schemas.microsoft.com/office/drawing/2014/main" id="{664FBF77-8DF2-79F1-18C2-76324A00DE3E}"/>
                </a:ext>
              </a:extLst>
            </p:cNvPr>
            <p:cNvCxnSpPr/>
            <p:nvPr/>
          </p:nvCxnSpPr>
          <p:spPr>
            <a:xfrm>
              <a:off x="4626620" y="3717492"/>
              <a:ext cx="0" cy="63920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35" name="Gerade Verbindung 47">
              <a:extLst>
                <a:ext uri="{FF2B5EF4-FFF2-40B4-BE49-F238E27FC236}">
                  <a16:creationId xmlns:a16="http://schemas.microsoft.com/office/drawing/2014/main" id="{283DB73D-4D4B-B1D6-4388-4E288B78A37E}"/>
                </a:ext>
              </a:extLst>
            </p:cNvPr>
            <p:cNvCxnSpPr/>
            <p:nvPr/>
          </p:nvCxnSpPr>
          <p:spPr>
            <a:xfrm>
              <a:off x="4859412" y="4022292"/>
              <a:ext cx="0" cy="63920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36" name="Gerade Verbindung 48">
              <a:extLst>
                <a:ext uri="{FF2B5EF4-FFF2-40B4-BE49-F238E27FC236}">
                  <a16:creationId xmlns:a16="http://schemas.microsoft.com/office/drawing/2014/main" id="{E89ED0AA-EE0C-AB9E-6C50-6494C6AC0F17}"/>
                </a:ext>
              </a:extLst>
            </p:cNvPr>
            <p:cNvCxnSpPr/>
            <p:nvPr/>
          </p:nvCxnSpPr>
          <p:spPr>
            <a:xfrm>
              <a:off x="4554612" y="3716163"/>
              <a:ext cx="304800" cy="31273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37" name="Gerade Verbindung 49">
              <a:extLst>
                <a:ext uri="{FF2B5EF4-FFF2-40B4-BE49-F238E27FC236}">
                  <a16:creationId xmlns:a16="http://schemas.microsoft.com/office/drawing/2014/main" id="{83B59FDA-9CBF-5532-F0C9-E97C6B99542B}"/>
                </a:ext>
              </a:extLst>
            </p:cNvPr>
            <p:cNvCxnSpPr/>
            <p:nvPr/>
          </p:nvCxnSpPr>
          <p:spPr>
            <a:xfrm>
              <a:off x="4623420" y="3722158"/>
              <a:ext cx="304800" cy="312733"/>
            </a:xfrm>
            <a:prstGeom prst="line">
              <a:avLst/>
            </a:prstGeom>
            <a:noFill/>
            <a:ln w="6350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38" name="Gerade Verbindung 50">
              <a:extLst>
                <a:ext uri="{FF2B5EF4-FFF2-40B4-BE49-F238E27FC236}">
                  <a16:creationId xmlns:a16="http://schemas.microsoft.com/office/drawing/2014/main" id="{0031DF78-AF78-DD99-C41F-4B403A6F272C}"/>
                </a:ext>
              </a:extLst>
            </p:cNvPr>
            <p:cNvCxnSpPr/>
            <p:nvPr/>
          </p:nvCxnSpPr>
          <p:spPr>
            <a:xfrm flipH="1">
              <a:off x="4859412" y="4314947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39" name="Gerade Verbindung 51">
              <a:extLst>
                <a:ext uri="{FF2B5EF4-FFF2-40B4-BE49-F238E27FC236}">
                  <a16:creationId xmlns:a16="http://schemas.microsoft.com/office/drawing/2014/main" id="{3E5BF958-5BC0-A1BD-A229-6E68F1B20121}"/>
                </a:ext>
              </a:extLst>
            </p:cNvPr>
            <p:cNvCxnSpPr/>
            <p:nvPr/>
          </p:nvCxnSpPr>
          <p:spPr>
            <a:xfrm flipH="1">
              <a:off x="4557812" y="4009958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40" name="Gerade Verbindung 52">
              <a:extLst>
                <a:ext uri="{FF2B5EF4-FFF2-40B4-BE49-F238E27FC236}">
                  <a16:creationId xmlns:a16="http://schemas.microsoft.com/office/drawing/2014/main" id="{0F9F4137-EACE-C9EF-67B8-B5CAA164173D}"/>
                </a:ext>
              </a:extLst>
            </p:cNvPr>
            <p:cNvCxnSpPr/>
            <p:nvPr/>
          </p:nvCxnSpPr>
          <p:spPr>
            <a:xfrm flipH="1">
              <a:off x="4859412" y="4034891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41" name="Gerade Verbindung 53">
              <a:extLst>
                <a:ext uri="{FF2B5EF4-FFF2-40B4-BE49-F238E27FC236}">
                  <a16:creationId xmlns:a16="http://schemas.microsoft.com/office/drawing/2014/main" id="{E88A6A9B-511D-1F8A-4970-B1EFE4F7B865}"/>
                </a:ext>
              </a:extLst>
            </p:cNvPr>
            <p:cNvCxnSpPr/>
            <p:nvPr/>
          </p:nvCxnSpPr>
          <p:spPr>
            <a:xfrm flipH="1">
              <a:off x="4554612" y="3716981"/>
              <a:ext cx="68808" cy="34329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42" name="Gerade Verbindung 54">
              <a:extLst>
                <a:ext uri="{FF2B5EF4-FFF2-40B4-BE49-F238E27FC236}">
                  <a16:creationId xmlns:a16="http://schemas.microsoft.com/office/drawing/2014/main" id="{ACEF7B9F-F2CB-E72C-BEF4-5E835AE59BAB}"/>
                </a:ext>
              </a:extLst>
            </p:cNvPr>
            <p:cNvCxnSpPr/>
            <p:nvPr/>
          </p:nvCxnSpPr>
          <p:spPr>
            <a:xfrm>
              <a:off x="4859412" y="4353248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43" name="Gerade Verbindung 55">
              <a:extLst>
                <a:ext uri="{FF2B5EF4-FFF2-40B4-BE49-F238E27FC236}">
                  <a16:creationId xmlns:a16="http://schemas.microsoft.com/office/drawing/2014/main" id="{E20A0D08-1115-318C-FAE2-26236DB6A624}"/>
                </a:ext>
              </a:extLst>
            </p:cNvPr>
            <p:cNvCxnSpPr/>
            <p:nvPr/>
          </p:nvCxnSpPr>
          <p:spPr>
            <a:xfrm>
              <a:off x="4859412" y="4028896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44" name="Gerade Verbindung 56">
              <a:extLst>
                <a:ext uri="{FF2B5EF4-FFF2-40B4-BE49-F238E27FC236}">
                  <a16:creationId xmlns:a16="http://schemas.microsoft.com/office/drawing/2014/main" id="{A610A679-EF19-1324-752F-C69B230B7F44}"/>
                </a:ext>
              </a:extLst>
            </p:cNvPr>
            <p:cNvCxnSpPr/>
            <p:nvPr/>
          </p:nvCxnSpPr>
          <p:spPr>
            <a:xfrm>
              <a:off x="4554612" y="3708623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45" name="Gerade Verbindung 57">
              <a:extLst>
                <a:ext uri="{FF2B5EF4-FFF2-40B4-BE49-F238E27FC236}">
                  <a16:creationId xmlns:a16="http://schemas.microsoft.com/office/drawing/2014/main" id="{56F09028-092E-0199-CA7F-C98F5E5F503F}"/>
                </a:ext>
              </a:extLst>
            </p:cNvPr>
            <p:cNvCxnSpPr/>
            <p:nvPr/>
          </p:nvCxnSpPr>
          <p:spPr>
            <a:xfrm>
              <a:off x="4557465" y="4051706"/>
              <a:ext cx="69155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46" name="Gerade Verbindung 58">
              <a:extLst>
                <a:ext uri="{FF2B5EF4-FFF2-40B4-BE49-F238E27FC236}">
                  <a16:creationId xmlns:a16="http://schemas.microsoft.com/office/drawing/2014/main" id="{A271C3F5-480F-4542-C7AC-491E4409EA57}"/>
                </a:ext>
              </a:extLst>
            </p:cNvPr>
            <p:cNvCxnSpPr/>
            <p:nvPr/>
          </p:nvCxnSpPr>
          <p:spPr>
            <a:xfrm>
              <a:off x="4626620" y="3724134"/>
              <a:ext cx="232792" cy="30498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447" name="Gerade Verbindung 59">
              <a:extLst>
                <a:ext uri="{FF2B5EF4-FFF2-40B4-BE49-F238E27FC236}">
                  <a16:creationId xmlns:a16="http://schemas.microsoft.com/office/drawing/2014/main" id="{D831417B-5EFB-8DBB-6641-2616E4A982FE}"/>
                </a:ext>
              </a:extLst>
            </p:cNvPr>
            <p:cNvCxnSpPr/>
            <p:nvPr/>
          </p:nvCxnSpPr>
          <p:spPr>
            <a:xfrm>
              <a:off x="4557812" y="3724134"/>
              <a:ext cx="370755" cy="312959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640" name="Gerade Verbindung 60">
              <a:extLst>
                <a:ext uri="{FF2B5EF4-FFF2-40B4-BE49-F238E27FC236}">
                  <a16:creationId xmlns:a16="http://schemas.microsoft.com/office/drawing/2014/main" id="{4258D528-B98E-D567-BB51-905766728F95}"/>
                </a:ext>
              </a:extLst>
            </p:cNvPr>
            <p:cNvCxnSpPr/>
            <p:nvPr/>
          </p:nvCxnSpPr>
          <p:spPr>
            <a:xfrm flipH="1">
              <a:off x="4859412" y="4033536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641" name="Gerade Verbindung 61">
              <a:extLst>
                <a:ext uri="{FF2B5EF4-FFF2-40B4-BE49-F238E27FC236}">
                  <a16:creationId xmlns:a16="http://schemas.microsoft.com/office/drawing/2014/main" id="{18DC1252-3BB2-62BC-BFF1-76A0399C3D7F}"/>
                </a:ext>
              </a:extLst>
            </p:cNvPr>
            <p:cNvCxnSpPr/>
            <p:nvPr/>
          </p:nvCxnSpPr>
          <p:spPr>
            <a:xfrm flipH="1">
              <a:off x="4550197" y="3719061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642" name="Gerade Verbindung 62">
              <a:extLst>
                <a:ext uri="{FF2B5EF4-FFF2-40B4-BE49-F238E27FC236}">
                  <a16:creationId xmlns:a16="http://schemas.microsoft.com/office/drawing/2014/main" id="{776C2894-3226-66D9-277F-A1AD7AED2550}"/>
                </a:ext>
              </a:extLst>
            </p:cNvPr>
            <p:cNvCxnSpPr/>
            <p:nvPr/>
          </p:nvCxnSpPr>
          <p:spPr>
            <a:xfrm flipH="1">
              <a:off x="4856311" y="4661193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643" name="Gerade Verbindung 63">
              <a:extLst>
                <a:ext uri="{FF2B5EF4-FFF2-40B4-BE49-F238E27FC236}">
                  <a16:creationId xmlns:a16="http://schemas.microsoft.com/office/drawing/2014/main" id="{1DF72072-9B61-1F6B-EF10-B90C2CB596B1}"/>
                </a:ext>
              </a:extLst>
            </p:cNvPr>
            <p:cNvCxnSpPr/>
            <p:nvPr/>
          </p:nvCxnSpPr>
          <p:spPr>
            <a:xfrm flipH="1">
              <a:off x="4557465" y="4352796"/>
              <a:ext cx="762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sp>
          <p:nvSpPr>
            <p:cNvPr id="644" name="Ellipse 104">
              <a:extLst>
                <a:ext uri="{FF2B5EF4-FFF2-40B4-BE49-F238E27FC236}">
                  <a16:creationId xmlns:a16="http://schemas.microsoft.com/office/drawing/2014/main" id="{2CABB6AF-EA5C-2300-6EFA-332CA02DE7B0}"/>
                </a:ext>
              </a:extLst>
            </p:cNvPr>
            <p:cNvSpPr/>
            <p:nvPr/>
          </p:nvSpPr>
          <p:spPr>
            <a:xfrm>
              <a:off x="3906540" y="4132460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45" name="Ellipse 105">
              <a:extLst>
                <a:ext uri="{FF2B5EF4-FFF2-40B4-BE49-F238E27FC236}">
                  <a16:creationId xmlns:a16="http://schemas.microsoft.com/office/drawing/2014/main" id="{545AE80F-ACAF-4A3C-A958-FD2374BFC91A}"/>
                </a:ext>
              </a:extLst>
            </p:cNvPr>
            <p:cNvSpPr/>
            <p:nvPr/>
          </p:nvSpPr>
          <p:spPr>
            <a:xfrm>
              <a:off x="3906540" y="415874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46" name="Ellipse 106">
              <a:extLst>
                <a:ext uri="{FF2B5EF4-FFF2-40B4-BE49-F238E27FC236}">
                  <a16:creationId xmlns:a16="http://schemas.microsoft.com/office/drawing/2014/main" id="{B31D751B-FE8C-8D8C-8A5D-2B540A7FB87C}"/>
                </a:ext>
              </a:extLst>
            </p:cNvPr>
            <p:cNvSpPr/>
            <p:nvPr/>
          </p:nvSpPr>
          <p:spPr>
            <a:xfrm>
              <a:off x="3906540" y="4178730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47" name="Ellipse 107">
              <a:extLst>
                <a:ext uri="{FF2B5EF4-FFF2-40B4-BE49-F238E27FC236}">
                  <a16:creationId xmlns:a16="http://schemas.microsoft.com/office/drawing/2014/main" id="{9E550755-F428-BF21-6668-8A011120CF5B}"/>
                </a:ext>
              </a:extLst>
            </p:cNvPr>
            <p:cNvSpPr/>
            <p:nvPr/>
          </p:nvSpPr>
          <p:spPr>
            <a:xfrm>
              <a:off x="3906540" y="420158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48" name="Ellipse 108">
              <a:extLst>
                <a:ext uri="{FF2B5EF4-FFF2-40B4-BE49-F238E27FC236}">
                  <a16:creationId xmlns:a16="http://schemas.microsoft.com/office/drawing/2014/main" id="{AEFAFA8D-ED18-193F-57EF-AAAFF28DFA0B}"/>
                </a:ext>
              </a:extLst>
            </p:cNvPr>
            <p:cNvSpPr/>
            <p:nvPr/>
          </p:nvSpPr>
          <p:spPr>
            <a:xfrm>
              <a:off x="3906540" y="4218265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49" name="Ellipse 109">
              <a:extLst>
                <a:ext uri="{FF2B5EF4-FFF2-40B4-BE49-F238E27FC236}">
                  <a16:creationId xmlns:a16="http://schemas.microsoft.com/office/drawing/2014/main" id="{16F9381E-DDEA-9120-994C-B54B32505C64}"/>
                </a:ext>
              </a:extLst>
            </p:cNvPr>
            <p:cNvSpPr/>
            <p:nvPr/>
          </p:nvSpPr>
          <p:spPr>
            <a:xfrm>
              <a:off x="3906540" y="4238968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50" name="Ellipse 110">
              <a:extLst>
                <a:ext uri="{FF2B5EF4-FFF2-40B4-BE49-F238E27FC236}">
                  <a16:creationId xmlns:a16="http://schemas.microsoft.com/office/drawing/2014/main" id="{EB52F261-C70B-93DF-5D21-05311568C6CF}"/>
                </a:ext>
              </a:extLst>
            </p:cNvPr>
            <p:cNvSpPr/>
            <p:nvPr/>
          </p:nvSpPr>
          <p:spPr>
            <a:xfrm>
              <a:off x="4194572" y="4325917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51" name="Ellipse 111">
              <a:extLst>
                <a:ext uri="{FF2B5EF4-FFF2-40B4-BE49-F238E27FC236}">
                  <a16:creationId xmlns:a16="http://schemas.microsoft.com/office/drawing/2014/main" id="{9512B741-5C22-1CCB-A883-269F949AEBF3}"/>
                </a:ext>
              </a:extLst>
            </p:cNvPr>
            <p:cNvSpPr/>
            <p:nvPr/>
          </p:nvSpPr>
          <p:spPr>
            <a:xfrm>
              <a:off x="4194572" y="434848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52" name="Ellipse 112">
              <a:extLst>
                <a:ext uri="{FF2B5EF4-FFF2-40B4-BE49-F238E27FC236}">
                  <a16:creationId xmlns:a16="http://schemas.microsoft.com/office/drawing/2014/main" id="{2428AB1E-6322-E8B5-0184-F29ADA581645}"/>
                </a:ext>
              </a:extLst>
            </p:cNvPr>
            <p:cNvSpPr/>
            <p:nvPr/>
          </p:nvSpPr>
          <p:spPr>
            <a:xfrm>
              <a:off x="4194572" y="437477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53" name="Ellipse 113">
              <a:extLst>
                <a:ext uri="{FF2B5EF4-FFF2-40B4-BE49-F238E27FC236}">
                  <a16:creationId xmlns:a16="http://schemas.microsoft.com/office/drawing/2014/main" id="{2C9D2915-197B-22A0-554E-57CA4EDDB64E}"/>
                </a:ext>
              </a:extLst>
            </p:cNvPr>
            <p:cNvSpPr/>
            <p:nvPr/>
          </p:nvSpPr>
          <p:spPr>
            <a:xfrm>
              <a:off x="4194572" y="439475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54" name="Ellipse 114">
              <a:extLst>
                <a:ext uri="{FF2B5EF4-FFF2-40B4-BE49-F238E27FC236}">
                  <a16:creationId xmlns:a16="http://schemas.microsoft.com/office/drawing/2014/main" id="{60E38F9D-6F7F-756D-832D-1E5069B4C3D3}"/>
                </a:ext>
              </a:extLst>
            </p:cNvPr>
            <p:cNvSpPr/>
            <p:nvPr/>
          </p:nvSpPr>
          <p:spPr>
            <a:xfrm>
              <a:off x="4194572" y="441761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55" name="Ellipse 115">
              <a:extLst>
                <a:ext uri="{FF2B5EF4-FFF2-40B4-BE49-F238E27FC236}">
                  <a16:creationId xmlns:a16="http://schemas.microsoft.com/office/drawing/2014/main" id="{5212144B-F0D4-43E2-F736-6D2FD0EA1C49}"/>
                </a:ext>
              </a:extLst>
            </p:cNvPr>
            <p:cNvSpPr/>
            <p:nvPr/>
          </p:nvSpPr>
          <p:spPr>
            <a:xfrm>
              <a:off x="4194572" y="443428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56" name="Ellipse 116">
              <a:extLst>
                <a:ext uri="{FF2B5EF4-FFF2-40B4-BE49-F238E27FC236}">
                  <a16:creationId xmlns:a16="http://schemas.microsoft.com/office/drawing/2014/main" id="{BA7CD0D6-6C1F-1FA5-4F02-115E42F8B4B9}"/>
                </a:ext>
              </a:extLst>
            </p:cNvPr>
            <p:cNvSpPr/>
            <p:nvPr/>
          </p:nvSpPr>
          <p:spPr>
            <a:xfrm>
              <a:off x="4194572" y="4454992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57" name="Ellipse 117">
              <a:extLst>
                <a:ext uri="{FF2B5EF4-FFF2-40B4-BE49-F238E27FC236}">
                  <a16:creationId xmlns:a16="http://schemas.microsoft.com/office/drawing/2014/main" id="{059474BE-ED0D-978A-C582-667D761BBE3D}"/>
                </a:ext>
              </a:extLst>
            </p:cNvPr>
            <p:cNvSpPr/>
            <p:nvPr/>
          </p:nvSpPr>
          <p:spPr>
            <a:xfrm>
              <a:off x="4346972" y="4325917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58" name="Ellipse 118">
              <a:extLst>
                <a:ext uri="{FF2B5EF4-FFF2-40B4-BE49-F238E27FC236}">
                  <a16:creationId xmlns:a16="http://schemas.microsoft.com/office/drawing/2014/main" id="{2430ED75-DB62-F7BF-CE2A-AF0D6731F291}"/>
                </a:ext>
              </a:extLst>
            </p:cNvPr>
            <p:cNvSpPr/>
            <p:nvPr/>
          </p:nvSpPr>
          <p:spPr>
            <a:xfrm>
              <a:off x="4346972" y="434848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59" name="Ellipse 119">
              <a:extLst>
                <a:ext uri="{FF2B5EF4-FFF2-40B4-BE49-F238E27FC236}">
                  <a16:creationId xmlns:a16="http://schemas.microsoft.com/office/drawing/2014/main" id="{96C70941-5264-F604-B739-0F0454B6638B}"/>
                </a:ext>
              </a:extLst>
            </p:cNvPr>
            <p:cNvSpPr/>
            <p:nvPr/>
          </p:nvSpPr>
          <p:spPr>
            <a:xfrm>
              <a:off x="4346972" y="437477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60" name="Ellipse 120">
              <a:extLst>
                <a:ext uri="{FF2B5EF4-FFF2-40B4-BE49-F238E27FC236}">
                  <a16:creationId xmlns:a16="http://schemas.microsoft.com/office/drawing/2014/main" id="{799675E5-7DDD-88D5-88FA-D3F8C6AF354A}"/>
                </a:ext>
              </a:extLst>
            </p:cNvPr>
            <p:cNvSpPr/>
            <p:nvPr/>
          </p:nvSpPr>
          <p:spPr>
            <a:xfrm>
              <a:off x="4346972" y="4394754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61" name="Ellipse 121">
              <a:extLst>
                <a:ext uri="{FF2B5EF4-FFF2-40B4-BE49-F238E27FC236}">
                  <a16:creationId xmlns:a16="http://schemas.microsoft.com/office/drawing/2014/main" id="{4B8E176F-82F4-85E3-8C47-02580988E10F}"/>
                </a:ext>
              </a:extLst>
            </p:cNvPr>
            <p:cNvSpPr/>
            <p:nvPr/>
          </p:nvSpPr>
          <p:spPr>
            <a:xfrm>
              <a:off x="4346972" y="4417613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62" name="Ellipse 122">
              <a:extLst>
                <a:ext uri="{FF2B5EF4-FFF2-40B4-BE49-F238E27FC236}">
                  <a16:creationId xmlns:a16="http://schemas.microsoft.com/office/drawing/2014/main" id="{CF0CE0D3-5108-CC22-804F-810142822787}"/>
                </a:ext>
              </a:extLst>
            </p:cNvPr>
            <p:cNvSpPr/>
            <p:nvPr/>
          </p:nvSpPr>
          <p:spPr>
            <a:xfrm>
              <a:off x="4346972" y="4434289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63" name="Ellipse 123">
              <a:extLst>
                <a:ext uri="{FF2B5EF4-FFF2-40B4-BE49-F238E27FC236}">
                  <a16:creationId xmlns:a16="http://schemas.microsoft.com/office/drawing/2014/main" id="{446B9F69-FB09-F934-9E85-23D3BFB2F0C9}"/>
                </a:ext>
              </a:extLst>
            </p:cNvPr>
            <p:cNvSpPr/>
            <p:nvPr/>
          </p:nvSpPr>
          <p:spPr>
            <a:xfrm>
              <a:off x="4346972" y="4454992"/>
              <a:ext cx="72008" cy="45719"/>
            </a:xfrm>
            <a:prstGeom prst="ellipse">
              <a:avLst/>
            </a:prstGeom>
            <a:solidFill>
              <a:srgbClr val="2CADB5">
                <a:lumMod val="50000"/>
              </a:srgbClr>
            </a:solidFill>
            <a:ln w="317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64" name="Freihandform 84">
              <a:extLst>
                <a:ext uri="{FF2B5EF4-FFF2-40B4-BE49-F238E27FC236}">
                  <a16:creationId xmlns:a16="http://schemas.microsoft.com/office/drawing/2014/main" id="{79DAE3F3-6DAC-590A-7D5C-8D81C4BBB188}"/>
                </a:ext>
              </a:extLst>
            </p:cNvPr>
            <p:cNvSpPr/>
            <p:nvPr/>
          </p:nvSpPr>
          <p:spPr>
            <a:xfrm>
              <a:off x="3952875" y="4105275"/>
              <a:ext cx="290513" cy="223838"/>
            </a:xfrm>
            <a:custGeom>
              <a:avLst/>
              <a:gdLst>
                <a:gd name="connsiteX0" fmla="*/ 0 w 290513"/>
                <a:gd name="connsiteY0" fmla="*/ 0 h 223838"/>
                <a:gd name="connsiteX1" fmla="*/ 19050 w 290513"/>
                <a:gd name="connsiteY1" fmla="*/ 38100 h 223838"/>
                <a:gd name="connsiteX2" fmla="*/ 33338 w 290513"/>
                <a:gd name="connsiteY2" fmla="*/ 42863 h 223838"/>
                <a:gd name="connsiteX3" fmla="*/ 52388 w 290513"/>
                <a:gd name="connsiteY3" fmla="*/ 66675 h 223838"/>
                <a:gd name="connsiteX4" fmla="*/ 66675 w 290513"/>
                <a:gd name="connsiteY4" fmla="*/ 85725 h 223838"/>
                <a:gd name="connsiteX5" fmla="*/ 95250 w 290513"/>
                <a:gd name="connsiteY5" fmla="*/ 114300 h 223838"/>
                <a:gd name="connsiteX6" fmla="*/ 109538 w 290513"/>
                <a:gd name="connsiteY6" fmla="*/ 128588 h 223838"/>
                <a:gd name="connsiteX7" fmla="*/ 123825 w 290513"/>
                <a:gd name="connsiteY7" fmla="*/ 138113 h 223838"/>
                <a:gd name="connsiteX8" fmla="*/ 142875 w 290513"/>
                <a:gd name="connsiteY8" fmla="*/ 157163 h 223838"/>
                <a:gd name="connsiteX9" fmla="*/ 171450 w 290513"/>
                <a:gd name="connsiteY9" fmla="*/ 176213 h 223838"/>
                <a:gd name="connsiteX10" fmla="*/ 195263 w 290513"/>
                <a:gd name="connsiteY10" fmla="*/ 195263 h 223838"/>
                <a:gd name="connsiteX11" fmla="*/ 209550 w 290513"/>
                <a:gd name="connsiteY11" fmla="*/ 204788 h 223838"/>
                <a:gd name="connsiteX12" fmla="*/ 252413 w 290513"/>
                <a:gd name="connsiteY12" fmla="*/ 219075 h 223838"/>
                <a:gd name="connsiteX13" fmla="*/ 266700 w 290513"/>
                <a:gd name="connsiteY13" fmla="*/ 223838 h 223838"/>
                <a:gd name="connsiteX14" fmla="*/ 290513 w 290513"/>
                <a:gd name="connsiteY14" fmla="*/ 223838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513" h="223838">
                  <a:moveTo>
                    <a:pt x="0" y="0"/>
                  </a:moveTo>
                  <a:cubicBezTo>
                    <a:pt x="2877" y="7192"/>
                    <a:pt x="10657" y="31386"/>
                    <a:pt x="19050" y="38100"/>
                  </a:cubicBezTo>
                  <a:cubicBezTo>
                    <a:pt x="22970" y="41236"/>
                    <a:pt x="28575" y="41275"/>
                    <a:pt x="33338" y="42863"/>
                  </a:cubicBezTo>
                  <a:cubicBezTo>
                    <a:pt x="42609" y="70677"/>
                    <a:pt x="30846" y="45133"/>
                    <a:pt x="52388" y="66675"/>
                  </a:cubicBezTo>
                  <a:cubicBezTo>
                    <a:pt x="58001" y="72288"/>
                    <a:pt x="61365" y="79825"/>
                    <a:pt x="66675" y="85725"/>
                  </a:cubicBezTo>
                  <a:cubicBezTo>
                    <a:pt x="75686" y="95738"/>
                    <a:pt x="85725" y="104775"/>
                    <a:pt x="95250" y="114300"/>
                  </a:cubicBezTo>
                  <a:cubicBezTo>
                    <a:pt x="100013" y="119063"/>
                    <a:pt x="103934" y="124852"/>
                    <a:pt x="109538" y="128588"/>
                  </a:cubicBezTo>
                  <a:lnTo>
                    <a:pt x="123825" y="138113"/>
                  </a:lnTo>
                  <a:cubicBezTo>
                    <a:pt x="132897" y="165326"/>
                    <a:pt x="121104" y="142649"/>
                    <a:pt x="142875" y="157163"/>
                  </a:cubicBezTo>
                  <a:cubicBezTo>
                    <a:pt x="178549" y="180946"/>
                    <a:pt x="137479" y="164888"/>
                    <a:pt x="171450" y="176213"/>
                  </a:cubicBezTo>
                  <a:cubicBezTo>
                    <a:pt x="187507" y="200297"/>
                    <a:pt x="172259" y="183760"/>
                    <a:pt x="195263" y="195263"/>
                  </a:cubicBezTo>
                  <a:cubicBezTo>
                    <a:pt x="200382" y="197823"/>
                    <a:pt x="204320" y="202463"/>
                    <a:pt x="209550" y="204788"/>
                  </a:cubicBezTo>
                  <a:cubicBezTo>
                    <a:pt x="209570" y="204797"/>
                    <a:pt x="245259" y="216690"/>
                    <a:pt x="252413" y="219075"/>
                  </a:cubicBezTo>
                  <a:cubicBezTo>
                    <a:pt x="257175" y="220662"/>
                    <a:pt x="261680" y="223838"/>
                    <a:pt x="266700" y="223838"/>
                  </a:cubicBezTo>
                  <a:lnTo>
                    <a:pt x="290513" y="223838"/>
                  </a:ln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cxnSp>
          <p:nvCxnSpPr>
            <p:cNvPr id="665" name="Gerade Verbindung 85">
              <a:extLst>
                <a:ext uri="{FF2B5EF4-FFF2-40B4-BE49-F238E27FC236}">
                  <a16:creationId xmlns:a16="http://schemas.microsoft.com/office/drawing/2014/main" id="{09AA5EAE-3334-AE5E-0D01-8035DBD8A9C9}"/>
                </a:ext>
              </a:extLst>
            </p:cNvPr>
            <p:cNvCxnSpPr/>
            <p:nvPr/>
          </p:nvCxnSpPr>
          <p:spPr>
            <a:xfrm flipH="1">
              <a:off x="4230576" y="4580949"/>
              <a:ext cx="152400" cy="0"/>
            </a:xfrm>
            <a:prstGeom prst="line">
              <a:avLst/>
            </a:prstGeom>
            <a:noFill/>
            <a:ln w="317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666" name="Gerade Verbindung 86">
              <a:extLst>
                <a:ext uri="{FF2B5EF4-FFF2-40B4-BE49-F238E27FC236}">
                  <a16:creationId xmlns:a16="http://schemas.microsoft.com/office/drawing/2014/main" id="{9811FDE7-1EC8-67C3-A86B-5EE87C2D44FC}"/>
                </a:ext>
              </a:extLst>
            </p:cNvPr>
            <p:cNvCxnSpPr>
              <a:stCxn id="656" idx="4"/>
            </p:cNvCxnSpPr>
            <p:nvPr/>
          </p:nvCxnSpPr>
          <p:spPr>
            <a:xfrm>
              <a:off x="4230576" y="4500711"/>
              <a:ext cx="0" cy="80238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cxnSp>
          <p:nvCxnSpPr>
            <p:cNvPr id="667" name="Gerade Verbindung 87">
              <a:extLst>
                <a:ext uri="{FF2B5EF4-FFF2-40B4-BE49-F238E27FC236}">
                  <a16:creationId xmlns:a16="http://schemas.microsoft.com/office/drawing/2014/main" id="{4F3DB17A-D3AF-78F2-3596-D4ADA64D0CE1}"/>
                </a:ext>
              </a:extLst>
            </p:cNvPr>
            <p:cNvCxnSpPr/>
            <p:nvPr/>
          </p:nvCxnSpPr>
          <p:spPr>
            <a:xfrm>
              <a:off x="4382976" y="4505742"/>
              <a:ext cx="0" cy="80238"/>
            </a:xfrm>
            <a:prstGeom prst="line">
              <a:avLst/>
            </a:pr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</p:cxnSp>
        <p:sp>
          <p:nvSpPr>
            <p:cNvPr id="668" name="Freihandform 88">
              <a:extLst>
                <a:ext uri="{FF2B5EF4-FFF2-40B4-BE49-F238E27FC236}">
                  <a16:creationId xmlns:a16="http://schemas.microsoft.com/office/drawing/2014/main" id="{5873C09A-C712-FA68-C786-6E4DB626B266}"/>
                </a:ext>
              </a:extLst>
            </p:cNvPr>
            <p:cNvSpPr/>
            <p:nvPr/>
          </p:nvSpPr>
          <p:spPr>
            <a:xfrm>
              <a:off x="4233863" y="4328120"/>
              <a:ext cx="152676" cy="28575"/>
            </a:xfrm>
            <a:custGeom>
              <a:avLst/>
              <a:gdLst>
                <a:gd name="connsiteX0" fmla="*/ 0 w 152676"/>
                <a:gd name="connsiteY0" fmla="*/ 0 h 28575"/>
                <a:gd name="connsiteX1" fmla="*/ 23812 w 152676"/>
                <a:gd name="connsiteY1" fmla="*/ 19050 h 28575"/>
                <a:gd name="connsiteX2" fmla="*/ 100012 w 152676"/>
                <a:gd name="connsiteY2" fmla="*/ 28575 h 28575"/>
                <a:gd name="connsiteX3" fmla="*/ 152400 w 152676"/>
                <a:gd name="connsiteY3" fmla="*/ 9525 h 28575"/>
                <a:gd name="connsiteX4" fmla="*/ 152400 w 152676"/>
                <a:gd name="connsiteY4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76" h="28575">
                  <a:moveTo>
                    <a:pt x="0" y="0"/>
                  </a:moveTo>
                  <a:cubicBezTo>
                    <a:pt x="7937" y="6350"/>
                    <a:pt x="14038" y="16257"/>
                    <a:pt x="23812" y="19050"/>
                  </a:cubicBezTo>
                  <a:cubicBezTo>
                    <a:pt x="48425" y="26082"/>
                    <a:pt x="100012" y="28575"/>
                    <a:pt x="100012" y="28575"/>
                  </a:cubicBezTo>
                  <a:cubicBezTo>
                    <a:pt x="139910" y="24586"/>
                    <a:pt x="146595" y="38548"/>
                    <a:pt x="152400" y="9525"/>
                  </a:cubicBezTo>
                  <a:cubicBezTo>
                    <a:pt x="153023" y="6412"/>
                    <a:pt x="152400" y="3175"/>
                    <a:pt x="152400" y="0"/>
                  </a:cubicBez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69" name="Freihandform 89">
              <a:extLst>
                <a:ext uri="{FF2B5EF4-FFF2-40B4-BE49-F238E27FC236}">
                  <a16:creationId xmlns:a16="http://schemas.microsoft.com/office/drawing/2014/main" id="{EC3416B3-3A8A-0DAA-B91B-8BEF69DADAD6}"/>
                </a:ext>
              </a:extLst>
            </p:cNvPr>
            <p:cNvSpPr/>
            <p:nvPr/>
          </p:nvSpPr>
          <p:spPr>
            <a:xfrm>
              <a:off x="4386263" y="3833612"/>
              <a:ext cx="381000" cy="509788"/>
            </a:xfrm>
            <a:custGeom>
              <a:avLst/>
              <a:gdLst>
                <a:gd name="connsiteX0" fmla="*/ 0 w 381000"/>
                <a:gd name="connsiteY0" fmla="*/ 509788 h 509788"/>
                <a:gd name="connsiteX1" fmla="*/ 23812 w 381000"/>
                <a:gd name="connsiteY1" fmla="*/ 490738 h 509788"/>
                <a:gd name="connsiteX2" fmla="*/ 57150 w 381000"/>
                <a:gd name="connsiteY2" fmla="*/ 438351 h 509788"/>
                <a:gd name="connsiteX3" fmla="*/ 85725 w 381000"/>
                <a:gd name="connsiteY3" fmla="*/ 400251 h 509788"/>
                <a:gd name="connsiteX4" fmla="*/ 95250 w 381000"/>
                <a:gd name="connsiteY4" fmla="*/ 366913 h 509788"/>
                <a:gd name="connsiteX5" fmla="*/ 100012 w 381000"/>
                <a:gd name="connsiteY5" fmla="*/ 352626 h 509788"/>
                <a:gd name="connsiteX6" fmla="*/ 104775 w 381000"/>
                <a:gd name="connsiteY6" fmla="*/ 333576 h 509788"/>
                <a:gd name="connsiteX7" fmla="*/ 109537 w 381000"/>
                <a:gd name="connsiteY7" fmla="*/ 319288 h 509788"/>
                <a:gd name="connsiteX8" fmla="*/ 123825 w 381000"/>
                <a:gd name="connsiteY8" fmla="*/ 257376 h 509788"/>
                <a:gd name="connsiteX9" fmla="*/ 128587 w 381000"/>
                <a:gd name="connsiteY9" fmla="*/ 209751 h 509788"/>
                <a:gd name="connsiteX10" fmla="*/ 133350 w 381000"/>
                <a:gd name="connsiteY10" fmla="*/ 185938 h 509788"/>
                <a:gd name="connsiteX11" fmla="*/ 138112 w 381000"/>
                <a:gd name="connsiteY11" fmla="*/ 147838 h 509788"/>
                <a:gd name="connsiteX12" fmla="*/ 142875 w 381000"/>
                <a:gd name="connsiteY12" fmla="*/ 114501 h 509788"/>
                <a:gd name="connsiteX13" fmla="*/ 152400 w 381000"/>
                <a:gd name="connsiteY13" fmla="*/ 71638 h 509788"/>
                <a:gd name="connsiteX14" fmla="*/ 166687 w 381000"/>
                <a:gd name="connsiteY14" fmla="*/ 38301 h 509788"/>
                <a:gd name="connsiteX15" fmla="*/ 180975 w 381000"/>
                <a:gd name="connsiteY15" fmla="*/ 33538 h 509788"/>
                <a:gd name="connsiteX16" fmla="*/ 195262 w 381000"/>
                <a:gd name="connsiteY16" fmla="*/ 24013 h 509788"/>
                <a:gd name="connsiteX17" fmla="*/ 223837 w 381000"/>
                <a:gd name="connsiteY17" fmla="*/ 14488 h 509788"/>
                <a:gd name="connsiteX18" fmla="*/ 238125 w 381000"/>
                <a:gd name="connsiteY18" fmla="*/ 9726 h 509788"/>
                <a:gd name="connsiteX19" fmla="*/ 280987 w 381000"/>
                <a:gd name="connsiteY19" fmla="*/ 4963 h 509788"/>
                <a:gd name="connsiteX20" fmla="*/ 309562 w 381000"/>
                <a:gd name="connsiteY20" fmla="*/ 4963 h 509788"/>
                <a:gd name="connsiteX21" fmla="*/ 381000 w 381000"/>
                <a:gd name="connsiteY21" fmla="*/ 9726 h 50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1000" h="509788">
                  <a:moveTo>
                    <a:pt x="0" y="509788"/>
                  </a:moveTo>
                  <a:cubicBezTo>
                    <a:pt x="7937" y="503438"/>
                    <a:pt x="16974" y="498259"/>
                    <a:pt x="23812" y="490738"/>
                  </a:cubicBezTo>
                  <a:cubicBezTo>
                    <a:pt x="68386" y="441707"/>
                    <a:pt x="32870" y="474771"/>
                    <a:pt x="57150" y="438351"/>
                  </a:cubicBezTo>
                  <a:cubicBezTo>
                    <a:pt x="65956" y="425142"/>
                    <a:pt x="85725" y="400251"/>
                    <a:pt x="85725" y="400251"/>
                  </a:cubicBezTo>
                  <a:cubicBezTo>
                    <a:pt x="88900" y="389138"/>
                    <a:pt x="91929" y="377983"/>
                    <a:pt x="95250" y="366913"/>
                  </a:cubicBezTo>
                  <a:cubicBezTo>
                    <a:pt x="96692" y="362105"/>
                    <a:pt x="98633" y="357453"/>
                    <a:pt x="100012" y="352626"/>
                  </a:cubicBezTo>
                  <a:cubicBezTo>
                    <a:pt x="101810" y="346332"/>
                    <a:pt x="102977" y="339870"/>
                    <a:pt x="104775" y="333576"/>
                  </a:cubicBezTo>
                  <a:cubicBezTo>
                    <a:pt x="106154" y="328749"/>
                    <a:pt x="108408" y="324180"/>
                    <a:pt x="109537" y="319288"/>
                  </a:cubicBezTo>
                  <a:cubicBezTo>
                    <a:pt x="125297" y="250990"/>
                    <a:pt x="112314" y="291905"/>
                    <a:pt x="123825" y="257376"/>
                  </a:cubicBezTo>
                  <a:cubicBezTo>
                    <a:pt x="125412" y="241501"/>
                    <a:pt x="126478" y="225565"/>
                    <a:pt x="128587" y="209751"/>
                  </a:cubicBezTo>
                  <a:cubicBezTo>
                    <a:pt x="129657" y="201727"/>
                    <a:pt x="132119" y="193939"/>
                    <a:pt x="133350" y="185938"/>
                  </a:cubicBezTo>
                  <a:cubicBezTo>
                    <a:pt x="135296" y="173288"/>
                    <a:pt x="136420" y="160525"/>
                    <a:pt x="138112" y="147838"/>
                  </a:cubicBezTo>
                  <a:cubicBezTo>
                    <a:pt x="139596" y="136711"/>
                    <a:pt x="141168" y="125596"/>
                    <a:pt x="142875" y="114501"/>
                  </a:cubicBezTo>
                  <a:cubicBezTo>
                    <a:pt x="150040" y="67932"/>
                    <a:pt x="143763" y="101867"/>
                    <a:pt x="152400" y="71638"/>
                  </a:cubicBezTo>
                  <a:cubicBezTo>
                    <a:pt x="155790" y="59774"/>
                    <a:pt x="155945" y="46894"/>
                    <a:pt x="166687" y="38301"/>
                  </a:cubicBezTo>
                  <a:cubicBezTo>
                    <a:pt x="170607" y="35165"/>
                    <a:pt x="176485" y="35783"/>
                    <a:pt x="180975" y="33538"/>
                  </a:cubicBezTo>
                  <a:cubicBezTo>
                    <a:pt x="186094" y="30978"/>
                    <a:pt x="190032" y="26338"/>
                    <a:pt x="195262" y="24013"/>
                  </a:cubicBezTo>
                  <a:cubicBezTo>
                    <a:pt x="204437" y="19935"/>
                    <a:pt x="214312" y="17663"/>
                    <a:pt x="223837" y="14488"/>
                  </a:cubicBezTo>
                  <a:cubicBezTo>
                    <a:pt x="228600" y="12901"/>
                    <a:pt x="233135" y="10280"/>
                    <a:pt x="238125" y="9726"/>
                  </a:cubicBezTo>
                  <a:lnTo>
                    <a:pt x="280987" y="4963"/>
                  </a:lnTo>
                  <a:cubicBezTo>
                    <a:pt x="308202" y="-4107"/>
                    <a:pt x="282348" y="1334"/>
                    <a:pt x="309562" y="4963"/>
                  </a:cubicBezTo>
                  <a:cubicBezTo>
                    <a:pt x="348251" y="10122"/>
                    <a:pt x="353378" y="9726"/>
                    <a:pt x="381000" y="9726"/>
                  </a:cubicBez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70" name="Freihandform 90">
              <a:extLst>
                <a:ext uri="{FF2B5EF4-FFF2-40B4-BE49-F238E27FC236}">
                  <a16:creationId xmlns:a16="http://schemas.microsoft.com/office/drawing/2014/main" id="{6C576405-D2CD-8977-12C6-FA09634F5682}"/>
                </a:ext>
              </a:extLst>
            </p:cNvPr>
            <p:cNvSpPr/>
            <p:nvPr/>
          </p:nvSpPr>
          <p:spPr>
            <a:xfrm>
              <a:off x="4386539" y="3900425"/>
              <a:ext cx="443678" cy="527688"/>
            </a:xfrm>
            <a:custGeom>
              <a:avLst/>
              <a:gdLst>
                <a:gd name="connsiteX0" fmla="*/ 0 w 381000"/>
                <a:gd name="connsiteY0" fmla="*/ 509788 h 509788"/>
                <a:gd name="connsiteX1" fmla="*/ 23812 w 381000"/>
                <a:gd name="connsiteY1" fmla="*/ 490738 h 509788"/>
                <a:gd name="connsiteX2" fmla="*/ 57150 w 381000"/>
                <a:gd name="connsiteY2" fmla="*/ 438351 h 509788"/>
                <a:gd name="connsiteX3" fmla="*/ 85725 w 381000"/>
                <a:gd name="connsiteY3" fmla="*/ 400251 h 509788"/>
                <a:gd name="connsiteX4" fmla="*/ 95250 w 381000"/>
                <a:gd name="connsiteY4" fmla="*/ 366913 h 509788"/>
                <a:gd name="connsiteX5" fmla="*/ 100012 w 381000"/>
                <a:gd name="connsiteY5" fmla="*/ 352626 h 509788"/>
                <a:gd name="connsiteX6" fmla="*/ 104775 w 381000"/>
                <a:gd name="connsiteY6" fmla="*/ 333576 h 509788"/>
                <a:gd name="connsiteX7" fmla="*/ 109537 w 381000"/>
                <a:gd name="connsiteY7" fmla="*/ 319288 h 509788"/>
                <a:gd name="connsiteX8" fmla="*/ 123825 w 381000"/>
                <a:gd name="connsiteY8" fmla="*/ 257376 h 509788"/>
                <a:gd name="connsiteX9" fmla="*/ 128587 w 381000"/>
                <a:gd name="connsiteY9" fmla="*/ 209751 h 509788"/>
                <a:gd name="connsiteX10" fmla="*/ 133350 w 381000"/>
                <a:gd name="connsiteY10" fmla="*/ 185938 h 509788"/>
                <a:gd name="connsiteX11" fmla="*/ 138112 w 381000"/>
                <a:gd name="connsiteY11" fmla="*/ 147838 h 509788"/>
                <a:gd name="connsiteX12" fmla="*/ 142875 w 381000"/>
                <a:gd name="connsiteY12" fmla="*/ 114501 h 509788"/>
                <a:gd name="connsiteX13" fmla="*/ 152400 w 381000"/>
                <a:gd name="connsiteY13" fmla="*/ 71638 h 509788"/>
                <a:gd name="connsiteX14" fmla="*/ 166687 w 381000"/>
                <a:gd name="connsiteY14" fmla="*/ 38301 h 509788"/>
                <a:gd name="connsiteX15" fmla="*/ 180975 w 381000"/>
                <a:gd name="connsiteY15" fmla="*/ 33538 h 509788"/>
                <a:gd name="connsiteX16" fmla="*/ 195262 w 381000"/>
                <a:gd name="connsiteY16" fmla="*/ 24013 h 509788"/>
                <a:gd name="connsiteX17" fmla="*/ 223837 w 381000"/>
                <a:gd name="connsiteY17" fmla="*/ 14488 h 509788"/>
                <a:gd name="connsiteX18" fmla="*/ 238125 w 381000"/>
                <a:gd name="connsiteY18" fmla="*/ 9726 h 509788"/>
                <a:gd name="connsiteX19" fmla="*/ 280987 w 381000"/>
                <a:gd name="connsiteY19" fmla="*/ 4963 h 509788"/>
                <a:gd name="connsiteX20" fmla="*/ 309562 w 381000"/>
                <a:gd name="connsiteY20" fmla="*/ 4963 h 509788"/>
                <a:gd name="connsiteX21" fmla="*/ 381000 w 381000"/>
                <a:gd name="connsiteY21" fmla="*/ 9726 h 50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1000" h="509788">
                  <a:moveTo>
                    <a:pt x="0" y="509788"/>
                  </a:moveTo>
                  <a:cubicBezTo>
                    <a:pt x="7937" y="503438"/>
                    <a:pt x="16974" y="498259"/>
                    <a:pt x="23812" y="490738"/>
                  </a:cubicBezTo>
                  <a:cubicBezTo>
                    <a:pt x="68386" y="441707"/>
                    <a:pt x="32870" y="474771"/>
                    <a:pt x="57150" y="438351"/>
                  </a:cubicBezTo>
                  <a:cubicBezTo>
                    <a:pt x="65956" y="425142"/>
                    <a:pt x="85725" y="400251"/>
                    <a:pt x="85725" y="400251"/>
                  </a:cubicBezTo>
                  <a:cubicBezTo>
                    <a:pt x="88900" y="389138"/>
                    <a:pt x="91929" y="377983"/>
                    <a:pt x="95250" y="366913"/>
                  </a:cubicBezTo>
                  <a:cubicBezTo>
                    <a:pt x="96692" y="362105"/>
                    <a:pt x="98633" y="357453"/>
                    <a:pt x="100012" y="352626"/>
                  </a:cubicBezTo>
                  <a:cubicBezTo>
                    <a:pt x="101810" y="346332"/>
                    <a:pt x="102977" y="339870"/>
                    <a:pt x="104775" y="333576"/>
                  </a:cubicBezTo>
                  <a:cubicBezTo>
                    <a:pt x="106154" y="328749"/>
                    <a:pt x="108408" y="324180"/>
                    <a:pt x="109537" y="319288"/>
                  </a:cubicBezTo>
                  <a:cubicBezTo>
                    <a:pt x="125297" y="250990"/>
                    <a:pt x="112314" y="291905"/>
                    <a:pt x="123825" y="257376"/>
                  </a:cubicBezTo>
                  <a:cubicBezTo>
                    <a:pt x="125412" y="241501"/>
                    <a:pt x="126478" y="225565"/>
                    <a:pt x="128587" y="209751"/>
                  </a:cubicBezTo>
                  <a:cubicBezTo>
                    <a:pt x="129657" y="201727"/>
                    <a:pt x="132119" y="193939"/>
                    <a:pt x="133350" y="185938"/>
                  </a:cubicBezTo>
                  <a:cubicBezTo>
                    <a:pt x="135296" y="173288"/>
                    <a:pt x="136420" y="160525"/>
                    <a:pt x="138112" y="147838"/>
                  </a:cubicBezTo>
                  <a:cubicBezTo>
                    <a:pt x="139596" y="136711"/>
                    <a:pt x="141168" y="125596"/>
                    <a:pt x="142875" y="114501"/>
                  </a:cubicBezTo>
                  <a:cubicBezTo>
                    <a:pt x="150040" y="67932"/>
                    <a:pt x="143763" y="101867"/>
                    <a:pt x="152400" y="71638"/>
                  </a:cubicBezTo>
                  <a:cubicBezTo>
                    <a:pt x="155790" y="59774"/>
                    <a:pt x="155945" y="46894"/>
                    <a:pt x="166687" y="38301"/>
                  </a:cubicBezTo>
                  <a:cubicBezTo>
                    <a:pt x="170607" y="35165"/>
                    <a:pt x="176485" y="35783"/>
                    <a:pt x="180975" y="33538"/>
                  </a:cubicBezTo>
                  <a:cubicBezTo>
                    <a:pt x="186094" y="30978"/>
                    <a:pt x="190032" y="26338"/>
                    <a:pt x="195262" y="24013"/>
                  </a:cubicBezTo>
                  <a:cubicBezTo>
                    <a:pt x="204437" y="19935"/>
                    <a:pt x="214312" y="17663"/>
                    <a:pt x="223837" y="14488"/>
                  </a:cubicBezTo>
                  <a:cubicBezTo>
                    <a:pt x="228600" y="12901"/>
                    <a:pt x="233135" y="10280"/>
                    <a:pt x="238125" y="9726"/>
                  </a:cubicBezTo>
                  <a:lnTo>
                    <a:pt x="280987" y="4963"/>
                  </a:lnTo>
                  <a:cubicBezTo>
                    <a:pt x="308202" y="-4107"/>
                    <a:pt x="282348" y="1334"/>
                    <a:pt x="309562" y="4963"/>
                  </a:cubicBezTo>
                  <a:cubicBezTo>
                    <a:pt x="348251" y="10122"/>
                    <a:pt x="353378" y="9726"/>
                    <a:pt x="381000" y="9726"/>
                  </a:cubicBezTo>
                </a:path>
              </a:pathLst>
            </a:custGeom>
            <a:noFill/>
            <a:ln w="9525" cap="flat" cmpd="sng" algn="ctr">
              <a:solidFill>
                <a:srgbClr val="434343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71" name="Rechteck 670">
              <a:extLst>
                <a:ext uri="{FF2B5EF4-FFF2-40B4-BE49-F238E27FC236}">
                  <a16:creationId xmlns:a16="http://schemas.microsoft.com/office/drawing/2014/main" id="{848F4419-CEF7-CD26-19B4-900524044BCD}"/>
                </a:ext>
              </a:extLst>
            </p:cNvPr>
            <p:cNvSpPr/>
            <p:nvPr/>
          </p:nvSpPr>
          <p:spPr>
            <a:xfrm>
              <a:off x="3762524" y="4585980"/>
              <a:ext cx="335607" cy="45719"/>
            </a:xfrm>
            <a:prstGeom prst="rect">
              <a:avLst/>
            </a:prstGeom>
            <a:solidFill>
              <a:srgbClr val="EFF0F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672" name="Rechteck 671">
              <a:extLst>
                <a:ext uri="{FF2B5EF4-FFF2-40B4-BE49-F238E27FC236}">
                  <a16:creationId xmlns:a16="http://schemas.microsoft.com/office/drawing/2014/main" id="{2B61AA39-B856-AC0D-4DD1-C9F8898B6626}"/>
                </a:ext>
              </a:extLst>
            </p:cNvPr>
            <p:cNvSpPr/>
            <p:nvPr/>
          </p:nvSpPr>
          <p:spPr>
            <a:xfrm>
              <a:off x="4146997" y="4572719"/>
              <a:ext cx="335607" cy="45719"/>
            </a:xfrm>
            <a:prstGeom prst="rect">
              <a:avLst/>
            </a:prstGeom>
            <a:solidFill>
              <a:srgbClr val="EFF0F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9569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</p:grpSp>
      <p:sp>
        <p:nvSpPr>
          <p:cNvPr id="673" name="Textfeld 249">
            <a:extLst>
              <a:ext uri="{FF2B5EF4-FFF2-40B4-BE49-F238E27FC236}">
                <a16:creationId xmlns:a16="http://schemas.microsoft.com/office/drawing/2014/main" id="{6836DF0C-CB61-6EA7-A383-B080828F785B}"/>
              </a:ext>
            </a:extLst>
          </p:cNvPr>
          <p:cNvSpPr txBox="1"/>
          <p:nvPr/>
        </p:nvSpPr>
        <p:spPr>
          <a:xfrm>
            <a:off x="4976263" y="3719753"/>
            <a:ext cx="914400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000" dirty="0">
                <a:solidFill>
                  <a:srgbClr val="434343"/>
                </a:solidFill>
                <a:latin typeface="Montserrat Light" pitchFamily="2" charset="77"/>
              </a:rPr>
              <a:t>Umspannwerk</a:t>
            </a:r>
          </a:p>
        </p:txBody>
      </p:sp>
      <p:grpSp>
        <p:nvGrpSpPr>
          <p:cNvPr id="674" name="Gruppieren 673">
            <a:extLst>
              <a:ext uri="{FF2B5EF4-FFF2-40B4-BE49-F238E27FC236}">
                <a16:creationId xmlns:a16="http://schemas.microsoft.com/office/drawing/2014/main" id="{CC0AE268-2299-8E95-204C-3C03A8CD14F4}"/>
              </a:ext>
            </a:extLst>
          </p:cNvPr>
          <p:cNvGrpSpPr/>
          <p:nvPr/>
        </p:nvGrpSpPr>
        <p:grpSpPr>
          <a:xfrm>
            <a:off x="6498339" y="3859885"/>
            <a:ext cx="2486244" cy="2096103"/>
            <a:chOff x="7441826" y="3252030"/>
            <a:chExt cx="2486244" cy="2096103"/>
          </a:xfrm>
        </p:grpSpPr>
        <p:grpSp>
          <p:nvGrpSpPr>
            <p:cNvPr id="675" name="Gruppieren 674">
              <a:extLst>
                <a:ext uri="{FF2B5EF4-FFF2-40B4-BE49-F238E27FC236}">
                  <a16:creationId xmlns:a16="http://schemas.microsoft.com/office/drawing/2014/main" id="{EA53252C-3433-42A8-3442-F772A8589153}"/>
                </a:ext>
              </a:extLst>
            </p:cNvPr>
            <p:cNvGrpSpPr/>
            <p:nvPr/>
          </p:nvGrpSpPr>
          <p:grpSpPr>
            <a:xfrm>
              <a:off x="7441826" y="3252030"/>
              <a:ext cx="2486244" cy="2096103"/>
              <a:chOff x="7270523" y="3000211"/>
              <a:chExt cx="2486244" cy="2096103"/>
            </a:xfrm>
          </p:grpSpPr>
          <p:sp>
            <p:nvSpPr>
              <p:cNvPr id="678" name="Rechteck 677">
                <a:extLst>
                  <a:ext uri="{FF2B5EF4-FFF2-40B4-BE49-F238E27FC236}">
                    <a16:creationId xmlns:a16="http://schemas.microsoft.com/office/drawing/2014/main" id="{3611058F-0C2E-A5AA-808A-2945C88C5959}"/>
                  </a:ext>
                </a:extLst>
              </p:cNvPr>
              <p:cNvSpPr/>
              <p:nvPr/>
            </p:nvSpPr>
            <p:spPr>
              <a:xfrm>
                <a:off x="7520357" y="3751666"/>
                <a:ext cx="1159007" cy="924059"/>
              </a:xfrm>
              <a:prstGeom prst="rect">
                <a:avLst/>
              </a:prstGeom>
              <a:solidFill>
                <a:srgbClr val="EFF0F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79" name="Ellipse 6">
                <a:extLst>
                  <a:ext uri="{FF2B5EF4-FFF2-40B4-BE49-F238E27FC236}">
                    <a16:creationId xmlns:a16="http://schemas.microsoft.com/office/drawing/2014/main" id="{420B95BC-956D-166A-40B6-D1DF10C2AC44}"/>
                  </a:ext>
                </a:extLst>
              </p:cNvPr>
              <p:cNvSpPr/>
              <p:nvPr/>
            </p:nvSpPr>
            <p:spPr>
              <a:xfrm>
                <a:off x="7304453" y="4197040"/>
                <a:ext cx="701557" cy="555193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80" name="Ellipse 138">
                <a:extLst>
                  <a:ext uri="{FF2B5EF4-FFF2-40B4-BE49-F238E27FC236}">
                    <a16:creationId xmlns:a16="http://schemas.microsoft.com/office/drawing/2014/main" id="{2DE96FF1-703D-61D4-C659-06DF55BD5B83}"/>
                  </a:ext>
                </a:extLst>
              </p:cNvPr>
              <p:cNvSpPr/>
              <p:nvPr/>
            </p:nvSpPr>
            <p:spPr>
              <a:xfrm>
                <a:off x="7749083" y="4225402"/>
                <a:ext cx="701557" cy="542835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81" name="Ellipse 139">
                <a:extLst>
                  <a:ext uri="{FF2B5EF4-FFF2-40B4-BE49-F238E27FC236}">
                    <a16:creationId xmlns:a16="http://schemas.microsoft.com/office/drawing/2014/main" id="{5EE373DC-D51C-DE23-7E04-F2D9CBA37652}"/>
                  </a:ext>
                </a:extLst>
              </p:cNvPr>
              <p:cNvSpPr/>
              <p:nvPr/>
            </p:nvSpPr>
            <p:spPr>
              <a:xfrm>
                <a:off x="8242333" y="4217762"/>
                <a:ext cx="701557" cy="542835"/>
              </a:xfrm>
              <a:prstGeom prst="ellipse">
                <a:avLst/>
              </a:prstGeom>
              <a:solidFill>
                <a:srgbClr val="2CADB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82" name="Rechteck 681">
                <a:extLst>
                  <a:ext uri="{FF2B5EF4-FFF2-40B4-BE49-F238E27FC236}">
                    <a16:creationId xmlns:a16="http://schemas.microsoft.com/office/drawing/2014/main" id="{EC41F750-C82A-39A1-6CBC-4A45D4034B5A}"/>
                  </a:ext>
                </a:extLst>
              </p:cNvPr>
              <p:cNvSpPr/>
              <p:nvPr/>
            </p:nvSpPr>
            <p:spPr>
              <a:xfrm>
                <a:off x="7803884" y="3450469"/>
                <a:ext cx="107181" cy="937413"/>
              </a:xfrm>
              <a:prstGeom prst="rect">
                <a:avLst/>
              </a:prstGeom>
              <a:solidFill>
                <a:srgbClr val="EFF0F1">
                  <a:lumMod val="25000"/>
                </a:srgbClr>
              </a:solidFill>
              <a:ln w="2540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83" name="Rechteck 682">
                <a:extLst>
                  <a:ext uri="{FF2B5EF4-FFF2-40B4-BE49-F238E27FC236}">
                    <a16:creationId xmlns:a16="http://schemas.microsoft.com/office/drawing/2014/main" id="{F25C1506-C8F8-9F9A-7100-ADCC9BED5E5C}"/>
                  </a:ext>
                </a:extLst>
              </p:cNvPr>
              <p:cNvSpPr/>
              <p:nvPr/>
            </p:nvSpPr>
            <p:spPr>
              <a:xfrm>
                <a:off x="8288632" y="3451984"/>
                <a:ext cx="107181" cy="937414"/>
              </a:xfrm>
              <a:prstGeom prst="rect">
                <a:avLst/>
              </a:prstGeom>
              <a:solidFill>
                <a:srgbClr val="EFF0F1">
                  <a:lumMod val="25000"/>
                </a:srgbClr>
              </a:solidFill>
              <a:ln w="25400" cap="flat" cmpd="sng" algn="ctr">
                <a:solidFill>
                  <a:srgbClr val="434343"/>
                </a:solidFill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84" name="Rechteck 683">
                <a:extLst>
                  <a:ext uri="{FF2B5EF4-FFF2-40B4-BE49-F238E27FC236}">
                    <a16:creationId xmlns:a16="http://schemas.microsoft.com/office/drawing/2014/main" id="{3133DDA5-59C7-7757-EA7C-2EB53FF8CADA}"/>
                  </a:ext>
                </a:extLst>
              </p:cNvPr>
              <p:cNvSpPr/>
              <p:nvPr/>
            </p:nvSpPr>
            <p:spPr>
              <a:xfrm>
                <a:off x="8672269" y="3718198"/>
                <a:ext cx="297038" cy="1025519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85" name="Rechteck 684">
                <a:extLst>
                  <a:ext uri="{FF2B5EF4-FFF2-40B4-BE49-F238E27FC236}">
                    <a16:creationId xmlns:a16="http://schemas.microsoft.com/office/drawing/2014/main" id="{FCD4D460-C715-398A-9AB5-D098954FCBDC}"/>
                  </a:ext>
                </a:extLst>
              </p:cNvPr>
              <p:cNvSpPr/>
              <p:nvPr/>
            </p:nvSpPr>
            <p:spPr>
              <a:xfrm>
                <a:off x="7270523" y="3734574"/>
                <a:ext cx="297038" cy="1025519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86" name="Rechteck 685">
                <a:extLst>
                  <a:ext uri="{FF2B5EF4-FFF2-40B4-BE49-F238E27FC236}">
                    <a16:creationId xmlns:a16="http://schemas.microsoft.com/office/drawing/2014/main" id="{7056C2F4-068E-A9EC-DC96-102894F993EA}"/>
                  </a:ext>
                </a:extLst>
              </p:cNvPr>
              <p:cNvSpPr/>
              <p:nvPr/>
            </p:nvSpPr>
            <p:spPr>
              <a:xfrm rot="5400000">
                <a:off x="7979671" y="4128989"/>
                <a:ext cx="297038" cy="1315658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cxnSp>
            <p:nvCxnSpPr>
              <p:cNvPr id="687" name="Gerader Verbinder 144">
                <a:extLst>
                  <a:ext uri="{FF2B5EF4-FFF2-40B4-BE49-F238E27FC236}">
                    <a16:creationId xmlns:a16="http://schemas.microsoft.com/office/drawing/2014/main" id="{241083D5-5392-8F6E-3D61-665463CAB5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2155" y="4534983"/>
                <a:ext cx="50405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688" name="Gerader Verbinder 151">
                <a:extLst>
                  <a:ext uri="{FF2B5EF4-FFF2-40B4-BE49-F238E27FC236}">
                    <a16:creationId xmlns:a16="http://schemas.microsoft.com/office/drawing/2014/main" id="{64151F20-72DE-3A53-4B1E-569DFB950E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9645" y="4382583"/>
                <a:ext cx="0" cy="15240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689" name="Gerader Verbinder 153">
                <a:extLst>
                  <a:ext uri="{FF2B5EF4-FFF2-40B4-BE49-F238E27FC236}">
                    <a16:creationId xmlns:a16="http://schemas.microsoft.com/office/drawing/2014/main" id="{A250466A-7775-3BBB-48E8-AB48B62995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58727" y="4382583"/>
                <a:ext cx="0" cy="152400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690" name="Halbbogen 689">
                <a:extLst>
                  <a:ext uri="{FF2B5EF4-FFF2-40B4-BE49-F238E27FC236}">
                    <a16:creationId xmlns:a16="http://schemas.microsoft.com/office/drawing/2014/main" id="{0F1A0E0B-1F2A-DCFE-0C8C-EFF3060E82BB}"/>
                  </a:ext>
                </a:extLst>
              </p:cNvPr>
              <p:cNvSpPr/>
              <p:nvPr/>
            </p:nvSpPr>
            <p:spPr>
              <a:xfrm>
                <a:off x="8280176" y="3147378"/>
                <a:ext cx="514495" cy="602118"/>
              </a:xfrm>
              <a:prstGeom prst="blockArc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91" name="Halbbogen 690">
                <a:extLst>
                  <a:ext uri="{FF2B5EF4-FFF2-40B4-BE49-F238E27FC236}">
                    <a16:creationId xmlns:a16="http://schemas.microsoft.com/office/drawing/2014/main" id="{965ADD95-2F94-E389-6E4F-276BE30E1B29}"/>
                  </a:ext>
                </a:extLst>
              </p:cNvPr>
              <p:cNvSpPr/>
              <p:nvPr/>
            </p:nvSpPr>
            <p:spPr>
              <a:xfrm>
                <a:off x="9242272" y="3144672"/>
                <a:ext cx="514495" cy="602118"/>
              </a:xfrm>
              <a:prstGeom prst="blockArc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92" name="Rechteck 691">
                <a:extLst>
                  <a:ext uri="{FF2B5EF4-FFF2-40B4-BE49-F238E27FC236}">
                    <a16:creationId xmlns:a16="http://schemas.microsoft.com/office/drawing/2014/main" id="{176E747A-320A-5239-4736-6C1B79D99CCE}"/>
                  </a:ext>
                </a:extLst>
              </p:cNvPr>
              <p:cNvSpPr/>
              <p:nvPr/>
            </p:nvSpPr>
            <p:spPr>
              <a:xfrm>
                <a:off x="8530844" y="3000211"/>
                <a:ext cx="975255" cy="717988"/>
              </a:xfrm>
              <a:prstGeom prst="rect">
                <a:avLst/>
              </a:prstGeom>
              <a:solidFill>
                <a:srgbClr val="EFF0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sp>
            <p:nvSpPr>
              <p:cNvPr id="693" name="Rechteck 692">
                <a:extLst>
                  <a:ext uri="{FF2B5EF4-FFF2-40B4-BE49-F238E27FC236}">
                    <a16:creationId xmlns:a16="http://schemas.microsoft.com/office/drawing/2014/main" id="{A95B69CD-787B-D2D6-8C72-5C9AB812FB14}"/>
                  </a:ext>
                </a:extLst>
              </p:cNvPr>
              <p:cNvSpPr/>
              <p:nvPr/>
            </p:nvSpPr>
            <p:spPr>
              <a:xfrm>
                <a:off x="8530844" y="3144279"/>
                <a:ext cx="975256" cy="130759"/>
              </a:xfrm>
              <a:prstGeom prst="rect">
                <a:avLst/>
              </a:prstGeom>
              <a:solidFill>
                <a:srgbClr val="2CADB5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108000" tIns="108000" rIns="72000" bIns="72000" rtlCol="0" anchor="ctr"/>
              <a:lstStyle/>
              <a:p>
                <a:pPr marL="0" marR="0" lvl="0" indent="0" algn="ctr" defTabSz="995690" eaLnBrk="1" fontAlgn="auto" latinLnBrk="0" hangingPunct="1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Light" pitchFamily="2" charset="77"/>
                </a:endParaRPr>
              </a:p>
            </p:txBody>
          </p:sp>
          <p:cxnSp>
            <p:nvCxnSpPr>
              <p:cNvPr id="694" name="Gerader Verbinder 159">
                <a:extLst>
                  <a:ext uri="{FF2B5EF4-FFF2-40B4-BE49-F238E27FC236}">
                    <a16:creationId xmlns:a16="http://schemas.microsoft.com/office/drawing/2014/main" id="{3197F5EB-9F9D-EE5B-98A8-787181326F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9860" y="4542538"/>
                <a:ext cx="0" cy="553776"/>
              </a:xfrm>
              <a:prstGeom prst="line">
                <a:avLst/>
              </a:prstGeom>
              <a:noFill/>
              <a:ln w="28575" cap="flat" cmpd="sng" algn="ctr">
                <a:solidFill>
                  <a:srgbClr val="F9B123"/>
                </a:solidFill>
                <a:prstDash val="solid"/>
              </a:ln>
              <a:effectLst/>
            </p:spPr>
          </p:cxnSp>
        </p:grpSp>
        <p:sp>
          <p:nvSpPr>
            <p:cNvPr id="676" name="Textfeld 675">
              <a:extLst>
                <a:ext uri="{FF2B5EF4-FFF2-40B4-BE49-F238E27FC236}">
                  <a16:creationId xmlns:a16="http://schemas.microsoft.com/office/drawing/2014/main" id="{3CDAED3A-892E-A1ED-9E2A-7D5CDB95B835}"/>
                </a:ext>
              </a:extLst>
            </p:cNvPr>
            <p:cNvSpPr txBox="1"/>
            <p:nvPr/>
          </p:nvSpPr>
          <p:spPr>
            <a:xfrm>
              <a:off x="7942056" y="3365871"/>
              <a:ext cx="605224" cy="39548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Montserrat Light" pitchFamily="2" charset="77"/>
                </a:rPr>
                <a:t>O2</a:t>
              </a:r>
            </a:p>
          </p:txBody>
        </p:sp>
        <p:sp>
          <p:nvSpPr>
            <p:cNvPr id="677" name="Textfeld 676">
              <a:extLst>
                <a:ext uri="{FF2B5EF4-FFF2-40B4-BE49-F238E27FC236}">
                  <a16:creationId xmlns:a16="http://schemas.microsoft.com/office/drawing/2014/main" id="{E47B6C3F-EA13-6F7C-AB72-191DEE159D6C}"/>
                </a:ext>
              </a:extLst>
            </p:cNvPr>
            <p:cNvSpPr txBox="1"/>
            <p:nvPr/>
          </p:nvSpPr>
          <p:spPr>
            <a:xfrm>
              <a:off x="9148815" y="3570308"/>
              <a:ext cx="605224" cy="39548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Montserrat Light" pitchFamily="2" charset="77"/>
                </a:rPr>
                <a:t>H2</a:t>
              </a:r>
            </a:p>
          </p:txBody>
        </p:sp>
      </p:grpSp>
      <p:cxnSp>
        <p:nvCxnSpPr>
          <p:cNvPr id="695" name="Gerader Verbinder 165">
            <a:extLst>
              <a:ext uri="{FF2B5EF4-FFF2-40B4-BE49-F238E27FC236}">
                <a16:creationId xmlns:a16="http://schemas.microsoft.com/office/drawing/2014/main" id="{9F00D352-B202-BF5B-3DC2-F17143AFE778}"/>
              </a:ext>
            </a:extLst>
          </p:cNvPr>
          <p:cNvCxnSpPr>
            <a:cxnSpLocks/>
          </p:cNvCxnSpPr>
          <p:nvPr/>
        </p:nvCxnSpPr>
        <p:spPr>
          <a:xfrm flipH="1">
            <a:off x="3493404" y="3248645"/>
            <a:ext cx="1346285" cy="16085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96" name="Gerader Verbinder 169">
            <a:extLst>
              <a:ext uri="{FF2B5EF4-FFF2-40B4-BE49-F238E27FC236}">
                <a16:creationId xmlns:a16="http://schemas.microsoft.com/office/drawing/2014/main" id="{7B2C18AF-1EE6-1BE5-725E-06A6019A8580}"/>
              </a:ext>
            </a:extLst>
          </p:cNvPr>
          <p:cNvCxnSpPr>
            <a:cxnSpLocks/>
          </p:cNvCxnSpPr>
          <p:nvPr/>
        </p:nvCxnSpPr>
        <p:spPr>
          <a:xfrm flipH="1">
            <a:off x="6640311" y="3227721"/>
            <a:ext cx="2202300" cy="7296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97" name="Gerader Verbinder 171">
            <a:extLst>
              <a:ext uri="{FF2B5EF4-FFF2-40B4-BE49-F238E27FC236}">
                <a16:creationId xmlns:a16="http://schemas.microsoft.com/office/drawing/2014/main" id="{8A7CD668-45C5-99E0-B9E8-D4C02523614A}"/>
              </a:ext>
            </a:extLst>
          </p:cNvPr>
          <p:cNvCxnSpPr>
            <a:cxnSpLocks/>
          </p:cNvCxnSpPr>
          <p:nvPr/>
        </p:nvCxnSpPr>
        <p:spPr>
          <a:xfrm flipH="1" flipV="1">
            <a:off x="3479778" y="5938541"/>
            <a:ext cx="3855542" cy="15777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98" name="Gerader Verbinder 174">
            <a:extLst>
              <a:ext uri="{FF2B5EF4-FFF2-40B4-BE49-F238E27FC236}">
                <a16:creationId xmlns:a16="http://schemas.microsoft.com/office/drawing/2014/main" id="{30F44C8A-5573-62B6-9B56-97CF9053E5CF}"/>
              </a:ext>
            </a:extLst>
          </p:cNvPr>
          <p:cNvCxnSpPr>
            <a:cxnSpLocks/>
          </p:cNvCxnSpPr>
          <p:nvPr/>
        </p:nvCxnSpPr>
        <p:spPr>
          <a:xfrm>
            <a:off x="3500463" y="3267842"/>
            <a:ext cx="0" cy="2880195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699" name="Gerader Verbinder 146">
            <a:extLst>
              <a:ext uri="{FF2B5EF4-FFF2-40B4-BE49-F238E27FC236}">
                <a16:creationId xmlns:a16="http://schemas.microsoft.com/office/drawing/2014/main" id="{6D6151B1-6AB2-3FCF-5E44-C9ADDEB3365B}"/>
              </a:ext>
            </a:extLst>
          </p:cNvPr>
          <p:cNvCxnSpPr>
            <a:cxnSpLocks/>
          </p:cNvCxnSpPr>
          <p:nvPr/>
        </p:nvCxnSpPr>
        <p:spPr>
          <a:xfrm flipH="1" flipV="1">
            <a:off x="2375176" y="4304128"/>
            <a:ext cx="1128759" cy="1954"/>
          </a:xfrm>
          <a:prstGeom prst="line">
            <a:avLst/>
          </a:prstGeom>
          <a:noFill/>
          <a:ln w="28575" cap="flat" cmpd="sng" algn="ctr">
            <a:solidFill>
              <a:srgbClr val="F9B123"/>
            </a:solidFill>
            <a:prstDash val="solid"/>
          </a:ln>
          <a:effectLst/>
        </p:spPr>
      </p:cxnSp>
      <p:cxnSp>
        <p:nvCxnSpPr>
          <p:cNvPr id="700" name="Gerade Verbindung mit Pfeil 699">
            <a:extLst>
              <a:ext uri="{FF2B5EF4-FFF2-40B4-BE49-F238E27FC236}">
                <a16:creationId xmlns:a16="http://schemas.microsoft.com/office/drawing/2014/main" id="{5442DC20-FC5C-8766-AF9A-FC172E7365E8}"/>
              </a:ext>
            </a:extLst>
          </p:cNvPr>
          <p:cNvCxnSpPr>
            <a:cxnSpLocks/>
          </p:cNvCxnSpPr>
          <p:nvPr/>
        </p:nvCxnSpPr>
        <p:spPr>
          <a:xfrm>
            <a:off x="3841216" y="4777791"/>
            <a:ext cx="2604786" cy="926812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sp>
        <p:nvSpPr>
          <p:cNvPr id="701" name="Textfeld 700">
            <a:extLst>
              <a:ext uri="{FF2B5EF4-FFF2-40B4-BE49-F238E27FC236}">
                <a16:creationId xmlns:a16="http://schemas.microsoft.com/office/drawing/2014/main" id="{2F98AD40-35A5-98F4-DAE1-10C4FA64A30C}"/>
              </a:ext>
            </a:extLst>
          </p:cNvPr>
          <p:cNvSpPr txBox="1"/>
          <p:nvPr/>
        </p:nvSpPr>
        <p:spPr>
          <a:xfrm rot="1099735">
            <a:off x="3929838" y="4755008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r>
              <a:rPr lang="de-DE" sz="1000" dirty="0">
                <a:solidFill>
                  <a:srgbClr val="434343"/>
                </a:solidFill>
                <a:latin typeface="Montserrat Light" pitchFamily="2" charset="77"/>
              </a:rPr>
              <a:t>Dezentrale Lieferung</a:t>
            </a:r>
          </a:p>
          <a:p>
            <a:pPr defTabSz="995690">
              <a:lnSpc>
                <a:spcPct val="105000"/>
              </a:lnSpc>
            </a:pPr>
            <a:endParaRPr lang="de-DE" sz="1000" dirty="0">
              <a:solidFill>
                <a:srgbClr val="434343"/>
              </a:solidFill>
              <a:latin typeface="Montserrat Light" pitchFamily="2" charset="77"/>
            </a:endParaRPr>
          </a:p>
          <a:p>
            <a:pPr defTabSz="995690">
              <a:lnSpc>
                <a:spcPct val="105000"/>
              </a:lnSpc>
            </a:pPr>
            <a:r>
              <a:rPr lang="de-DE" sz="1000" dirty="0">
                <a:solidFill>
                  <a:srgbClr val="434343"/>
                </a:solidFill>
                <a:latin typeface="Montserrat Light" pitchFamily="2" charset="77"/>
              </a:rPr>
              <a:t>Zeitgleichheit</a:t>
            </a:r>
          </a:p>
        </p:txBody>
      </p:sp>
      <p:cxnSp>
        <p:nvCxnSpPr>
          <p:cNvPr id="702" name="Gerade Verbindung mit Pfeil 701">
            <a:extLst>
              <a:ext uri="{FF2B5EF4-FFF2-40B4-BE49-F238E27FC236}">
                <a16:creationId xmlns:a16="http://schemas.microsoft.com/office/drawing/2014/main" id="{D4A128D6-A73F-4C55-BA9A-6A67B04C5B2F}"/>
              </a:ext>
            </a:extLst>
          </p:cNvPr>
          <p:cNvCxnSpPr>
            <a:cxnSpLocks/>
          </p:cNvCxnSpPr>
          <p:nvPr/>
        </p:nvCxnSpPr>
        <p:spPr>
          <a:xfrm>
            <a:off x="7470150" y="3380360"/>
            <a:ext cx="0" cy="578704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sp>
        <p:nvSpPr>
          <p:cNvPr id="703" name="Textfeld 702">
            <a:extLst>
              <a:ext uri="{FF2B5EF4-FFF2-40B4-BE49-F238E27FC236}">
                <a16:creationId xmlns:a16="http://schemas.microsoft.com/office/drawing/2014/main" id="{CEF82D8D-768F-BE1D-2646-31E13942E4B9}"/>
              </a:ext>
            </a:extLst>
          </p:cNvPr>
          <p:cNvSpPr txBox="1"/>
          <p:nvPr/>
        </p:nvSpPr>
        <p:spPr>
          <a:xfrm>
            <a:off x="7617510" y="3303109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r>
              <a:rPr lang="de-DE" sz="1000" dirty="0">
                <a:solidFill>
                  <a:srgbClr val="434343"/>
                </a:solidFill>
                <a:latin typeface="Montserrat Light" pitchFamily="2" charset="77"/>
              </a:rPr>
              <a:t>80 % aus Deutschland mit Herkunftsnachweisen</a:t>
            </a:r>
          </a:p>
          <a:p>
            <a:pPr defTabSz="995690">
              <a:lnSpc>
                <a:spcPct val="105000"/>
              </a:lnSpc>
            </a:pPr>
            <a:r>
              <a:rPr lang="de-DE" sz="1000" dirty="0">
                <a:solidFill>
                  <a:srgbClr val="434343"/>
                </a:solidFill>
                <a:latin typeface="Montserrat Light" pitchFamily="2" charset="77"/>
              </a:rPr>
              <a:t>20 % aus angrenzenden Preiszonen </a:t>
            </a:r>
          </a:p>
        </p:txBody>
      </p:sp>
      <p:sp>
        <p:nvSpPr>
          <p:cNvPr id="704" name="Textfeld 703">
            <a:extLst>
              <a:ext uri="{FF2B5EF4-FFF2-40B4-BE49-F238E27FC236}">
                <a16:creationId xmlns:a16="http://schemas.microsoft.com/office/drawing/2014/main" id="{ADAEB845-E7D1-2012-7104-6D76A72A949C}"/>
              </a:ext>
            </a:extLst>
          </p:cNvPr>
          <p:cNvSpPr txBox="1"/>
          <p:nvPr/>
        </p:nvSpPr>
        <p:spPr>
          <a:xfrm>
            <a:off x="8162001" y="466685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defTabSz="995690">
              <a:lnSpc>
                <a:spcPct val="105000"/>
              </a:lnSpc>
            </a:pPr>
            <a:r>
              <a:rPr lang="de-DE" sz="1000" dirty="0">
                <a:solidFill>
                  <a:srgbClr val="434343"/>
                </a:solidFill>
                <a:latin typeface="Montserrat Light" pitchFamily="2" charset="77"/>
              </a:rPr>
              <a:t>Befreiung für 5.000 h</a:t>
            </a:r>
          </a:p>
          <a:p>
            <a:pPr defTabSz="995690">
              <a:lnSpc>
                <a:spcPct val="105000"/>
              </a:lnSpc>
            </a:pPr>
            <a:r>
              <a:rPr lang="de-DE" sz="1000" dirty="0">
                <a:solidFill>
                  <a:srgbClr val="434343"/>
                </a:solidFill>
                <a:latin typeface="Montserrat Light" pitchFamily="2" charset="77"/>
              </a:rPr>
              <a:t>von der </a:t>
            </a:r>
            <a:r>
              <a:rPr lang="de-DE" sz="1000" dirty="0" err="1">
                <a:solidFill>
                  <a:srgbClr val="434343"/>
                </a:solidFill>
                <a:latin typeface="Montserrat Light" pitchFamily="2" charset="77"/>
              </a:rPr>
              <a:t>vollst</a:t>
            </a:r>
            <a:r>
              <a:rPr lang="de-DE" sz="1000" dirty="0">
                <a:solidFill>
                  <a:srgbClr val="434343"/>
                </a:solidFill>
                <a:latin typeface="Montserrat Light" pitchFamily="2" charset="77"/>
              </a:rPr>
              <a:t>. EEG-Umlage</a:t>
            </a:r>
          </a:p>
        </p:txBody>
      </p:sp>
      <p:cxnSp>
        <p:nvCxnSpPr>
          <p:cNvPr id="705" name="Gerade Verbindung mit Pfeil 704">
            <a:extLst>
              <a:ext uri="{FF2B5EF4-FFF2-40B4-BE49-F238E27FC236}">
                <a16:creationId xmlns:a16="http://schemas.microsoft.com/office/drawing/2014/main" id="{55FCCF70-E5F1-2D83-135B-84719D67723A}"/>
              </a:ext>
            </a:extLst>
          </p:cNvPr>
          <p:cNvCxnSpPr>
            <a:cxnSpLocks/>
          </p:cNvCxnSpPr>
          <p:nvPr/>
        </p:nvCxnSpPr>
        <p:spPr>
          <a:xfrm>
            <a:off x="3438995" y="2382490"/>
            <a:ext cx="4635715" cy="0"/>
          </a:xfrm>
          <a:prstGeom prst="straightConnector1">
            <a:avLst/>
          </a:prstGeom>
          <a:noFill/>
          <a:ln w="9525" cap="flat" cmpd="sng" algn="ctr">
            <a:solidFill>
              <a:srgbClr val="434343"/>
            </a:solidFill>
            <a:prstDash val="solid"/>
            <a:tailEnd type="triangle"/>
          </a:ln>
          <a:effectLst/>
        </p:spPr>
      </p:cxnSp>
      <p:sp>
        <p:nvSpPr>
          <p:cNvPr id="706" name="Textfeld 249">
            <a:extLst>
              <a:ext uri="{FF2B5EF4-FFF2-40B4-BE49-F238E27FC236}">
                <a16:creationId xmlns:a16="http://schemas.microsoft.com/office/drawing/2014/main" id="{05B85634-ED83-AC3C-9141-107F51CE7CA6}"/>
              </a:ext>
            </a:extLst>
          </p:cNvPr>
          <p:cNvSpPr txBox="1"/>
          <p:nvPr/>
        </p:nvSpPr>
        <p:spPr>
          <a:xfrm>
            <a:off x="4033543" y="2088394"/>
            <a:ext cx="914400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000" dirty="0">
                <a:solidFill>
                  <a:srgbClr val="434343"/>
                </a:solidFill>
                <a:latin typeface="Montserrat Light" pitchFamily="2" charset="77"/>
              </a:rPr>
              <a:t>Finanzielle Förderung nach dem EEG 2021</a:t>
            </a:r>
          </a:p>
        </p:txBody>
      </p:sp>
      <p:grpSp>
        <p:nvGrpSpPr>
          <p:cNvPr id="707" name="Gruppieren 706">
            <a:extLst>
              <a:ext uri="{FF2B5EF4-FFF2-40B4-BE49-F238E27FC236}">
                <a16:creationId xmlns:a16="http://schemas.microsoft.com/office/drawing/2014/main" id="{57583544-0A04-7A16-E54B-4EDA2DCB1168}"/>
              </a:ext>
            </a:extLst>
          </p:cNvPr>
          <p:cNvGrpSpPr/>
          <p:nvPr/>
        </p:nvGrpSpPr>
        <p:grpSpPr>
          <a:xfrm>
            <a:off x="3056920" y="5619083"/>
            <a:ext cx="914400" cy="1003032"/>
            <a:chOff x="3900882" y="2342824"/>
            <a:chExt cx="914400" cy="1003032"/>
          </a:xfrm>
        </p:grpSpPr>
        <p:sp>
          <p:nvSpPr>
            <p:cNvPr id="708" name="Gleichschenkliges Dreieck 168">
              <a:extLst>
                <a:ext uri="{FF2B5EF4-FFF2-40B4-BE49-F238E27FC236}">
                  <a16:creationId xmlns:a16="http://schemas.microsoft.com/office/drawing/2014/main" id="{C2F3D161-F5B4-B9A9-51CA-1C113CA759A7}"/>
                </a:ext>
              </a:extLst>
            </p:cNvPr>
            <p:cNvSpPr/>
            <p:nvPr/>
          </p:nvSpPr>
          <p:spPr>
            <a:xfrm>
              <a:off x="3900882" y="2342824"/>
              <a:ext cx="914400" cy="701740"/>
            </a:xfrm>
            <a:prstGeom prst="triangle">
              <a:avLst/>
            </a:prstGeom>
            <a:solidFill>
              <a:srgbClr val="FFFFFF"/>
            </a:solidFill>
            <a:ln w="762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lIns="108000" tIns="108000" rIns="72000" bIns="72000" rtlCol="0" anchor="ctr"/>
            <a:lstStyle/>
            <a:p>
              <a:pPr marL="0" marR="0" lvl="0" indent="0" algn="ctr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  <p:sp>
          <p:nvSpPr>
            <p:cNvPr id="709" name="Textfeld 708">
              <a:extLst>
                <a:ext uri="{FF2B5EF4-FFF2-40B4-BE49-F238E27FC236}">
                  <a16:creationId xmlns:a16="http://schemas.microsoft.com/office/drawing/2014/main" id="{D8E36C8E-AD08-3B29-4C08-DE09411E2081}"/>
                </a:ext>
              </a:extLst>
            </p:cNvPr>
            <p:cNvSpPr txBox="1"/>
            <p:nvPr/>
          </p:nvSpPr>
          <p:spPr>
            <a:xfrm>
              <a:off x="3900882" y="2431456"/>
              <a:ext cx="914400" cy="914400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noAutofit/>
            </a:bodyPr>
            <a:lstStyle/>
            <a:p>
              <a:pPr marL="0" marR="0" lvl="0" indent="0" algn="ctr" defTabSz="99569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40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Montserrat Light" pitchFamily="2" charset="77"/>
                </a:rPr>
                <a:t>!</a:t>
              </a:r>
              <a:endParaRPr kumimoji="0" lang="de-DE" sz="160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ontserrat Light" pitchFamily="2" charset="77"/>
              </a:endParaRPr>
            </a:p>
          </p:txBody>
        </p:sp>
      </p:grpSp>
      <p:sp>
        <p:nvSpPr>
          <p:cNvPr id="710" name="Textfeld 249">
            <a:extLst>
              <a:ext uri="{FF2B5EF4-FFF2-40B4-BE49-F238E27FC236}">
                <a16:creationId xmlns:a16="http://schemas.microsoft.com/office/drawing/2014/main" id="{BA7C0753-BF43-346C-1ACE-3FA82D1CA323}"/>
              </a:ext>
            </a:extLst>
          </p:cNvPr>
          <p:cNvSpPr txBox="1"/>
          <p:nvPr/>
        </p:nvSpPr>
        <p:spPr>
          <a:xfrm>
            <a:off x="4061863" y="6116327"/>
            <a:ext cx="914400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000" dirty="0">
                <a:solidFill>
                  <a:srgbClr val="434343"/>
                </a:solidFill>
                <a:latin typeface="Montserrat Light" pitchFamily="2" charset="77"/>
              </a:rPr>
              <a:t>Räumliche Nähe zwischen Erzeugung und Verbrauch für die Marktprämie </a:t>
            </a:r>
          </a:p>
        </p:txBody>
      </p:sp>
    </p:spTree>
    <p:extLst>
      <p:ext uri="{BB962C8B-B14F-4D97-AF65-F5344CB8AC3E}">
        <p14:creationId xmlns:p14="http://schemas.microsoft.com/office/powerpoint/2010/main" val="386047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FA980E-FCB7-B150-B241-6631A7B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5555DD-1B27-A834-49E9-076A393D3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A0952D-FDE2-A81C-413B-F08F959A5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GLIEDERUNG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7479885"/>
                  </p:ext>
                </p:extLst>
              </p:nvPr>
            </p:nvGraphicFramePr>
            <p:xfrm>
              <a:off x="334800" y="1850065"/>
              <a:ext cx="11522238" cy="4279273"/>
            </p:xfrm>
            <a:graphic>
              <a:graphicData uri="http://schemas.microsoft.com/office/powerpoint/2016/summaryzoom">
                <psuz:summaryZm>
                  <psuz:summaryZmObj sectionId="{0D025C41-7B23-024D-B4D0-AE7430425E27}">
                    <psuz:zmPr id="{1675BF2F-D48E-8449-9612-08D9137FD48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5459B98-A5E4-934B-BE01-D9B33113A4F6}">
                    <psuz:zmPr id="{3E5CA383-B254-634A-A14B-F24B01D5694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2421A3-AEC7-CA40-8AE0-C39045623B25}">
                    <psuz:zmPr id="{4581B32D-14A6-9B4A-86D9-F5BC1CBFF13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BB4F0D4-4581-794D-87A5-190DD64E625E}">
                    <psuz:zmPr id="{FEED286B-4DE6-CE4D-A8D1-264C2A161D3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243DD94-41AD-8349-BAB4-3AF3468C086A}">
                    <psuz:zmPr id="{8B6FC11D-ED57-8243-A4B1-253E2A1B1489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93CEF3-078B-E84D-BCF0-0C59C526D784}">
                    <psuz:zmPr id="{D5FF5857-CAFE-D04C-9788-AE56C4AF834A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34800" y="1850065"/>
                <a:ext cx="11522238" cy="4279273"/>
                <a:chOff x="334800" y="1850065"/>
                <a:chExt cx="11522238" cy="4279273"/>
              </a:xfrm>
            </p:grpSpPr>
            <p:pic>
              <p:nvPicPr>
                <p:cNvPr id="3" name="Grafik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241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84211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Grafik 5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3600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241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Grafik 10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84211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Grafik 11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3600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88237211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26B5097-25FD-D40A-E9C4-52F3766D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392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F667183-56F8-ED3D-0730-491067659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05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1FE11F94-DBE2-0495-073A-AD7C5D08EF82}"/>
              </a:ext>
            </a:extLst>
          </p:cNvPr>
          <p:cNvSpPr/>
          <p:nvPr/>
        </p:nvSpPr>
        <p:spPr>
          <a:xfrm>
            <a:off x="0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">
            <a:extLst>
              <a:ext uri="{FF2B5EF4-FFF2-40B4-BE49-F238E27FC236}">
                <a16:creationId xmlns:a16="http://schemas.microsoft.com/office/drawing/2014/main" id="{982FFA33-C67A-78E1-B9AA-D6474CAE1D46}"/>
              </a:ext>
            </a:extLst>
          </p:cNvPr>
          <p:cNvSpPr/>
          <p:nvPr/>
        </p:nvSpPr>
        <p:spPr>
          <a:xfrm rot="10800000">
            <a:off x="10932826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E65CB6F8-82B7-5454-29AD-25C6B0DCE8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701763"/>
            <a:ext cx="12192000" cy="1665063"/>
          </a:xfrm>
        </p:spPr>
        <p:txBody>
          <a:bodyPr anchor="t">
            <a:normAutofit/>
          </a:bodyPr>
          <a:lstStyle/>
          <a:p>
            <a:r>
              <a:rPr lang="de-DE" dirty="0"/>
              <a:t>WASSERSTOFFBASIERTE </a:t>
            </a:r>
          </a:p>
          <a:p>
            <a:r>
              <a:rPr lang="de-DE" dirty="0"/>
              <a:t>STROMSPEICHERUNG</a:t>
            </a:r>
          </a:p>
        </p:txBody>
      </p:sp>
    </p:spTree>
    <p:extLst>
      <p:ext uri="{BB962C8B-B14F-4D97-AF65-F5344CB8AC3E}">
        <p14:creationId xmlns:p14="http://schemas.microsoft.com/office/powerpoint/2010/main" val="3236615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13">
            <a:extLst>
              <a:ext uri="{FF2B5EF4-FFF2-40B4-BE49-F238E27FC236}">
                <a16:creationId xmlns:a16="http://schemas.microsoft.com/office/drawing/2014/main" id="{A7B3A4C0-B200-6758-4A2B-D90D407ADA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50804" r="5466"/>
          <a:stretch/>
        </p:blipFill>
        <p:spPr>
          <a:xfrm>
            <a:off x="6096000" y="0"/>
            <a:ext cx="6084888" cy="6858000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D44554-01B3-9333-637D-A63FF2C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62001C-508F-437B-A93E-7C5339416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05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FD0AFC-EC81-8307-9FDB-D4515D619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WASSERSTOFFBASIERTE STROMSPEICHERUNG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Allgemeines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Förderkonzepte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Voraussetzungen des Wasserstoffs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Energiefinanzierungsgesetz</a:t>
            </a:r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53B20D41-66C4-68D5-628E-F9CD4D2265B3}"/>
              </a:ext>
            </a:extLst>
          </p:cNvPr>
          <p:cNvSpPr/>
          <p:nvPr/>
        </p:nvSpPr>
        <p:spPr>
          <a:xfrm rot="10800000">
            <a:off x="10935048" y="-183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3237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WASSERSTOFFBASIERTE STROMSPEICHERUNG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ALLGEMEINES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Definition zu grünem Wasserstoff</a:t>
            </a:r>
            <a:r>
              <a:rPr lang="de-DE" dirty="0"/>
              <a:t> in § 3 Nr. 27a EEG 2023 aufgenommen: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i="1" dirty="0"/>
              <a:t>Wasserstoff, der nach Maßgabe der Verordnung nach § 93 elektrochemisch durch den Verbrauch von Strom aus erneuerbaren Energien hergestellt wird, wobei der Wasserstoff zur Speicherung oder zum Transport auch in anderen Energieträgern chemisch oder physikalisch gespeichert werden kann.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Anforderungen aus der Verordnung nach § 93 einzuhalten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Es kommt nicht darauf an, ob der Wasserstoff gespeichert oder weitertransportiert wird (hierdurch wird dem fehlendem Wasserstoffnetz begegnet).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Differenzierung in der Ausschreibung</a:t>
            </a:r>
            <a:r>
              <a:rPr lang="de-DE" dirty="0"/>
              <a:t> danach, ob grüner Wasserstoff (§ 28g) im Konzept genutzt wird oder Wasserstoff (§ 28f EEG 2023)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§ 27a EEG 2021 </a:t>
            </a:r>
            <a:r>
              <a:rPr lang="de-DE" dirty="0">
                <a:highlight>
                  <a:srgbClr val="F9B122"/>
                </a:highlight>
              </a:rPr>
              <a:t>Verbot der Eigenversorgung in der Ausschreibung</a:t>
            </a:r>
            <a:r>
              <a:rPr lang="de-DE" dirty="0"/>
              <a:t> wurde vollständig gestrichen (soweit aufgrund des </a:t>
            </a:r>
            <a:r>
              <a:rPr lang="de-DE" dirty="0" err="1"/>
              <a:t>EnFG</a:t>
            </a:r>
            <a:r>
              <a:rPr lang="de-DE" dirty="0"/>
              <a:t> die EEG-Umlage wegfällt, besteht nicht die Gefahr, dass Gebote nicht mehr in Konkurrenz zueinander stehen)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592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26B5097-25FD-D40A-E9C4-52F3766D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31" r="4631"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246651A-C3A4-E892-D07D-D1D47554BA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618511"/>
            <a:ext cx="12192000" cy="1831568"/>
          </a:xfrm>
        </p:spPr>
        <p:txBody>
          <a:bodyPr anchor="t">
            <a:normAutofit/>
          </a:bodyPr>
          <a:lstStyle/>
          <a:p>
            <a:r>
              <a:rPr lang="de-DE" dirty="0"/>
              <a:t>ALLGEMEINES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F667183-56F8-ED3D-0730-491067659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01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1FE11F94-DBE2-0495-073A-AD7C5D08EF82}"/>
              </a:ext>
            </a:extLst>
          </p:cNvPr>
          <p:cNvSpPr/>
          <p:nvPr/>
        </p:nvSpPr>
        <p:spPr>
          <a:xfrm>
            <a:off x="0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">
            <a:extLst>
              <a:ext uri="{FF2B5EF4-FFF2-40B4-BE49-F238E27FC236}">
                <a16:creationId xmlns:a16="http://schemas.microsoft.com/office/drawing/2014/main" id="{982FFA33-C67A-78E1-B9AA-D6474CAE1D46}"/>
              </a:ext>
            </a:extLst>
          </p:cNvPr>
          <p:cNvSpPr/>
          <p:nvPr/>
        </p:nvSpPr>
        <p:spPr>
          <a:xfrm rot="10800000">
            <a:off x="10932826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5585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WASSERSTOFFBASIERTE STROMSPEICHERUNG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FÖRDERKONZEPT IM EEG 2023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Neues Konzept Förderung von </a:t>
            </a:r>
            <a:r>
              <a:rPr lang="de-DE" dirty="0">
                <a:highlight>
                  <a:srgbClr val="F9B122"/>
                </a:highlight>
              </a:rPr>
              <a:t>Anlagenkombinationen</a:t>
            </a:r>
            <a:r>
              <a:rPr lang="de-DE" dirty="0"/>
              <a:t> aus erneuerbaren Energien mit lokaler wasserstoffbasierter Stromspeicherung im EEG 2023 vorgesehen: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Speicherung des überschüssigen Stroms des Energielieferanten für spätere </a:t>
            </a:r>
            <a:r>
              <a:rPr lang="de-DE" dirty="0">
                <a:highlight>
                  <a:srgbClr val="F9B122"/>
                </a:highlight>
              </a:rPr>
              <a:t>Rückverstromung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Möglichkeit der der </a:t>
            </a:r>
            <a:r>
              <a:rPr lang="de-DE" dirty="0">
                <a:highlight>
                  <a:srgbClr val="F9B122"/>
                </a:highlight>
              </a:rPr>
              <a:t>Kombination unterschiedlicher Technologien</a:t>
            </a:r>
            <a:r>
              <a:rPr lang="de-DE" dirty="0"/>
              <a:t> als Energielieferant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Lieferant und Stromspeicher speisen den Strom über </a:t>
            </a:r>
            <a:r>
              <a:rPr lang="de-DE" dirty="0">
                <a:highlight>
                  <a:srgbClr val="F9B122"/>
                </a:highlight>
              </a:rPr>
              <a:t>gemeinsamen Netzverknüpfungspunkt</a:t>
            </a:r>
            <a:r>
              <a:rPr lang="de-DE" dirty="0"/>
              <a:t> ein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Konzept stellt primär auf Stromspeicher ab, anderer Ansatz als in anderen Bereichen gemäß der nationalen Wasserstoffstrategie angedacht ist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Förderkonzept greift </a:t>
            </a:r>
            <a:r>
              <a:rPr lang="de-DE" dirty="0">
                <a:highlight>
                  <a:srgbClr val="F9B122"/>
                </a:highlight>
              </a:rPr>
              <a:t>Fehlen eines Wasserstoffnetzes</a:t>
            </a:r>
            <a:r>
              <a:rPr lang="de-DE" dirty="0"/>
              <a:t> auf und bündelt deshalb Ein- und Ausspeicherung vor Ort.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548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WASSERSTOFFBASIERTE STROMSPEICHERUNG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VORAUSSETZUNG AN DEN WASSERSTOFF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§ 39o EEG 2023 definiert wesentliche Anforderungen an die Anlagenkombinationen.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i="1" dirty="0"/>
              <a:t>„Dabei können nach Maßgabe der Verordnung nach § 88e auch Gebote für Anlagenkombinationen abgegeben werden, die </a:t>
            </a:r>
            <a:r>
              <a:rPr lang="de-DE" i="1" dirty="0">
                <a:highlight>
                  <a:srgbClr val="F9B122"/>
                </a:highlight>
              </a:rPr>
              <a:t>mehrere Anlagen verschiedener erneuerbarer Energien</a:t>
            </a:r>
            <a:r>
              <a:rPr lang="de-DE" i="1" dirty="0"/>
              <a:t> umfassen“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Der gespeicherte Wasserstoff soll u.a. folgende Voraussetzungen erfüllen: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ausschließlich durch </a:t>
            </a:r>
            <a:r>
              <a:rPr lang="de-DE" dirty="0">
                <a:highlight>
                  <a:srgbClr val="F9B122"/>
                </a:highlight>
              </a:rPr>
              <a:t>Elektrolyse</a:t>
            </a:r>
            <a:r>
              <a:rPr lang="de-DE" dirty="0"/>
              <a:t> aus dem Strom der EE-Anlagen der Anlagenkombination erzeugt worden;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nicht zuvor</a:t>
            </a:r>
            <a:r>
              <a:rPr lang="de-DE" dirty="0"/>
              <a:t> in das Netz </a:t>
            </a:r>
            <a:r>
              <a:rPr lang="de-DE" dirty="0">
                <a:highlight>
                  <a:srgbClr val="F9B122"/>
                </a:highlight>
              </a:rPr>
              <a:t>eingespeist</a:t>
            </a:r>
            <a:r>
              <a:rPr lang="de-DE" dirty="0"/>
              <a:t> worden, also über einen Netzverknüpfungspunkt einspeist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für die </a:t>
            </a:r>
            <a:r>
              <a:rPr lang="de-DE" dirty="0">
                <a:highlight>
                  <a:srgbClr val="F9B122"/>
                </a:highlight>
              </a:rPr>
              <a:t>Erzeugung von Strom</a:t>
            </a:r>
            <a:r>
              <a:rPr lang="de-DE" dirty="0"/>
              <a:t> verwendet (Rückverstromung) werden und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nur der </a:t>
            </a:r>
            <a:r>
              <a:rPr lang="de-DE" dirty="0">
                <a:highlight>
                  <a:srgbClr val="F9B122"/>
                </a:highlight>
              </a:rPr>
              <a:t>in dem chemischen Speicher</a:t>
            </a:r>
            <a:r>
              <a:rPr lang="de-DE" dirty="0"/>
              <a:t> erzeugte und gespeicherte Wasserstoff für die Erzeugung von Strom verwendet werden.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Die </a:t>
            </a:r>
            <a:r>
              <a:rPr lang="de-DE" dirty="0">
                <a:highlight>
                  <a:srgbClr val="F9B122"/>
                </a:highlight>
              </a:rPr>
              <a:t>EEV ist im Hinblick auf die Anforderungen an grünen Wasserstoff unverändert</a:t>
            </a:r>
            <a:r>
              <a:rPr lang="de-DE" dirty="0"/>
              <a:t> geblieben.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543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WASSERSTOFFBASIERTE STROMSPEICHERUNG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ANFORDERUNGEN AN ANLAGEKOMBINATIONEN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Chemischer Stromspeicher mit Speichergas Wasserstoff muss aus </a:t>
            </a:r>
            <a:r>
              <a:rPr lang="de-DE" dirty="0">
                <a:highlight>
                  <a:srgbClr val="F9B122"/>
                </a:highlight>
              </a:rPr>
              <a:t>separaten Anlagen</a:t>
            </a:r>
            <a:r>
              <a:rPr lang="de-DE" dirty="0"/>
              <a:t> zur Wasserstoff-Elektrolyse, Wasserstoff-Speicherung und Wasserstoff-Rückverstromung bestehen.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Elemente der Anlagenkombinationen müssen </a:t>
            </a:r>
            <a:r>
              <a:rPr lang="de-DE" dirty="0">
                <a:highlight>
                  <a:srgbClr val="F9B122"/>
                </a:highlight>
              </a:rPr>
              <a:t>derartig verknüpft</a:t>
            </a:r>
            <a:r>
              <a:rPr lang="de-DE" dirty="0"/>
              <a:t> sein, dass nur der durch den Lieferanten erzeugte Strom im Stromspeicher gespeichert wird.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Die Förderung ist </a:t>
            </a:r>
            <a:r>
              <a:rPr lang="de-DE" dirty="0">
                <a:highlight>
                  <a:srgbClr val="F9B122"/>
                </a:highlight>
              </a:rPr>
              <a:t>befristet</a:t>
            </a:r>
            <a:r>
              <a:rPr lang="de-DE" dirty="0"/>
              <a:t> nach § 39o EEG 2023 bis 2028. Ausschreibungstermine beginnen im Dez. 2023.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Förderhöhe ergibt sich aus § 39q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i="1" dirty="0"/>
              <a:t>Der Anspruch nach § 19 Absatz 1 für </a:t>
            </a:r>
            <a:r>
              <a:rPr lang="de-DE" i="1" dirty="0">
                <a:highlight>
                  <a:srgbClr val="F9B122"/>
                </a:highlight>
              </a:rPr>
              <a:t>Strom aus Grünem Wasserstoff </a:t>
            </a:r>
            <a:r>
              <a:rPr lang="de-DE" i="1" dirty="0"/>
              <a:t>besteht nur für den Anteil der in einem Kalenderjahr erzeugten Strommenge, der </a:t>
            </a:r>
            <a:r>
              <a:rPr lang="de-DE" i="1" dirty="0">
                <a:highlight>
                  <a:srgbClr val="F9B122"/>
                </a:highlight>
              </a:rPr>
              <a:t>einer Bemessungsleistung der Anlage von höchstens zehn Prozent des Wertes der installierten Leistung entspricht.</a:t>
            </a:r>
            <a:r>
              <a:rPr lang="de-DE" i="1" dirty="0"/>
              <a:t> Für den darüberhinausgehenden Anteil der in dem Kalenderjahr erzeugten Strommenge verringert sich der anzulegende Wert auf null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4910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WASSERSTOFFBASIERTE STROMSPEICHERUNG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ENERGIEFINANZIERUNGSGESETZ (</a:t>
            </a:r>
            <a:r>
              <a:rPr lang="de-DE" dirty="0" err="1"/>
              <a:t>EnFG</a:t>
            </a:r>
            <a:r>
              <a:rPr lang="de-DE" dirty="0"/>
              <a:t>)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Neue Regelungen</a:t>
            </a:r>
            <a:r>
              <a:rPr lang="de-DE" dirty="0"/>
              <a:t> zum Wasserstoff im </a:t>
            </a:r>
            <a:r>
              <a:rPr lang="de-DE" dirty="0" err="1">
                <a:highlight>
                  <a:srgbClr val="F9B122"/>
                </a:highlight>
              </a:rPr>
              <a:t>EnFG</a:t>
            </a:r>
            <a:r>
              <a:rPr lang="de-DE" dirty="0"/>
              <a:t>: (zwischenzeitlich </a:t>
            </a:r>
            <a:r>
              <a:rPr lang="de-DE" dirty="0" err="1"/>
              <a:t>Energieumlagengesetz</a:t>
            </a:r>
            <a:r>
              <a:rPr lang="de-DE" dirty="0"/>
              <a:t> genannt) 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Regelung zur </a:t>
            </a:r>
            <a:r>
              <a:rPr lang="de-DE" dirty="0">
                <a:highlight>
                  <a:srgbClr val="F9B122"/>
                </a:highlight>
              </a:rPr>
              <a:t>Umlagebefreiung</a:t>
            </a:r>
            <a:r>
              <a:rPr lang="de-DE" dirty="0"/>
              <a:t> für aus grünem Wasserstoff hergestellten Strom in § 25 </a:t>
            </a:r>
            <a:r>
              <a:rPr lang="de-DE" dirty="0" err="1"/>
              <a:t>EnFG</a:t>
            </a:r>
            <a:endParaRPr lang="de-DE" dirty="0"/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Eigener Zählpunkt</a:t>
            </a:r>
            <a:r>
              <a:rPr lang="de-DE" dirty="0"/>
              <a:t> sowie </a:t>
            </a:r>
            <a:r>
              <a:rPr lang="de-DE" dirty="0">
                <a:highlight>
                  <a:srgbClr val="F9B122"/>
                </a:highlight>
              </a:rPr>
              <a:t>Inbetriebnahme vor dem 01. Januar 2030</a:t>
            </a:r>
            <a:r>
              <a:rPr lang="de-DE" dirty="0"/>
              <a:t> erforderlich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i="1" dirty="0"/>
              <a:t>Ausnahmetatbestände von der Umlagebefreiung sind jedoch zu berücksichtigen, </a:t>
            </a:r>
            <a:r>
              <a:rPr lang="de-DE" i="1" dirty="0">
                <a:highlight>
                  <a:srgbClr val="F9B122"/>
                </a:highlight>
              </a:rPr>
              <a:t>keine Befreiung</a:t>
            </a:r>
            <a:r>
              <a:rPr lang="de-DE" i="1" dirty="0"/>
              <a:t>, soweit der Strom von einem Unternehmen oder selbstständigen Unternehmensteil verbraucht wird und bei Stromverbrauch von Letztverbrauchern, die ein Unternehmen in Schwierigkeiten sind oder offene Rückforderungsansprüche bestehen.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Berichtspflicht in § 27 </a:t>
            </a:r>
            <a:r>
              <a:rPr lang="de-DE" dirty="0" err="1"/>
              <a:t>EnFG</a:t>
            </a:r>
            <a:r>
              <a:rPr lang="de-DE" dirty="0"/>
              <a:t> festgesetzt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8496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WASSERSTOFFBASIERTE STROMSPEICHERUNG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ENERGIEFINANZIERUNGSGESETZ (</a:t>
            </a:r>
            <a:r>
              <a:rPr lang="de-DE" dirty="0" err="1"/>
              <a:t>EnFG</a:t>
            </a:r>
            <a:r>
              <a:rPr lang="de-DE" dirty="0"/>
              <a:t>)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Anforderungen an grünen Wasserstoff in § 26 </a:t>
            </a:r>
            <a:r>
              <a:rPr lang="de-DE" dirty="0" err="1">
                <a:highlight>
                  <a:srgbClr val="F9B122"/>
                </a:highlight>
              </a:rPr>
              <a:t>EnFG</a:t>
            </a:r>
            <a:r>
              <a:rPr lang="de-DE" dirty="0"/>
              <a:t>: </a:t>
            </a:r>
          </a:p>
          <a:p>
            <a:pPr marL="742956" lvl="2" indent="-285756">
              <a:lnSpc>
                <a:spcPct val="150000"/>
              </a:lnSpc>
              <a:buFont typeface="Wingdings" charset="2"/>
              <a:buChar char="§"/>
            </a:pPr>
            <a:r>
              <a:rPr lang="de-DE" i="1" dirty="0"/>
              <a:t>„Die Anforderungen an Grünen Wasserstoff werden in einer Rechtsverordnung nach § 93 des Erneuer-bare-Energien-Gesetzes festgelegt.“ </a:t>
            </a:r>
          </a:p>
          <a:p>
            <a:pPr marL="1200156" lvl="3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Dies ist wohl auch spätestens absehbar seit Entwurf des </a:t>
            </a:r>
            <a:r>
              <a:rPr lang="de-DE" dirty="0">
                <a:highlight>
                  <a:srgbClr val="F9B122"/>
                </a:highlight>
              </a:rPr>
              <a:t>delegierten Rechtsakts</a:t>
            </a:r>
            <a:r>
              <a:rPr lang="de-DE" dirty="0"/>
              <a:t> zu grünem Wasserstoff der EU-Kommission.</a:t>
            </a:r>
          </a:p>
          <a:p>
            <a:pPr marL="1200156" lvl="3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Beihilferechtliche Genehmigung</a:t>
            </a:r>
            <a:r>
              <a:rPr lang="de-DE" dirty="0"/>
              <a:t> durch die Europäische Kommission ferner noch erforderlich (§ 68 </a:t>
            </a:r>
            <a:r>
              <a:rPr lang="de-DE" dirty="0" err="1"/>
              <a:t>EnFG</a:t>
            </a:r>
            <a:r>
              <a:rPr lang="de-DE" dirty="0"/>
              <a:t>).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§ 27 </a:t>
            </a:r>
            <a:r>
              <a:rPr lang="de-DE" dirty="0" err="1"/>
              <a:t>EnFG</a:t>
            </a:r>
            <a:r>
              <a:rPr lang="de-DE" dirty="0"/>
              <a:t> überführt § 64a EEG 2021 zur Herstellung von Wasserstoff in stromkostenintensiven Unternehmen.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6526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FA980E-FCB7-B150-B241-6631A7BE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35555DD-1B27-A834-49E9-076A393D30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30. WINDENERGIETAGE LINSTOW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7A0952D-FDE2-A81C-413B-F08F959A52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GLIEDERUNG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2239707"/>
                  </p:ext>
                </p:extLst>
              </p:nvPr>
            </p:nvGraphicFramePr>
            <p:xfrm>
              <a:off x="334800" y="1850065"/>
              <a:ext cx="11522238" cy="4279273"/>
            </p:xfrm>
            <a:graphic>
              <a:graphicData uri="http://schemas.microsoft.com/office/powerpoint/2016/summaryzoom">
                <psuz:summaryZm>
                  <psuz:summaryZmObj sectionId="{0D025C41-7B23-024D-B4D0-AE7430425E27}">
                    <psuz:zmPr id="{1675BF2F-D48E-8449-9612-08D9137FD48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5459B98-A5E4-934B-BE01-D9B33113A4F6}">
                    <psuz:zmPr id="{3E5CA383-B254-634A-A14B-F24B01D5694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2421A3-AEC7-CA40-8AE0-C39045623B25}">
                    <psuz:zmPr id="{4581B32D-14A6-9B4A-86D9-F5BC1CBFF13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14977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BB4F0D4-4581-794D-87A5-190DD64E625E}">
                    <psuz:zmPr id="{FEED286B-4DE6-CE4D-A8D1-264C2A161D3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9761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243DD94-41AD-8349-BAB4-3AF3468C086A}">
                    <psuz:zmPr id="{8B6FC11D-ED57-8243-A4B1-253E2A1B1489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49411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93CEF3-078B-E84D-BCF0-0C59C526D784}">
                    <psuz:zmPr id="{CAA7450E-2AD8-A34D-98EF-CA83AD3AFEF1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601206" y="2203826"/>
                          <a:ext cx="3423417" cy="19256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Zusammenfassungszoom 6">
                <a:extLst>
                  <a:ext uri="{FF2B5EF4-FFF2-40B4-BE49-F238E27FC236}">
                    <a16:creationId xmlns:a16="http://schemas.microsoft.com/office/drawing/2014/main" id="{2D5CDF00-C063-DE72-FCBA-047904A26C6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34800" y="1850065"/>
                <a:ext cx="11522238" cy="4279273"/>
                <a:chOff x="334800" y="1850065"/>
                <a:chExt cx="11522238" cy="4279273"/>
              </a:xfrm>
            </p:grpSpPr>
            <p:pic>
              <p:nvPicPr>
                <p:cNvPr id="3" name="Grafik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3241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Grafik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84211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Grafik 5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36006" y="199984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Grafik 6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241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Grafik 10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84211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Grafik 11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36006" y="4053891"/>
                  <a:ext cx="3423417" cy="192567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760004908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A26B5097-25FD-D40A-E9C4-52F3766D1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31" r="4631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F667183-56F8-ED3D-0730-491067659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06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1FE11F94-DBE2-0495-073A-AD7C5D08EF82}"/>
              </a:ext>
            </a:extLst>
          </p:cNvPr>
          <p:cNvSpPr/>
          <p:nvPr/>
        </p:nvSpPr>
        <p:spPr>
          <a:xfrm>
            <a:off x="0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">
            <a:extLst>
              <a:ext uri="{FF2B5EF4-FFF2-40B4-BE49-F238E27FC236}">
                <a16:creationId xmlns:a16="http://schemas.microsoft.com/office/drawing/2014/main" id="{982FFA33-C67A-78E1-B9AA-D6474CAE1D46}"/>
              </a:ext>
            </a:extLst>
          </p:cNvPr>
          <p:cNvSpPr/>
          <p:nvPr/>
        </p:nvSpPr>
        <p:spPr>
          <a:xfrm rot="10800000">
            <a:off x="10932826" y="-20965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E65CB6F8-82B7-5454-29AD-25C6B0DCE8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701763"/>
            <a:ext cx="12192000" cy="1665063"/>
          </a:xfrm>
        </p:spPr>
        <p:txBody>
          <a:bodyPr anchor="t">
            <a:normAutofit/>
          </a:bodyPr>
          <a:lstStyle/>
          <a:p>
            <a:r>
              <a:rPr lang="de-DE" dirty="0"/>
              <a:t>FAZIT</a:t>
            </a:r>
          </a:p>
        </p:txBody>
      </p:sp>
    </p:spTree>
    <p:extLst>
      <p:ext uri="{BB962C8B-B14F-4D97-AF65-F5344CB8AC3E}">
        <p14:creationId xmlns:p14="http://schemas.microsoft.com/office/powerpoint/2010/main" val="974536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13">
            <a:extLst>
              <a:ext uri="{FF2B5EF4-FFF2-40B4-BE49-F238E27FC236}">
                <a16:creationId xmlns:a16="http://schemas.microsoft.com/office/drawing/2014/main" id="{A7B3A4C0-B200-6758-4A2B-D90D407ADA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54631" r="83"/>
          <a:stretch/>
        </p:blipFill>
        <p:spPr>
          <a:xfrm>
            <a:off x="6096000" y="0"/>
            <a:ext cx="6084888" cy="6858000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D44554-01B3-9333-637D-A63FF2C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62001C-508F-437B-A93E-7C5339416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06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FD0AFC-EC81-8307-9FDB-D4515D619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Zusammenfassung</a:t>
            </a:r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53B20D41-66C4-68D5-628E-F9CD4D2265B3}"/>
              </a:ext>
            </a:extLst>
          </p:cNvPr>
          <p:cNvSpPr/>
          <p:nvPr/>
        </p:nvSpPr>
        <p:spPr>
          <a:xfrm rot="10800000">
            <a:off x="10935048" y="-183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3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ZUSAMMENFASSUNG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FAZIT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Saubere vertragliche Gestaltung unausweichlich, </a:t>
            </a:r>
            <a:r>
              <a:rPr lang="de-DE" dirty="0">
                <a:highlight>
                  <a:srgbClr val="F9B122"/>
                </a:highlight>
              </a:rPr>
              <a:t>regelmäßige Überprüfung</a:t>
            </a:r>
            <a:r>
              <a:rPr lang="de-DE" dirty="0"/>
              <a:t> der Infrastrukturnutzungsverträge erforderlich bspw. </a:t>
            </a:r>
            <a:r>
              <a:rPr lang="de-DE" dirty="0" err="1"/>
              <a:t>Redispatch</a:t>
            </a:r>
            <a:r>
              <a:rPr lang="de-DE" dirty="0"/>
              <a:t> 2.0.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Der </a:t>
            </a:r>
            <a:r>
              <a:rPr lang="de-DE" dirty="0" err="1"/>
              <a:t>Infrasturkturnutzungsvertrag</a:t>
            </a:r>
            <a:r>
              <a:rPr lang="de-DE" dirty="0"/>
              <a:t> ist bei jeder </a:t>
            </a:r>
            <a:r>
              <a:rPr lang="de-DE" dirty="0">
                <a:highlight>
                  <a:srgbClr val="F9B122"/>
                </a:highlight>
              </a:rPr>
              <a:t>DD ein wesentlicher Punkt</a:t>
            </a:r>
            <a:r>
              <a:rPr lang="de-DE" dirty="0"/>
              <a:t> für den Erwerber.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>
                <a:highlight>
                  <a:srgbClr val="F9B122"/>
                </a:highlight>
              </a:rPr>
              <a:t>Messkonzept</a:t>
            </a:r>
            <a:r>
              <a:rPr lang="de-DE" dirty="0"/>
              <a:t> ist zwingendermaßen mit dem Netzbetreiber abzustimmen. 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Prüfung bzgl. der </a:t>
            </a:r>
            <a:r>
              <a:rPr lang="de-DE" dirty="0">
                <a:highlight>
                  <a:srgbClr val="F9B122"/>
                </a:highlight>
              </a:rPr>
              <a:t>gemeinsamen Vermarktung</a:t>
            </a:r>
            <a:r>
              <a:rPr lang="de-DE" dirty="0"/>
              <a:t> (besondere steuerrechtliche Probleme beim Pooling sind zu beachten)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Umfang der </a:t>
            </a:r>
            <a:r>
              <a:rPr lang="de-DE" dirty="0">
                <a:highlight>
                  <a:srgbClr val="F9B122"/>
                </a:highlight>
              </a:rPr>
              <a:t>gemeinsam betriebenen Infrastruktureinrichtungen</a:t>
            </a:r>
            <a:r>
              <a:rPr lang="de-DE" dirty="0"/>
              <a:t> ist abzugrenzen (Drittkomponenten, Bedarfsgerechte Nachtkennzeichnung, Fernsteuerungseinrichtung)  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Bei der Wirtschaftlichkeit von Anlagen zur Herstellung von grünem Wasserstoff sind die noch </a:t>
            </a:r>
            <a:r>
              <a:rPr lang="de-DE" dirty="0">
                <a:highlight>
                  <a:srgbClr val="F9B122"/>
                </a:highlight>
              </a:rPr>
              <a:t>bestehenden Unsicherheiten</a:t>
            </a:r>
            <a:r>
              <a:rPr lang="de-DE" dirty="0"/>
              <a:t> zu berücksichtigen.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r>
              <a:rPr lang="de-DE" dirty="0"/>
              <a:t>Das EEG 2023 und das </a:t>
            </a:r>
            <a:r>
              <a:rPr lang="de-DE" dirty="0" err="1"/>
              <a:t>EnUG</a:t>
            </a:r>
            <a:r>
              <a:rPr lang="de-DE" dirty="0"/>
              <a:t> werden zu einer </a:t>
            </a:r>
            <a:r>
              <a:rPr lang="de-DE" dirty="0">
                <a:highlight>
                  <a:srgbClr val="F9B122"/>
                </a:highlight>
              </a:rPr>
              <a:t>erheblichen Verbesserung der Rechtslage</a:t>
            </a:r>
            <a:r>
              <a:rPr lang="de-DE" dirty="0"/>
              <a:t> führen und dezentrale Nutzung von </a:t>
            </a:r>
            <a:r>
              <a:rPr lang="de-DE" dirty="0">
                <a:highlight>
                  <a:srgbClr val="F9B122"/>
                </a:highlight>
              </a:rPr>
              <a:t>EE vor dem Netzverknüpfungspunkt fördern</a:t>
            </a:r>
            <a:r>
              <a:rPr lang="de-DE" dirty="0"/>
              <a:t>.  </a:t>
            </a:r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  <a:p>
            <a:pPr marL="285756" lvl="1" indent="-285756">
              <a:lnSpc>
                <a:spcPct val="150000"/>
              </a:lnSpc>
              <a:buFont typeface="Wingdings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1831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6E89433-5859-8B1C-0914-2AE83FDAA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59F0C8-620E-EAD5-33F3-8FD78BB32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CDFCD2-E149-A75E-7DD2-A37608078A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REFERENT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67A512-2946-CCC7-BF57-1FC05A7788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DR. FLORIAN BRAHMS</a:t>
            </a:r>
            <a:endParaRPr lang="de-DE" dirty="0">
              <a:solidFill>
                <a:srgbClr val="F9B123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7D21B2-D261-1219-E834-F21FE94963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DR. FLORIAN BRAHMS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sz="1400" b="0" dirty="0">
                <a:solidFill>
                  <a:prstClr val="black"/>
                </a:solidFill>
                <a:latin typeface="Montserrat Light" pitchFamily="2" charset="77"/>
              </a:rPr>
              <a:t>Lic. En. </a:t>
            </a:r>
            <a:r>
              <a:rPr lang="de-DE" sz="1400" b="0" dirty="0" err="1">
                <a:solidFill>
                  <a:prstClr val="black"/>
                </a:solidFill>
                <a:latin typeface="Montserrat Light" pitchFamily="2" charset="77"/>
              </a:rPr>
              <a:t>Drt</a:t>
            </a:r>
            <a:r>
              <a:rPr lang="de-DE" sz="1400" b="0" dirty="0">
                <a:solidFill>
                  <a:prstClr val="black"/>
                </a:solidFill>
                <a:latin typeface="Montserrat Light" pitchFamily="2" charset="77"/>
              </a:rPr>
              <a:t>. Fr. // Rechtsanwalt // Partner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BRAHMS NEBEL &amp; KOLLEGEN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Rechtsanwälte</a:t>
            </a: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Standort Hamburg:</a:t>
            </a: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Grimm 6 // 20457 Hamburg</a:t>
            </a: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Tel.: +49 (0)30 5 156 565 0</a:t>
            </a: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Fax: +49 (0)30 5 156 565 99</a:t>
            </a: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Mail: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9B123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info@brahms-kollegen.de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9B123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</a:rPr>
              <a:t>Web: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9B123"/>
                </a:solidFill>
                <a:effectLst/>
                <a:uLnTx/>
                <a:uFillTx/>
                <a:latin typeface="Montserrat Light" pitchFamily="2" charset="77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http://www.bn-kollegen.de/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9B123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380"/>
              </a:lnSpc>
              <a:spcBef>
                <a:spcPts val="1000"/>
              </a:spcBef>
              <a:spcAft>
                <a:spcPts val="0"/>
              </a:spcAft>
              <a:buClr>
                <a:srgbClr val="F9B123"/>
              </a:buClr>
              <a:buSzTx/>
              <a:buFont typeface="Wingdings" pitchFamily="2" charset="2"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itchFamily="2" charset="77"/>
              <a:ea typeface="+mn-ea"/>
              <a:cs typeface="+mn-cs"/>
            </a:endParaRPr>
          </a:p>
          <a:p>
            <a:endParaRPr lang="de-DE" dirty="0"/>
          </a:p>
        </p:txBody>
      </p:sp>
      <p:pic>
        <p:nvPicPr>
          <p:cNvPr id="9" name="Bildplatzhalter 8" descr="Ein Bild, das Person, Anzug, Wand, Mann enthält.&#10;&#10;Automatisch generierte Beschreibung">
            <a:extLst>
              <a:ext uri="{FF2B5EF4-FFF2-40B4-BE49-F238E27FC236}">
                <a16:creationId xmlns:a16="http://schemas.microsoft.com/office/drawing/2014/main" id="{55A9804C-774E-F012-058D-5B22CE69B0A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10" name="Rechteck 1">
            <a:extLst>
              <a:ext uri="{FF2B5EF4-FFF2-40B4-BE49-F238E27FC236}">
                <a16:creationId xmlns:a16="http://schemas.microsoft.com/office/drawing/2014/main" id="{F53A94E5-3886-1DDF-21EF-DFCEBBA1ECE3}"/>
              </a:ext>
            </a:extLst>
          </p:cNvPr>
          <p:cNvSpPr/>
          <p:nvPr/>
        </p:nvSpPr>
        <p:spPr>
          <a:xfrm>
            <a:off x="7707005" y="1989138"/>
            <a:ext cx="881410" cy="4073983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6208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D44554-01B3-9333-637D-A63FF2C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62001C-508F-437B-A93E-7C5339416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01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FD0AFC-EC81-8307-9FDB-D4515D619D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ALLGEMEINES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Fallgestaltungen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b="0" dirty="0">
                <a:latin typeface="Montserrat Light" pitchFamily="2" charset="77"/>
              </a:rPr>
              <a:t>Herausforderungen</a:t>
            </a:r>
          </a:p>
        </p:txBody>
      </p:sp>
      <p:pic>
        <p:nvPicPr>
          <p:cNvPr id="6" name="Bildplatzhalter 13">
            <a:extLst>
              <a:ext uri="{FF2B5EF4-FFF2-40B4-BE49-F238E27FC236}">
                <a16:creationId xmlns:a16="http://schemas.microsoft.com/office/drawing/2014/main" id="{623DAE71-B974-F4AF-FD0E-97DFEBF312E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7355" r="27355"/>
          <a:stretch/>
        </p:blipFill>
        <p:spPr>
          <a:xfrm>
            <a:off x="6096001" y="0"/>
            <a:ext cx="6085521" cy="6858000"/>
          </a:xfrm>
        </p:spPr>
      </p:pic>
      <p:sp>
        <p:nvSpPr>
          <p:cNvPr id="7" name="Rechteck 1">
            <a:extLst>
              <a:ext uri="{FF2B5EF4-FFF2-40B4-BE49-F238E27FC236}">
                <a16:creationId xmlns:a16="http://schemas.microsoft.com/office/drawing/2014/main" id="{53B20D41-66C4-68D5-628E-F9CD4D2265B3}"/>
              </a:ext>
            </a:extLst>
          </p:cNvPr>
          <p:cNvSpPr/>
          <p:nvPr/>
        </p:nvSpPr>
        <p:spPr>
          <a:xfrm rot="10800000">
            <a:off x="10935048" y="-18332"/>
            <a:ext cx="1259174" cy="6889032"/>
          </a:xfrm>
          <a:custGeom>
            <a:avLst/>
            <a:gdLst>
              <a:gd name="connsiteX0" fmla="*/ 0 w 2630905"/>
              <a:gd name="connsiteY0" fmla="*/ 0 h 6858000"/>
              <a:gd name="connsiteX1" fmla="*/ 2630905 w 2630905"/>
              <a:gd name="connsiteY1" fmla="*/ 0 h 6858000"/>
              <a:gd name="connsiteX2" fmla="*/ 2630905 w 2630905"/>
              <a:gd name="connsiteY2" fmla="*/ 6858000 h 6858000"/>
              <a:gd name="connsiteX3" fmla="*/ 0 w 2630905"/>
              <a:gd name="connsiteY3" fmla="*/ 6858000 h 6858000"/>
              <a:gd name="connsiteX4" fmla="*/ 0 w 2630905"/>
              <a:gd name="connsiteY4" fmla="*/ 0 h 6858000"/>
              <a:gd name="connsiteX0" fmla="*/ 0 w 2630905"/>
              <a:gd name="connsiteY0" fmla="*/ 0 h 6970295"/>
              <a:gd name="connsiteX1" fmla="*/ 2630905 w 2630905"/>
              <a:gd name="connsiteY1" fmla="*/ 0 h 6970295"/>
              <a:gd name="connsiteX2" fmla="*/ 16042 w 2630905"/>
              <a:gd name="connsiteY2" fmla="*/ 6970295 h 6970295"/>
              <a:gd name="connsiteX3" fmla="*/ 0 w 2630905"/>
              <a:gd name="connsiteY3" fmla="*/ 6858000 h 6970295"/>
              <a:gd name="connsiteX4" fmla="*/ 0 w 2630905"/>
              <a:gd name="connsiteY4" fmla="*/ 0 h 6970295"/>
              <a:gd name="connsiteX0" fmla="*/ 0 w 1796716"/>
              <a:gd name="connsiteY0" fmla="*/ 0 h 6970295"/>
              <a:gd name="connsiteX1" fmla="*/ 1796716 w 1796716"/>
              <a:gd name="connsiteY1" fmla="*/ 48126 h 6970295"/>
              <a:gd name="connsiteX2" fmla="*/ 16042 w 1796716"/>
              <a:gd name="connsiteY2" fmla="*/ 6970295 h 6970295"/>
              <a:gd name="connsiteX3" fmla="*/ 0 w 1796716"/>
              <a:gd name="connsiteY3" fmla="*/ 6858000 h 6970295"/>
              <a:gd name="connsiteX4" fmla="*/ 0 w 1796716"/>
              <a:gd name="connsiteY4" fmla="*/ 0 h 6970295"/>
              <a:gd name="connsiteX0" fmla="*/ 0 w 1828800"/>
              <a:gd name="connsiteY0" fmla="*/ 16042 h 6986337"/>
              <a:gd name="connsiteX1" fmla="*/ 1828800 w 1828800"/>
              <a:gd name="connsiteY1" fmla="*/ 0 h 6986337"/>
              <a:gd name="connsiteX2" fmla="*/ 16042 w 1828800"/>
              <a:gd name="connsiteY2" fmla="*/ 6986337 h 6986337"/>
              <a:gd name="connsiteX3" fmla="*/ 0 w 1828800"/>
              <a:gd name="connsiteY3" fmla="*/ 6874042 h 6986337"/>
              <a:gd name="connsiteX4" fmla="*/ 0 w 1828800"/>
              <a:gd name="connsiteY4" fmla="*/ 16042 h 6986337"/>
              <a:gd name="connsiteX0" fmla="*/ 0 w 1828800"/>
              <a:gd name="connsiteY0" fmla="*/ 16042 h 7071398"/>
              <a:gd name="connsiteX1" fmla="*/ 1828800 w 1828800"/>
              <a:gd name="connsiteY1" fmla="*/ 0 h 7071398"/>
              <a:gd name="connsiteX2" fmla="*/ 101102 w 1828800"/>
              <a:gd name="connsiteY2" fmla="*/ 7071398 h 7071398"/>
              <a:gd name="connsiteX3" fmla="*/ 0 w 1828800"/>
              <a:gd name="connsiteY3" fmla="*/ 6874042 h 7071398"/>
              <a:gd name="connsiteX4" fmla="*/ 0 w 1828800"/>
              <a:gd name="connsiteY4" fmla="*/ 16042 h 7071398"/>
              <a:gd name="connsiteX0" fmla="*/ 0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0 w 1828800"/>
              <a:gd name="connsiteY4" fmla="*/ 16042 h 6874042"/>
              <a:gd name="connsiteX0" fmla="*/ 764499 w 1828800"/>
              <a:gd name="connsiteY0" fmla="*/ 0 h 6887980"/>
              <a:gd name="connsiteX1" fmla="*/ 1828800 w 1828800"/>
              <a:gd name="connsiteY1" fmla="*/ 13938 h 6887980"/>
              <a:gd name="connsiteX2" fmla="*/ 122367 w 1828800"/>
              <a:gd name="connsiteY2" fmla="*/ 6447382 h 6887980"/>
              <a:gd name="connsiteX3" fmla="*/ 0 w 1828800"/>
              <a:gd name="connsiteY3" fmla="*/ 6887980 h 6887980"/>
              <a:gd name="connsiteX4" fmla="*/ 764499 w 1828800"/>
              <a:gd name="connsiteY4" fmla="*/ 0 h 6887980"/>
              <a:gd name="connsiteX0" fmla="*/ 569627 w 1828800"/>
              <a:gd name="connsiteY0" fmla="*/ 16042 h 6874042"/>
              <a:gd name="connsiteX1" fmla="*/ 1828800 w 1828800"/>
              <a:gd name="connsiteY1" fmla="*/ 0 h 6874042"/>
              <a:gd name="connsiteX2" fmla="*/ 122367 w 1828800"/>
              <a:gd name="connsiteY2" fmla="*/ 6433444 h 6874042"/>
              <a:gd name="connsiteX3" fmla="*/ 0 w 1828800"/>
              <a:gd name="connsiteY3" fmla="*/ 6874042 h 6874042"/>
              <a:gd name="connsiteX4" fmla="*/ 569627 w 1828800"/>
              <a:gd name="connsiteY4" fmla="*/ 16042 h 6874042"/>
              <a:gd name="connsiteX0" fmla="*/ 447260 w 1706433"/>
              <a:gd name="connsiteY0" fmla="*/ 16042 h 6889032"/>
              <a:gd name="connsiteX1" fmla="*/ 1706433 w 1706433"/>
              <a:gd name="connsiteY1" fmla="*/ 0 h 6889032"/>
              <a:gd name="connsiteX2" fmla="*/ 0 w 1706433"/>
              <a:gd name="connsiteY2" fmla="*/ 6433444 h 6889032"/>
              <a:gd name="connsiteX3" fmla="*/ 447259 w 1706433"/>
              <a:gd name="connsiteY3" fmla="*/ 6889032 h 6889032"/>
              <a:gd name="connsiteX4" fmla="*/ 447260 w 1706433"/>
              <a:gd name="connsiteY4" fmla="*/ 16042 h 6889032"/>
              <a:gd name="connsiteX0" fmla="*/ 1 w 1259174"/>
              <a:gd name="connsiteY0" fmla="*/ 16042 h 6889032"/>
              <a:gd name="connsiteX1" fmla="*/ 1259174 w 1259174"/>
              <a:gd name="connsiteY1" fmla="*/ 0 h 6889032"/>
              <a:gd name="connsiteX2" fmla="*/ 2446 w 1259174"/>
              <a:gd name="connsiteY2" fmla="*/ 6883149 h 6889032"/>
              <a:gd name="connsiteX3" fmla="*/ 0 w 1259174"/>
              <a:gd name="connsiteY3" fmla="*/ 6889032 h 6889032"/>
              <a:gd name="connsiteX4" fmla="*/ 1 w 1259174"/>
              <a:gd name="connsiteY4" fmla="*/ 16042 h 68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174" h="6889032">
                <a:moveTo>
                  <a:pt x="1" y="16042"/>
                </a:moveTo>
                <a:lnTo>
                  <a:pt x="1259174" y="0"/>
                </a:lnTo>
                <a:lnTo>
                  <a:pt x="2446" y="6883149"/>
                </a:lnTo>
                <a:lnTo>
                  <a:pt x="0" y="6889032"/>
                </a:lnTo>
                <a:cubicBezTo>
                  <a:pt x="0" y="4598035"/>
                  <a:pt x="1" y="2307039"/>
                  <a:pt x="1" y="16042"/>
                </a:cubicBezTo>
                <a:close/>
              </a:path>
            </a:pathLst>
          </a:custGeom>
          <a:solidFill>
            <a:srgbClr val="F9B122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3133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6D17352-D742-ECFB-8642-548DE8096C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56999F-ABE6-7EBA-270E-93C6C60093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Unterzeile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E40FE1-A19F-E74F-A1A8-F379206524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Impressumstext</a:t>
            </a:r>
          </a:p>
        </p:txBody>
      </p:sp>
    </p:spTree>
    <p:extLst>
      <p:ext uri="{BB962C8B-B14F-4D97-AF65-F5344CB8AC3E}">
        <p14:creationId xmlns:p14="http://schemas.microsoft.com/office/powerpoint/2010/main" val="32010520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HERAUSFORDERUNGEN UND FALLGESTALTUNGEN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ALLGEMEINES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Die gemeinsame Nutzung eines Netzverknüpfungspunktes für Windenergieanlagen kommt unter diversen Gesichtspunkten in Betracht, bspw.: </a:t>
            </a:r>
          </a:p>
          <a:p>
            <a:pPr lvl="1">
              <a:lnSpc>
                <a:spcPct val="150000"/>
              </a:lnSpc>
            </a:pPr>
            <a:r>
              <a:rPr lang="de-DE" b="0" dirty="0">
                <a:highlight>
                  <a:srgbClr val="F9B122"/>
                </a:highlight>
                <a:latin typeface="Montserrat Light" pitchFamily="2" charset="77"/>
              </a:rPr>
              <a:t>Kostenersparnis</a:t>
            </a:r>
            <a:r>
              <a:rPr lang="de-DE" b="0" dirty="0">
                <a:latin typeface="Montserrat Light" pitchFamily="2" charset="77"/>
              </a:rPr>
              <a:t> bei gemeinsamer Errichtung der Übergabestation bzw. Umspannwerk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Anderweitiger Netzanschluss ist aufgrund Belegenheit des Windparks oder aufgrund der Auslastung des Netzes nicht möglich (</a:t>
            </a:r>
            <a:r>
              <a:rPr lang="de-DE" dirty="0">
                <a:highlight>
                  <a:srgbClr val="F9B122"/>
                </a:highlight>
              </a:rPr>
              <a:t>Technische Unmöglichkeit</a:t>
            </a:r>
            <a:r>
              <a:rPr lang="de-DE" dirty="0"/>
              <a:t>)</a:t>
            </a:r>
          </a:p>
          <a:p>
            <a:pPr lvl="1">
              <a:lnSpc>
                <a:spcPct val="150000"/>
              </a:lnSpc>
            </a:pPr>
            <a:r>
              <a:rPr lang="de-DE" b="0" dirty="0">
                <a:highlight>
                  <a:srgbClr val="F9B122"/>
                </a:highlight>
                <a:latin typeface="Montserrat Light" pitchFamily="2" charset="77"/>
              </a:rPr>
              <a:t>Teilweise Veräußerung</a:t>
            </a:r>
            <a:r>
              <a:rPr lang="de-DE" b="0" dirty="0">
                <a:latin typeface="Montserrat Light" pitchFamily="2" charset="77"/>
              </a:rPr>
              <a:t> von Windenergieanlangen eines Windparks im Wege eines Asset-Deals</a:t>
            </a:r>
            <a:endParaRPr lang="de-DE" dirty="0"/>
          </a:p>
          <a:p>
            <a:pPr marL="457200" lvl="1" indent="0">
              <a:lnSpc>
                <a:spcPct val="150000"/>
              </a:lnSpc>
              <a:buNone/>
            </a:pPr>
            <a:r>
              <a:rPr lang="de-DE" b="0" dirty="0">
                <a:latin typeface="Montserrat Light" pitchFamily="2" charset="77"/>
              </a:rPr>
              <a:t>Die Einbeziehung von </a:t>
            </a:r>
            <a:r>
              <a:rPr lang="de-DE" b="0" dirty="0" err="1">
                <a:latin typeface="Montserrat Light" pitchFamily="2" charset="77"/>
              </a:rPr>
              <a:t>Energieerzeugunsanlagen</a:t>
            </a:r>
            <a:r>
              <a:rPr lang="de-DE" b="0" dirty="0">
                <a:latin typeface="Montserrat Light" pitchFamily="2" charset="77"/>
              </a:rPr>
              <a:t>, die gerade keine Windenergieanlage sind, ist unter folgenden Gesichtspunkten in Betracht zu ziehen:</a:t>
            </a:r>
          </a:p>
          <a:p>
            <a:pPr lvl="1">
              <a:lnSpc>
                <a:spcPct val="150000"/>
              </a:lnSpc>
            </a:pPr>
            <a:r>
              <a:rPr lang="de-DE" dirty="0">
                <a:highlight>
                  <a:srgbClr val="F9B122"/>
                </a:highlight>
              </a:rPr>
              <a:t>Verringerung der Strombezugskosten</a:t>
            </a:r>
            <a:r>
              <a:rPr lang="de-DE" dirty="0"/>
              <a:t> unter Vermeidung von Strompreisbestandteilen bei Netzbezug sowohl für Stromspeicher als auch andere Letztverbraucher (Elektrolyseure/Wärmepumpen)</a:t>
            </a:r>
          </a:p>
          <a:p>
            <a:pPr lvl="1">
              <a:lnSpc>
                <a:spcPct val="150000"/>
              </a:lnSpc>
            </a:pPr>
            <a:r>
              <a:rPr lang="de-DE" b="0" dirty="0">
                <a:highlight>
                  <a:srgbClr val="F9B122"/>
                </a:highlight>
                <a:latin typeface="Montserrat Light" pitchFamily="2" charset="77"/>
              </a:rPr>
              <a:t>F</a:t>
            </a:r>
            <a:r>
              <a:rPr lang="de-DE" dirty="0">
                <a:highlight>
                  <a:srgbClr val="F9B122"/>
                </a:highlight>
              </a:rPr>
              <a:t>lexibilisierung der Stromeinspeisung</a:t>
            </a:r>
            <a:r>
              <a:rPr lang="de-DE" dirty="0"/>
              <a:t> zur Optimierung der Veräußerung</a:t>
            </a:r>
          </a:p>
          <a:p>
            <a:pPr lvl="1">
              <a:lnSpc>
                <a:spcPct val="150000"/>
              </a:lnSpc>
            </a:pPr>
            <a:r>
              <a:rPr lang="de-DE" b="0" dirty="0">
                <a:latin typeface="Montserrat Light" pitchFamily="2" charset="77"/>
              </a:rPr>
              <a:t>Ersetzen von Blindleistungskompensation (bei Photovoltaik)</a:t>
            </a:r>
          </a:p>
        </p:txBody>
      </p:sp>
    </p:spTree>
    <p:extLst>
      <p:ext uri="{BB962C8B-B14F-4D97-AF65-F5344CB8AC3E}">
        <p14:creationId xmlns:p14="http://schemas.microsoft.com/office/powerpoint/2010/main" val="406566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9818F7C-14EA-B2AA-00F3-369DA8D5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25E20E3-1118-A554-9AFE-2A3C87A4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684D12-77E0-71D9-96E5-28E4AB35B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HERAUSFORDERUNGEN UND FALLGESTALTUNGEN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3A00ACF-201D-C5E7-C69C-6276D12CB7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FALLGESTALTUNG: HINZUBAU VON WINDPARKS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EDCE48-EEE5-E5B6-D424-5FFDF345C7D2}"/>
              </a:ext>
            </a:extLst>
          </p:cNvPr>
          <p:cNvSpPr txBox="1"/>
          <p:nvPr/>
        </p:nvSpPr>
        <p:spPr>
          <a:xfrm>
            <a:off x="934508" y="3953933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endParaRPr lang="de-DE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D0C408-0BE1-5723-3597-8021975B3D9E}"/>
              </a:ext>
            </a:extLst>
          </p:cNvPr>
          <p:cNvSpPr txBox="1"/>
          <p:nvPr/>
        </p:nvSpPr>
        <p:spPr>
          <a:xfrm>
            <a:off x="6749592" y="89554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endParaRPr lang="de-DE" sz="1800" dirty="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E847F17-EAA6-DBE4-1A90-EB0B733EC473}"/>
              </a:ext>
            </a:extLst>
          </p:cNvPr>
          <p:cNvCxnSpPr/>
          <p:nvPr/>
        </p:nvCxnSpPr>
        <p:spPr>
          <a:xfrm flipH="1">
            <a:off x="7830660" y="4101324"/>
            <a:ext cx="15828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ewitterblitz 9">
            <a:extLst>
              <a:ext uri="{FF2B5EF4-FFF2-40B4-BE49-F238E27FC236}">
                <a16:creationId xmlns:a16="http://schemas.microsoft.com/office/drawing/2014/main" id="{89CC1D6D-6C2E-C019-0974-597ED8F43FBD}"/>
              </a:ext>
            </a:extLst>
          </p:cNvPr>
          <p:cNvSpPr/>
          <p:nvPr/>
        </p:nvSpPr>
        <p:spPr>
          <a:xfrm>
            <a:off x="8549452" y="3678145"/>
            <a:ext cx="288032" cy="230308"/>
          </a:xfrm>
          <a:prstGeom prst="lightningBol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72000" bIns="72000" rtlCol="0" anchor="ctr"/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endParaRPr lang="de-DE" sz="1600">
              <a:solidFill>
                <a:schemeClr val="bg1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7D28936-1959-9F15-B0F7-C0044EA96BD8}"/>
              </a:ext>
            </a:extLst>
          </p:cNvPr>
          <p:cNvGrpSpPr/>
          <p:nvPr/>
        </p:nvGrpSpPr>
        <p:grpSpPr>
          <a:xfrm>
            <a:off x="9665575" y="3257485"/>
            <a:ext cx="1116124" cy="1536731"/>
            <a:chOff x="5598728" y="1332359"/>
            <a:chExt cx="1116124" cy="1224136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6A715A14-CB2F-6E10-CBAB-447687277681}"/>
                </a:ext>
              </a:extLst>
            </p:cNvPr>
            <p:cNvGrpSpPr/>
            <p:nvPr/>
          </p:nvGrpSpPr>
          <p:grpSpPr>
            <a:xfrm>
              <a:off x="5598728" y="1332359"/>
              <a:ext cx="1116124" cy="1224136"/>
              <a:chOff x="5796750" y="1836415"/>
              <a:chExt cx="1116124" cy="1224136"/>
            </a:xfrm>
          </p:grpSpPr>
          <p:sp>
            <p:nvSpPr>
              <p:cNvPr id="15" name="Gleichschenkliges Dreieck 172">
                <a:extLst>
                  <a:ext uri="{FF2B5EF4-FFF2-40B4-BE49-F238E27FC236}">
                    <a16:creationId xmlns:a16="http://schemas.microsoft.com/office/drawing/2014/main" id="{426DD4EC-E452-4F3B-FCFC-E89F0F542FE0}"/>
                  </a:ext>
                </a:extLst>
              </p:cNvPr>
              <p:cNvSpPr/>
              <p:nvPr/>
            </p:nvSpPr>
            <p:spPr>
              <a:xfrm>
                <a:off x="6282804" y="1836415"/>
                <a:ext cx="144016" cy="122413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Gleichschenkliges Dreieck 173">
                <a:extLst>
                  <a:ext uri="{FF2B5EF4-FFF2-40B4-BE49-F238E27FC236}">
                    <a16:creationId xmlns:a16="http://schemas.microsoft.com/office/drawing/2014/main" id="{4C091533-C08F-47F0-858E-15797979507A}"/>
                  </a:ext>
                </a:extLst>
              </p:cNvPr>
              <p:cNvSpPr/>
              <p:nvPr/>
            </p:nvSpPr>
            <p:spPr>
              <a:xfrm>
                <a:off x="5796750" y="2492463"/>
                <a:ext cx="1116124" cy="79481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Gleichschenkliges Dreieck 174">
                <a:extLst>
                  <a:ext uri="{FF2B5EF4-FFF2-40B4-BE49-F238E27FC236}">
                    <a16:creationId xmlns:a16="http://schemas.microsoft.com/office/drawing/2014/main" id="{EA37D6FD-7797-62DA-1AAA-62A796FD902C}"/>
                  </a:ext>
                </a:extLst>
              </p:cNvPr>
              <p:cNvSpPr/>
              <p:nvPr/>
            </p:nvSpPr>
            <p:spPr>
              <a:xfrm>
                <a:off x="5994772" y="2150736"/>
                <a:ext cx="720080" cy="4571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8" name="Gerade Verbindung 32">
                <a:extLst>
                  <a:ext uri="{FF2B5EF4-FFF2-40B4-BE49-F238E27FC236}">
                    <a16:creationId xmlns:a16="http://schemas.microsoft.com/office/drawing/2014/main" id="{E56F6447-D590-F26B-BF7A-F35F4EE0AD6F}"/>
                  </a:ext>
                </a:extLst>
              </p:cNvPr>
              <p:cNvCxnSpPr>
                <a:stCxn id="16" idx="2"/>
              </p:cNvCxnSpPr>
              <p:nvPr/>
            </p:nvCxnSpPr>
            <p:spPr>
              <a:xfrm>
                <a:off x="5796750" y="2571944"/>
                <a:ext cx="0" cy="1598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33">
                <a:extLst>
                  <a:ext uri="{FF2B5EF4-FFF2-40B4-BE49-F238E27FC236}">
                    <a16:creationId xmlns:a16="http://schemas.microsoft.com/office/drawing/2014/main" id="{493E4519-7620-B15B-F5D8-7CC2DD1A2D73}"/>
                  </a:ext>
                </a:extLst>
              </p:cNvPr>
              <p:cNvCxnSpPr/>
              <p:nvPr/>
            </p:nvCxnSpPr>
            <p:spPr>
              <a:xfrm>
                <a:off x="6051937" y="2571944"/>
                <a:ext cx="0" cy="1598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34">
                <a:extLst>
                  <a:ext uri="{FF2B5EF4-FFF2-40B4-BE49-F238E27FC236}">
                    <a16:creationId xmlns:a16="http://schemas.microsoft.com/office/drawing/2014/main" id="{B4383755-CC76-F69C-3F3F-93A0442C063C}"/>
                  </a:ext>
                </a:extLst>
              </p:cNvPr>
              <p:cNvCxnSpPr/>
              <p:nvPr/>
            </p:nvCxnSpPr>
            <p:spPr>
              <a:xfrm>
                <a:off x="6905835" y="2571944"/>
                <a:ext cx="0" cy="1598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 Verbindung 35">
                <a:extLst>
                  <a:ext uri="{FF2B5EF4-FFF2-40B4-BE49-F238E27FC236}">
                    <a16:creationId xmlns:a16="http://schemas.microsoft.com/office/drawing/2014/main" id="{3F1F5154-82F9-379E-2F62-F4E60578DBBA}"/>
                  </a:ext>
                </a:extLst>
              </p:cNvPr>
              <p:cNvCxnSpPr/>
              <p:nvPr/>
            </p:nvCxnSpPr>
            <p:spPr>
              <a:xfrm>
                <a:off x="6642844" y="2565012"/>
                <a:ext cx="0" cy="1598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36">
                <a:extLst>
                  <a:ext uri="{FF2B5EF4-FFF2-40B4-BE49-F238E27FC236}">
                    <a16:creationId xmlns:a16="http://schemas.microsoft.com/office/drawing/2014/main" id="{A531A398-A103-DA66-1AFE-20D72541DC63}"/>
                  </a:ext>
                </a:extLst>
              </p:cNvPr>
              <p:cNvCxnSpPr/>
              <p:nvPr/>
            </p:nvCxnSpPr>
            <p:spPr>
              <a:xfrm>
                <a:off x="6030776" y="2196455"/>
                <a:ext cx="0" cy="1598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37">
                <a:extLst>
                  <a:ext uri="{FF2B5EF4-FFF2-40B4-BE49-F238E27FC236}">
                    <a16:creationId xmlns:a16="http://schemas.microsoft.com/office/drawing/2014/main" id="{4346792A-49AE-D865-FCF8-BD7D1C3E9C77}"/>
                  </a:ext>
                </a:extLst>
              </p:cNvPr>
              <p:cNvCxnSpPr/>
              <p:nvPr/>
            </p:nvCxnSpPr>
            <p:spPr>
              <a:xfrm>
                <a:off x="6714579" y="2196455"/>
                <a:ext cx="0" cy="1598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Gerade Verbindung 27">
              <a:extLst>
                <a:ext uri="{FF2B5EF4-FFF2-40B4-BE49-F238E27FC236}">
                  <a16:creationId xmlns:a16="http://schemas.microsoft.com/office/drawing/2014/main" id="{9E66CF91-2126-17EE-B138-36C865B6B04D}"/>
                </a:ext>
              </a:extLst>
            </p:cNvPr>
            <p:cNvCxnSpPr/>
            <p:nvPr/>
          </p:nvCxnSpPr>
          <p:spPr>
            <a:xfrm flipV="1">
              <a:off x="6084782" y="2069519"/>
              <a:ext cx="120613" cy="4869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28">
              <a:extLst>
                <a:ext uri="{FF2B5EF4-FFF2-40B4-BE49-F238E27FC236}">
                  <a16:creationId xmlns:a16="http://schemas.microsoft.com/office/drawing/2014/main" id="{950DEA82-E22F-951D-698D-26111B40C02C}"/>
                </a:ext>
              </a:extLst>
            </p:cNvPr>
            <p:cNvCxnSpPr/>
            <p:nvPr/>
          </p:nvCxnSpPr>
          <p:spPr>
            <a:xfrm flipH="1" flipV="1">
              <a:off x="6129195" y="2059559"/>
              <a:ext cx="99603" cy="4969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7BB19996-FFB5-F60C-03DC-43B2003A7E7E}"/>
              </a:ext>
            </a:extLst>
          </p:cNvPr>
          <p:cNvCxnSpPr/>
          <p:nvPr/>
        </p:nvCxnSpPr>
        <p:spPr>
          <a:xfrm flipV="1">
            <a:off x="7902668" y="4173332"/>
            <a:ext cx="1582888" cy="49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ewitterblitz 24">
            <a:extLst>
              <a:ext uri="{FF2B5EF4-FFF2-40B4-BE49-F238E27FC236}">
                <a16:creationId xmlns:a16="http://schemas.microsoft.com/office/drawing/2014/main" id="{2D15343B-F92E-166D-018B-3837E236CD5F}"/>
              </a:ext>
            </a:extLst>
          </p:cNvPr>
          <p:cNvSpPr/>
          <p:nvPr/>
        </p:nvSpPr>
        <p:spPr>
          <a:xfrm>
            <a:off x="8624561" y="4303064"/>
            <a:ext cx="288032" cy="230308"/>
          </a:xfrm>
          <a:prstGeom prst="lightningBol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72000" bIns="72000" rtlCol="0" anchor="ctr"/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endParaRPr lang="de-DE" sz="1600">
              <a:solidFill>
                <a:schemeClr val="bg1"/>
              </a:solidFill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65CA5B4-1C02-6698-C41C-5A18CC2ABBDA}"/>
              </a:ext>
            </a:extLst>
          </p:cNvPr>
          <p:cNvGrpSpPr/>
          <p:nvPr/>
        </p:nvGrpSpPr>
        <p:grpSpPr>
          <a:xfrm>
            <a:off x="6317204" y="3724516"/>
            <a:ext cx="1173088" cy="952872"/>
            <a:chOff x="3762524" y="3708623"/>
            <a:chExt cx="1173088" cy="952872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0456F859-8180-D989-BCFC-C97F0BC1786C}"/>
                </a:ext>
              </a:extLst>
            </p:cNvPr>
            <p:cNvSpPr/>
            <p:nvPr/>
          </p:nvSpPr>
          <p:spPr>
            <a:xfrm>
              <a:off x="3834532" y="4283507"/>
              <a:ext cx="216024" cy="289212"/>
            </a:xfrm>
            <a:prstGeom prst="rect">
              <a:avLst/>
            </a:prstGeom>
            <a:solidFill>
              <a:srgbClr val="39571B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28" name="Ellipse 119">
              <a:extLst>
                <a:ext uri="{FF2B5EF4-FFF2-40B4-BE49-F238E27FC236}">
                  <a16:creationId xmlns:a16="http://schemas.microsoft.com/office/drawing/2014/main" id="{6D7B19D6-8B1A-36B6-082B-61A8BA148AD6}"/>
                </a:ext>
              </a:extLst>
            </p:cNvPr>
            <p:cNvSpPr/>
            <p:nvPr/>
          </p:nvSpPr>
          <p:spPr>
            <a:xfrm>
              <a:off x="3906540" y="410989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cxnSp>
          <p:nvCxnSpPr>
            <p:cNvPr id="29" name="Gerade Verbindung 44">
              <a:extLst>
                <a:ext uri="{FF2B5EF4-FFF2-40B4-BE49-F238E27FC236}">
                  <a16:creationId xmlns:a16="http://schemas.microsoft.com/office/drawing/2014/main" id="{C5BC23E7-8693-F5D5-99EE-CEA573617312}"/>
                </a:ext>
              </a:extLst>
            </p:cNvPr>
            <p:cNvCxnSpPr/>
            <p:nvPr/>
          </p:nvCxnSpPr>
          <p:spPr>
            <a:xfrm>
              <a:off x="4554612" y="3717492"/>
              <a:ext cx="0" cy="63920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45">
              <a:extLst>
                <a:ext uri="{FF2B5EF4-FFF2-40B4-BE49-F238E27FC236}">
                  <a16:creationId xmlns:a16="http://schemas.microsoft.com/office/drawing/2014/main" id="{AEA9BA91-8859-1815-C3C2-96476DE2B3B5}"/>
                </a:ext>
              </a:extLst>
            </p:cNvPr>
            <p:cNvCxnSpPr/>
            <p:nvPr/>
          </p:nvCxnSpPr>
          <p:spPr>
            <a:xfrm>
              <a:off x="4928220" y="4037093"/>
              <a:ext cx="0" cy="62440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46">
              <a:extLst>
                <a:ext uri="{FF2B5EF4-FFF2-40B4-BE49-F238E27FC236}">
                  <a16:creationId xmlns:a16="http://schemas.microsoft.com/office/drawing/2014/main" id="{C483F840-0091-0BB7-7111-341F66B281A5}"/>
                </a:ext>
              </a:extLst>
            </p:cNvPr>
            <p:cNvCxnSpPr/>
            <p:nvPr/>
          </p:nvCxnSpPr>
          <p:spPr>
            <a:xfrm>
              <a:off x="4626620" y="3717492"/>
              <a:ext cx="0" cy="63920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47">
              <a:extLst>
                <a:ext uri="{FF2B5EF4-FFF2-40B4-BE49-F238E27FC236}">
                  <a16:creationId xmlns:a16="http://schemas.microsoft.com/office/drawing/2014/main" id="{B9AD130E-9383-60F1-ECD2-2BA3F73342F2}"/>
                </a:ext>
              </a:extLst>
            </p:cNvPr>
            <p:cNvCxnSpPr/>
            <p:nvPr/>
          </p:nvCxnSpPr>
          <p:spPr>
            <a:xfrm>
              <a:off x="4859412" y="4022292"/>
              <a:ext cx="0" cy="63920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48">
              <a:extLst>
                <a:ext uri="{FF2B5EF4-FFF2-40B4-BE49-F238E27FC236}">
                  <a16:creationId xmlns:a16="http://schemas.microsoft.com/office/drawing/2014/main" id="{F295C029-132A-4215-004F-8F0BF1A35BB9}"/>
                </a:ext>
              </a:extLst>
            </p:cNvPr>
            <p:cNvCxnSpPr/>
            <p:nvPr/>
          </p:nvCxnSpPr>
          <p:spPr>
            <a:xfrm>
              <a:off x="4554612" y="3716163"/>
              <a:ext cx="304800" cy="3127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49">
              <a:extLst>
                <a:ext uri="{FF2B5EF4-FFF2-40B4-BE49-F238E27FC236}">
                  <a16:creationId xmlns:a16="http://schemas.microsoft.com/office/drawing/2014/main" id="{CF0AFF92-CA5C-5EA1-B415-BE76F47074D7}"/>
                </a:ext>
              </a:extLst>
            </p:cNvPr>
            <p:cNvCxnSpPr/>
            <p:nvPr/>
          </p:nvCxnSpPr>
          <p:spPr>
            <a:xfrm>
              <a:off x="4623420" y="3722158"/>
              <a:ext cx="304800" cy="31273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50">
              <a:extLst>
                <a:ext uri="{FF2B5EF4-FFF2-40B4-BE49-F238E27FC236}">
                  <a16:creationId xmlns:a16="http://schemas.microsoft.com/office/drawing/2014/main" id="{F8036C65-5A7C-C80A-0AC3-0ADDE4886460}"/>
                </a:ext>
              </a:extLst>
            </p:cNvPr>
            <p:cNvCxnSpPr/>
            <p:nvPr/>
          </p:nvCxnSpPr>
          <p:spPr>
            <a:xfrm flipH="1">
              <a:off x="4859412" y="4314947"/>
              <a:ext cx="68808" cy="34329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51">
              <a:extLst>
                <a:ext uri="{FF2B5EF4-FFF2-40B4-BE49-F238E27FC236}">
                  <a16:creationId xmlns:a16="http://schemas.microsoft.com/office/drawing/2014/main" id="{47ED83DE-4A93-8DCE-A1B3-932C1A6C4D87}"/>
                </a:ext>
              </a:extLst>
            </p:cNvPr>
            <p:cNvCxnSpPr/>
            <p:nvPr/>
          </p:nvCxnSpPr>
          <p:spPr>
            <a:xfrm flipH="1">
              <a:off x="4557812" y="4009958"/>
              <a:ext cx="68808" cy="34329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52">
              <a:extLst>
                <a:ext uri="{FF2B5EF4-FFF2-40B4-BE49-F238E27FC236}">
                  <a16:creationId xmlns:a16="http://schemas.microsoft.com/office/drawing/2014/main" id="{C14B541B-851F-D5F4-BCEA-883FA2F8A1D0}"/>
                </a:ext>
              </a:extLst>
            </p:cNvPr>
            <p:cNvCxnSpPr/>
            <p:nvPr/>
          </p:nvCxnSpPr>
          <p:spPr>
            <a:xfrm flipH="1">
              <a:off x="4859412" y="4034891"/>
              <a:ext cx="68808" cy="34329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53">
              <a:extLst>
                <a:ext uri="{FF2B5EF4-FFF2-40B4-BE49-F238E27FC236}">
                  <a16:creationId xmlns:a16="http://schemas.microsoft.com/office/drawing/2014/main" id="{81DF4D7F-F877-595C-0619-2750DAF0DB11}"/>
                </a:ext>
              </a:extLst>
            </p:cNvPr>
            <p:cNvCxnSpPr/>
            <p:nvPr/>
          </p:nvCxnSpPr>
          <p:spPr>
            <a:xfrm flipH="1">
              <a:off x="4554612" y="3716981"/>
              <a:ext cx="68808" cy="34329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54">
              <a:extLst>
                <a:ext uri="{FF2B5EF4-FFF2-40B4-BE49-F238E27FC236}">
                  <a16:creationId xmlns:a16="http://schemas.microsoft.com/office/drawing/2014/main" id="{F99DE8E4-826C-0A7A-DA2A-5766C4D7B0FE}"/>
                </a:ext>
              </a:extLst>
            </p:cNvPr>
            <p:cNvCxnSpPr/>
            <p:nvPr/>
          </p:nvCxnSpPr>
          <p:spPr>
            <a:xfrm>
              <a:off x="4859412" y="4353248"/>
              <a:ext cx="69155" cy="30498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55">
              <a:extLst>
                <a:ext uri="{FF2B5EF4-FFF2-40B4-BE49-F238E27FC236}">
                  <a16:creationId xmlns:a16="http://schemas.microsoft.com/office/drawing/2014/main" id="{6165008F-AE78-BFBF-39C0-BDB029606629}"/>
                </a:ext>
              </a:extLst>
            </p:cNvPr>
            <p:cNvCxnSpPr/>
            <p:nvPr/>
          </p:nvCxnSpPr>
          <p:spPr>
            <a:xfrm>
              <a:off x="4859412" y="4028896"/>
              <a:ext cx="69155" cy="30498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56">
              <a:extLst>
                <a:ext uri="{FF2B5EF4-FFF2-40B4-BE49-F238E27FC236}">
                  <a16:creationId xmlns:a16="http://schemas.microsoft.com/office/drawing/2014/main" id="{2E1CE06F-F437-BA75-631D-ACFF1FC9CA86}"/>
                </a:ext>
              </a:extLst>
            </p:cNvPr>
            <p:cNvCxnSpPr/>
            <p:nvPr/>
          </p:nvCxnSpPr>
          <p:spPr>
            <a:xfrm>
              <a:off x="4554612" y="3708623"/>
              <a:ext cx="69155" cy="30498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57">
              <a:extLst>
                <a:ext uri="{FF2B5EF4-FFF2-40B4-BE49-F238E27FC236}">
                  <a16:creationId xmlns:a16="http://schemas.microsoft.com/office/drawing/2014/main" id="{431FE232-ED23-D4BF-AD12-134832B27BEA}"/>
                </a:ext>
              </a:extLst>
            </p:cNvPr>
            <p:cNvCxnSpPr/>
            <p:nvPr/>
          </p:nvCxnSpPr>
          <p:spPr>
            <a:xfrm>
              <a:off x="4557465" y="4051706"/>
              <a:ext cx="69155" cy="30498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8">
              <a:extLst>
                <a:ext uri="{FF2B5EF4-FFF2-40B4-BE49-F238E27FC236}">
                  <a16:creationId xmlns:a16="http://schemas.microsoft.com/office/drawing/2014/main" id="{31802E86-EB0E-7EB6-5E26-331953679D31}"/>
                </a:ext>
              </a:extLst>
            </p:cNvPr>
            <p:cNvCxnSpPr/>
            <p:nvPr/>
          </p:nvCxnSpPr>
          <p:spPr>
            <a:xfrm>
              <a:off x="4626620" y="3724134"/>
              <a:ext cx="232792" cy="30498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59">
              <a:extLst>
                <a:ext uri="{FF2B5EF4-FFF2-40B4-BE49-F238E27FC236}">
                  <a16:creationId xmlns:a16="http://schemas.microsoft.com/office/drawing/2014/main" id="{378350B4-A952-5BFE-DE42-814A40A3387B}"/>
                </a:ext>
              </a:extLst>
            </p:cNvPr>
            <p:cNvCxnSpPr/>
            <p:nvPr/>
          </p:nvCxnSpPr>
          <p:spPr>
            <a:xfrm>
              <a:off x="4557812" y="3724134"/>
              <a:ext cx="370755" cy="31295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60">
              <a:extLst>
                <a:ext uri="{FF2B5EF4-FFF2-40B4-BE49-F238E27FC236}">
                  <a16:creationId xmlns:a16="http://schemas.microsoft.com/office/drawing/2014/main" id="{D58ADC36-8AB4-D196-304D-5FD1F3F95074}"/>
                </a:ext>
              </a:extLst>
            </p:cNvPr>
            <p:cNvCxnSpPr/>
            <p:nvPr/>
          </p:nvCxnSpPr>
          <p:spPr>
            <a:xfrm flipH="1">
              <a:off x="4859412" y="4033536"/>
              <a:ext cx="76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61">
              <a:extLst>
                <a:ext uri="{FF2B5EF4-FFF2-40B4-BE49-F238E27FC236}">
                  <a16:creationId xmlns:a16="http://schemas.microsoft.com/office/drawing/2014/main" id="{724947CE-B405-3CFB-6843-C3EBBFF4A037}"/>
                </a:ext>
              </a:extLst>
            </p:cNvPr>
            <p:cNvCxnSpPr/>
            <p:nvPr/>
          </p:nvCxnSpPr>
          <p:spPr>
            <a:xfrm flipH="1">
              <a:off x="4550197" y="3719061"/>
              <a:ext cx="76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62">
              <a:extLst>
                <a:ext uri="{FF2B5EF4-FFF2-40B4-BE49-F238E27FC236}">
                  <a16:creationId xmlns:a16="http://schemas.microsoft.com/office/drawing/2014/main" id="{BB8B29D7-7E09-82E8-5C1D-16D81F470B17}"/>
                </a:ext>
              </a:extLst>
            </p:cNvPr>
            <p:cNvCxnSpPr/>
            <p:nvPr/>
          </p:nvCxnSpPr>
          <p:spPr>
            <a:xfrm flipH="1">
              <a:off x="4856311" y="4661193"/>
              <a:ext cx="76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63">
              <a:extLst>
                <a:ext uri="{FF2B5EF4-FFF2-40B4-BE49-F238E27FC236}">
                  <a16:creationId xmlns:a16="http://schemas.microsoft.com/office/drawing/2014/main" id="{F55EA288-7B39-43B8-80B0-0771002BF781}"/>
                </a:ext>
              </a:extLst>
            </p:cNvPr>
            <p:cNvCxnSpPr/>
            <p:nvPr/>
          </p:nvCxnSpPr>
          <p:spPr>
            <a:xfrm flipH="1">
              <a:off x="4557465" y="4352796"/>
              <a:ext cx="76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Ellipse 140">
              <a:extLst>
                <a:ext uri="{FF2B5EF4-FFF2-40B4-BE49-F238E27FC236}">
                  <a16:creationId xmlns:a16="http://schemas.microsoft.com/office/drawing/2014/main" id="{16DF7129-58B4-613D-3F9C-BD5E28E46321}"/>
                </a:ext>
              </a:extLst>
            </p:cNvPr>
            <p:cNvSpPr/>
            <p:nvPr/>
          </p:nvSpPr>
          <p:spPr>
            <a:xfrm>
              <a:off x="3906540" y="4132460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50" name="Ellipse 141">
              <a:extLst>
                <a:ext uri="{FF2B5EF4-FFF2-40B4-BE49-F238E27FC236}">
                  <a16:creationId xmlns:a16="http://schemas.microsoft.com/office/drawing/2014/main" id="{D1A3F1D5-0C3E-B19F-1249-7F64EC5F4EE3}"/>
                </a:ext>
              </a:extLst>
            </p:cNvPr>
            <p:cNvSpPr/>
            <p:nvPr/>
          </p:nvSpPr>
          <p:spPr>
            <a:xfrm>
              <a:off x="3906540" y="4158749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51" name="Ellipse 142">
              <a:extLst>
                <a:ext uri="{FF2B5EF4-FFF2-40B4-BE49-F238E27FC236}">
                  <a16:creationId xmlns:a16="http://schemas.microsoft.com/office/drawing/2014/main" id="{A29D58FC-3096-6600-514A-517000548D16}"/>
                </a:ext>
              </a:extLst>
            </p:cNvPr>
            <p:cNvSpPr/>
            <p:nvPr/>
          </p:nvSpPr>
          <p:spPr>
            <a:xfrm>
              <a:off x="3906540" y="4178730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52" name="Ellipse 143">
              <a:extLst>
                <a:ext uri="{FF2B5EF4-FFF2-40B4-BE49-F238E27FC236}">
                  <a16:creationId xmlns:a16="http://schemas.microsoft.com/office/drawing/2014/main" id="{53184D42-4030-8ED4-DFB8-6E9E2E43E466}"/>
                </a:ext>
              </a:extLst>
            </p:cNvPr>
            <p:cNvSpPr/>
            <p:nvPr/>
          </p:nvSpPr>
          <p:spPr>
            <a:xfrm>
              <a:off x="3906540" y="4201589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53" name="Ellipse 144">
              <a:extLst>
                <a:ext uri="{FF2B5EF4-FFF2-40B4-BE49-F238E27FC236}">
                  <a16:creationId xmlns:a16="http://schemas.microsoft.com/office/drawing/2014/main" id="{AB50A3E2-839C-344F-CE4C-5C0FFABDFFE8}"/>
                </a:ext>
              </a:extLst>
            </p:cNvPr>
            <p:cNvSpPr/>
            <p:nvPr/>
          </p:nvSpPr>
          <p:spPr>
            <a:xfrm>
              <a:off x="3906540" y="4218265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54" name="Ellipse 145">
              <a:extLst>
                <a:ext uri="{FF2B5EF4-FFF2-40B4-BE49-F238E27FC236}">
                  <a16:creationId xmlns:a16="http://schemas.microsoft.com/office/drawing/2014/main" id="{DA8B0160-F209-E36B-C8D2-405A3A80B56C}"/>
                </a:ext>
              </a:extLst>
            </p:cNvPr>
            <p:cNvSpPr/>
            <p:nvPr/>
          </p:nvSpPr>
          <p:spPr>
            <a:xfrm>
              <a:off x="3906540" y="4238968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55" name="Ellipse 146">
              <a:extLst>
                <a:ext uri="{FF2B5EF4-FFF2-40B4-BE49-F238E27FC236}">
                  <a16:creationId xmlns:a16="http://schemas.microsoft.com/office/drawing/2014/main" id="{548A2C1D-9BDF-184A-FEF9-14D8F51A4D87}"/>
                </a:ext>
              </a:extLst>
            </p:cNvPr>
            <p:cNvSpPr/>
            <p:nvPr/>
          </p:nvSpPr>
          <p:spPr>
            <a:xfrm>
              <a:off x="4194572" y="4325917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56" name="Ellipse 147">
              <a:extLst>
                <a:ext uri="{FF2B5EF4-FFF2-40B4-BE49-F238E27FC236}">
                  <a16:creationId xmlns:a16="http://schemas.microsoft.com/office/drawing/2014/main" id="{86BDA0ED-8A70-3EEF-DA21-C16376084407}"/>
                </a:ext>
              </a:extLst>
            </p:cNvPr>
            <p:cNvSpPr/>
            <p:nvPr/>
          </p:nvSpPr>
          <p:spPr>
            <a:xfrm>
              <a:off x="4194572" y="4348484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57" name="Ellipse 148">
              <a:extLst>
                <a:ext uri="{FF2B5EF4-FFF2-40B4-BE49-F238E27FC236}">
                  <a16:creationId xmlns:a16="http://schemas.microsoft.com/office/drawing/2014/main" id="{36C4EF4D-2838-B47F-34D8-C612148D5F3A}"/>
                </a:ext>
              </a:extLst>
            </p:cNvPr>
            <p:cNvSpPr/>
            <p:nvPr/>
          </p:nvSpPr>
          <p:spPr>
            <a:xfrm>
              <a:off x="4194572" y="437477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58" name="Ellipse 149">
              <a:extLst>
                <a:ext uri="{FF2B5EF4-FFF2-40B4-BE49-F238E27FC236}">
                  <a16:creationId xmlns:a16="http://schemas.microsoft.com/office/drawing/2014/main" id="{AEEAF8BD-CCBD-DB13-3B91-83DDEECDEEC1}"/>
                </a:ext>
              </a:extLst>
            </p:cNvPr>
            <p:cNvSpPr/>
            <p:nvPr/>
          </p:nvSpPr>
          <p:spPr>
            <a:xfrm>
              <a:off x="4194572" y="4394754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59" name="Ellipse 150">
              <a:extLst>
                <a:ext uri="{FF2B5EF4-FFF2-40B4-BE49-F238E27FC236}">
                  <a16:creationId xmlns:a16="http://schemas.microsoft.com/office/drawing/2014/main" id="{EC75C9B2-6F5D-6700-04A4-DE2B33F7114E}"/>
                </a:ext>
              </a:extLst>
            </p:cNvPr>
            <p:cNvSpPr/>
            <p:nvPr/>
          </p:nvSpPr>
          <p:spPr>
            <a:xfrm>
              <a:off x="4194572" y="44176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60" name="Ellipse 151">
              <a:extLst>
                <a:ext uri="{FF2B5EF4-FFF2-40B4-BE49-F238E27FC236}">
                  <a16:creationId xmlns:a16="http://schemas.microsoft.com/office/drawing/2014/main" id="{B13332FA-B687-6874-50DC-A51DA2CA867A}"/>
                </a:ext>
              </a:extLst>
            </p:cNvPr>
            <p:cNvSpPr/>
            <p:nvPr/>
          </p:nvSpPr>
          <p:spPr>
            <a:xfrm>
              <a:off x="4194572" y="4434289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61" name="Ellipse 152">
              <a:extLst>
                <a:ext uri="{FF2B5EF4-FFF2-40B4-BE49-F238E27FC236}">
                  <a16:creationId xmlns:a16="http://schemas.microsoft.com/office/drawing/2014/main" id="{60A1D08E-4EB7-C41A-BE97-FCA40C899B36}"/>
                </a:ext>
              </a:extLst>
            </p:cNvPr>
            <p:cNvSpPr/>
            <p:nvPr/>
          </p:nvSpPr>
          <p:spPr>
            <a:xfrm>
              <a:off x="4194572" y="4454992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62" name="Ellipse 153">
              <a:extLst>
                <a:ext uri="{FF2B5EF4-FFF2-40B4-BE49-F238E27FC236}">
                  <a16:creationId xmlns:a16="http://schemas.microsoft.com/office/drawing/2014/main" id="{B6960E66-0D2E-15D7-680A-8F646A96D1B2}"/>
                </a:ext>
              </a:extLst>
            </p:cNvPr>
            <p:cNvSpPr/>
            <p:nvPr/>
          </p:nvSpPr>
          <p:spPr>
            <a:xfrm>
              <a:off x="4346972" y="4325917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63" name="Ellipse 154">
              <a:extLst>
                <a:ext uri="{FF2B5EF4-FFF2-40B4-BE49-F238E27FC236}">
                  <a16:creationId xmlns:a16="http://schemas.microsoft.com/office/drawing/2014/main" id="{693A4206-AEA6-A9EA-5670-31D1C546FB75}"/>
                </a:ext>
              </a:extLst>
            </p:cNvPr>
            <p:cNvSpPr/>
            <p:nvPr/>
          </p:nvSpPr>
          <p:spPr>
            <a:xfrm>
              <a:off x="4346972" y="4348484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64" name="Ellipse 155">
              <a:extLst>
                <a:ext uri="{FF2B5EF4-FFF2-40B4-BE49-F238E27FC236}">
                  <a16:creationId xmlns:a16="http://schemas.microsoft.com/office/drawing/2014/main" id="{5F9EFF3A-66A4-684A-2937-C78D3C8DF2F1}"/>
                </a:ext>
              </a:extLst>
            </p:cNvPr>
            <p:cNvSpPr/>
            <p:nvPr/>
          </p:nvSpPr>
          <p:spPr>
            <a:xfrm>
              <a:off x="4346972" y="437477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65" name="Ellipse 156">
              <a:extLst>
                <a:ext uri="{FF2B5EF4-FFF2-40B4-BE49-F238E27FC236}">
                  <a16:creationId xmlns:a16="http://schemas.microsoft.com/office/drawing/2014/main" id="{EEE2547E-BC7F-8915-78FE-2798904549EE}"/>
                </a:ext>
              </a:extLst>
            </p:cNvPr>
            <p:cNvSpPr/>
            <p:nvPr/>
          </p:nvSpPr>
          <p:spPr>
            <a:xfrm>
              <a:off x="4346972" y="4394754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66" name="Ellipse 157">
              <a:extLst>
                <a:ext uri="{FF2B5EF4-FFF2-40B4-BE49-F238E27FC236}">
                  <a16:creationId xmlns:a16="http://schemas.microsoft.com/office/drawing/2014/main" id="{FB654A21-1599-29B7-86F4-EC2EC933E05D}"/>
                </a:ext>
              </a:extLst>
            </p:cNvPr>
            <p:cNvSpPr/>
            <p:nvPr/>
          </p:nvSpPr>
          <p:spPr>
            <a:xfrm>
              <a:off x="4346972" y="4417613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67" name="Ellipse 158">
              <a:extLst>
                <a:ext uri="{FF2B5EF4-FFF2-40B4-BE49-F238E27FC236}">
                  <a16:creationId xmlns:a16="http://schemas.microsoft.com/office/drawing/2014/main" id="{DBF8D13A-5181-985C-7577-43FE73246196}"/>
                </a:ext>
              </a:extLst>
            </p:cNvPr>
            <p:cNvSpPr/>
            <p:nvPr/>
          </p:nvSpPr>
          <p:spPr>
            <a:xfrm>
              <a:off x="4346972" y="4434289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68" name="Ellipse 159">
              <a:extLst>
                <a:ext uri="{FF2B5EF4-FFF2-40B4-BE49-F238E27FC236}">
                  <a16:creationId xmlns:a16="http://schemas.microsoft.com/office/drawing/2014/main" id="{58DA5C43-57DF-8AFA-21E3-67C92EAC3E70}"/>
                </a:ext>
              </a:extLst>
            </p:cNvPr>
            <p:cNvSpPr/>
            <p:nvPr/>
          </p:nvSpPr>
          <p:spPr>
            <a:xfrm>
              <a:off x="4346972" y="4454992"/>
              <a:ext cx="72008" cy="4571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69" name="Freihandform 84">
              <a:extLst>
                <a:ext uri="{FF2B5EF4-FFF2-40B4-BE49-F238E27FC236}">
                  <a16:creationId xmlns:a16="http://schemas.microsoft.com/office/drawing/2014/main" id="{940E33DB-4E65-15F0-6948-CDAD61061D27}"/>
                </a:ext>
              </a:extLst>
            </p:cNvPr>
            <p:cNvSpPr/>
            <p:nvPr/>
          </p:nvSpPr>
          <p:spPr>
            <a:xfrm>
              <a:off x="3952875" y="4105275"/>
              <a:ext cx="290513" cy="223838"/>
            </a:xfrm>
            <a:custGeom>
              <a:avLst/>
              <a:gdLst>
                <a:gd name="connsiteX0" fmla="*/ 0 w 290513"/>
                <a:gd name="connsiteY0" fmla="*/ 0 h 223838"/>
                <a:gd name="connsiteX1" fmla="*/ 19050 w 290513"/>
                <a:gd name="connsiteY1" fmla="*/ 38100 h 223838"/>
                <a:gd name="connsiteX2" fmla="*/ 33338 w 290513"/>
                <a:gd name="connsiteY2" fmla="*/ 42863 h 223838"/>
                <a:gd name="connsiteX3" fmla="*/ 52388 w 290513"/>
                <a:gd name="connsiteY3" fmla="*/ 66675 h 223838"/>
                <a:gd name="connsiteX4" fmla="*/ 66675 w 290513"/>
                <a:gd name="connsiteY4" fmla="*/ 85725 h 223838"/>
                <a:gd name="connsiteX5" fmla="*/ 95250 w 290513"/>
                <a:gd name="connsiteY5" fmla="*/ 114300 h 223838"/>
                <a:gd name="connsiteX6" fmla="*/ 109538 w 290513"/>
                <a:gd name="connsiteY6" fmla="*/ 128588 h 223838"/>
                <a:gd name="connsiteX7" fmla="*/ 123825 w 290513"/>
                <a:gd name="connsiteY7" fmla="*/ 138113 h 223838"/>
                <a:gd name="connsiteX8" fmla="*/ 142875 w 290513"/>
                <a:gd name="connsiteY8" fmla="*/ 157163 h 223838"/>
                <a:gd name="connsiteX9" fmla="*/ 171450 w 290513"/>
                <a:gd name="connsiteY9" fmla="*/ 176213 h 223838"/>
                <a:gd name="connsiteX10" fmla="*/ 195263 w 290513"/>
                <a:gd name="connsiteY10" fmla="*/ 195263 h 223838"/>
                <a:gd name="connsiteX11" fmla="*/ 209550 w 290513"/>
                <a:gd name="connsiteY11" fmla="*/ 204788 h 223838"/>
                <a:gd name="connsiteX12" fmla="*/ 252413 w 290513"/>
                <a:gd name="connsiteY12" fmla="*/ 219075 h 223838"/>
                <a:gd name="connsiteX13" fmla="*/ 266700 w 290513"/>
                <a:gd name="connsiteY13" fmla="*/ 223838 h 223838"/>
                <a:gd name="connsiteX14" fmla="*/ 290513 w 290513"/>
                <a:gd name="connsiteY14" fmla="*/ 223838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513" h="223838">
                  <a:moveTo>
                    <a:pt x="0" y="0"/>
                  </a:moveTo>
                  <a:cubicBezTo>
                    <a:pt x="2877" y="7192"/>
                    <a:pt x="10657" y="31386"/>
                    <a:pt x="19050" y="38100"/>
                  </a:cubicBezTo>
                  <a:cubicBezTo>
                    <a:pt x="22970" y="41236"/>
                    <a:pt x="28575" y="41275"/>
                    <a:pt x="33338" y="42863"/>
                  </a:cubicBezTo>
                  <a:cubicBezTo>
                    <a:pt x="42609" y="70677"/>
                    <a:pt x="30846" y="45133"/>
                    <a:pt x="52388" y="66675"/>
                  </a:cubicBezTo>
                  <a:cubicBezTo>
                    <a:pt x="58001" y="72288"/>
                    <a:pt x="61365" y="79825"/>
                    <a:pt x="66675" y="85725"/>
                  </a:cubicBezTo>
                  <a:cubicBezTo>
                    <a:pt x="75686" y="95738"/>
                    <a:pt x="85725" y="104775"/>
                    <a:pt x="95250" y="114300"/>
                  </a:cubicBezTo>
                  <a:cubicBezTo>
                    <a:pt x="100013" y="119063"/>
                    <a:pt x="103934" y="124852"/>
                    <a:pt x="109538" y="128588"/>
                  </a:cubicBezTo>
                  <a:lnTo>
                    <a:pt x="123825" y="138113"/>
                  </a:lnTo>
                  <a:cubicBezTo>
                    <a:pt x="132897" y="165326"/>
                    <a:pt x="121104" y="142649"/>
                    <a:pt x="142875" y="157163"/>
                  </a:cubicBezTo>
                  <a:cubicBezTo>
                    <a:pt x="178549" y="180946"/>
                    <a:pt x="137479" y="164888"/>
                    <a:pt x="171450" y="176213"/>
                  </a:cubicBezTo>
                  <a:cubicBezTo>
                    <a:pt x="187507" y="200297"/>
                    <a:pt x="172259" y="183760"/>
                    <a:pt x="195263" y="195263"/>
                  </a:cubicBezTo>
                  <a:cubicBezTo>
                    <a:pt x="200382" y="197823"/>
                    <a:pt x="204320" y="202463"/>
                    <a:pt x="209550" y="204788"/>
                  </a:cubicBezTo>
                  <a:cubicBezTo>
                    <a:pt x="209570" y="204797"/>
                    <a:pt x="245259" y="216690"/>
                    <a:pt x="252413" y="219075"/>
                  </a:cubicBezTo>
                  <a:cubicBezTo>
                    <a:pt x="257175" y="220662"/>
                    <a:pt x="261680" y="223838"/>
                    <a:pt x="266700" y="223838"/>
                  </a:cubicBezTo>
                  <a:lnTo>
                    <a:pt x="290513" y="223838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70" name="Gerade Verbindung 85">
              <a:extLst>
                <a:ext uri="{FF2B5EF4-FFF2-40B4-BE49-F238E27FC236}">
                  <a16:creationId xmlns:a16="http://schemas.microsoft.com/office/drawing/2014/main" id="{3247F52D-5657-4637-3A0F-8E51428E4935}"/>
                </a:ext>
              </a:extLst>
            </p:cNvPr>
            <p:cNvCxnSpPr/>
            <p:nvPr/>
          </p:nvCxnSpPr>
          <p:spPr>
            <a:xfrm flipH="1">
              <a:off x="4230576" y="4580949"/>
              <a:ext cx="1524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86">
              <a:extLst>
                <a:ext uri="{FF2B5EF4-FFF2-40B4-BE49-F238E27FC236}">
                  <a16:creationId xmlns:a16="http://schemas.microsoft.com/office/drawing/2014/main" id="{978B3A53-20F9-0E5E-175A-93C91FD08F2B}"/>
                </a:ext>
              </a:extLst>
            </p:cNvPr>
            <p:cNvCxnSpPr>
              <a:stCxn id="61" idx="4"/>
            </p:cNvCxnSpPr>
            <p:nvPr/>
          </p:nvCxnSpPr>
          <p:spPr>
            <a:xfrm>
              <a:off x="4230576" y="4500711"/>
              <a:ext cx="0" cy="80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87">
              <a:extLst>
                <a:ext uri="{FF2B5EF4-FFF2-40B4-BE49-F238E27FC236}">
                  <a16:creationId xmlns:a16="http://schemas.microsoft.com/office/drawing/2014/main" id="{5CA67EE7-933A-18CB-B140-08EA509B92EA}"/>
                </a:ext>
              </a:extLst>
            </p:cNvPr>
            <p:cNvCxnSpPr/>
            <p:nvPr/>
          </p:nvCxnSpPr>
          <p:spPr>
            <a:xfrm>
              <a:off x="4382976" y="4505742"/>
              <a:ext cx="0" cy="80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ihandform 88">
              <a:extLst>
                <a:ext uri="{FF2B5EF4-FFF2-40B4-BE49-F238E27FC236}">
                  <a16:creationId xmlns:a16="http://schemas.microsoft.com/office/drawing/2014/main" id="{CC538066-9DAE-A687-C889-DC90A129320F}"/>
                </a:ext>
              </a:extLst>
            </p:cNvPr>
            <p:cNvSpPr/>
            <p:nvPr/>
          </p:nvSpPr>
          <p:spPr>
            <a:xfrm>
              <a:off x="4233863" y="4328120"/>
              <a:ext cx="152676" cy="28575"/>
            </a:xfrm>
            <a:custGeom>
              <a:avLst/>
              <a:gdLst>
                <a:gd name="connsiteX0" fmla="*/ 0 w 152676"/>
                <a:gd name="connsiteY0" fmla="*/ 0 h 28575"/>
                <a:gd name="connsiteX1" fmla="*/ 23812 w 152676"/>
                <a:gd name="connsiteY1" fmla="*/ 19050 h 28575"/>
                <a:gd name="connsiteX2" fmla="*/ 100012 w 152676"/>
                <a:gd name="connsiteY2" fmla="*/ 28575 h 28575"/>
                <a:gd name="connsiteX3" fmla="*/ 152400 w 152676"/>
                <a:gd name="connsiteY3" fmla="*/ 9525 h 28575"/>
                <a:gd name="connsiteX4" fmla="*/ 152400 w 152676"/>
                <a:gd name="connsiteY4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76" h="28575">
                  <a:moveTo>
                    <a:pt x="0" y="0"/>
                  </a:moveTo>
                  <a:cubicBezTo>
                    <a:pt x="7937" y="6350"/>
                    <a:pt x="14038" y="16257"/>
                    <a:pt x="23812" y="19050"/>
                  </a:cubicBezTo>
                  <a:cubicBezTo>
                    <a:pt x="48425" y="26082"/>
                    <a:pt x="100012" y="28575"/>
                    <a:pt x="100012" y="28575"/>
                  </a:cubicBezTo>
                  <a:cubicBezTo>
                    <a:pt x="139910" y="24586"/>
                    <a:pt x="146595" y="38548"/>
                    <a:pt x="152400" y="9525"/>
                  </a:cubicBezTo>
                  <a:cubicBezTo>
                    <a:pt x="153023" y="6412"/>
                    <a:pt x="152400" y="3175"/>
                    <a:pt x="1524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74" name="Freihandform 89">
              <a:extLst>
                <a:ext uri="{FF2B5EF4-FFF2-40B4-BE49-F238E27FC236}">
                  <a16:creationId xmlns:a16="http://schemas.microsoft.com/office/drawing/2014/main" id="{8A110670-804E-2AE9-EE72-F2D8D67A5481}"/>
                </a:ext>
              </a:extLst>
            </p:cNvPr>
            <p:cNvSpPr/>
            <p:nvPr/>
          </p:nvSpPr>
          <p:spPr>
            <a:xfrm>
              <a:off x="4386263" y="3833612"/>
              <a:ext cx="381000" cy="509788"/>
            </a:xfrm>
            <a:custGeom>
              <a:avLst/>
              <a:gdLst>
                <a:gd name="connsiteX0" fmla="*/ 0 w 381000"/>
                <a:gd name="connsiteY0" fmla="*/ 509788 h 509788"/>
                <a:gd name="connsiteX1" fmla="*/ 23812 w 381000"/>
                <a:gd name="connsiteY1" fmla="*/ 490738 h 509788"/>
                <a:gd name="connsiteX2" fmla="*/ 57150 w 381000"/>
                <a:gd name="connsiteY2" fmla="*/ 438351 h 509788"/>
                <a:gd name="connsiteX3" fmla="*/ 85725 w 381000"/>
                <a:gd name="connsiteY3" fmla="*/ 400251 h 509788"/>
                <a:gd name="connsiteX4" fmla="*/ 95250 w 381000"/>
                <a:gd name="connsiteY4" fmla="*/ 366913 h 509788"/>
                <a:gd name="connsiteX5" fmla="*/ 100012 w 381000"/>
                <a:gd name="connsiteY5" fmla="*/ 352626 h 509788"/>
                <a:gd name="connsiteX6" fmla="*/ 104775 w 381000"/>
                <a:gd name="connsiteY6" fmla="*/ 333576 h 509788"/>
                <a:gd name="connsiteX7" fmla="*/ 109537 w 381000"/>
                <a:gd name="connsiteY7" fmla="*/ 319288 h 509788"/>
                <a:gd name="connsiteX8" fmla="*/ 123825 w 381000"/>
                <a:gd name="connsiteY8" fmla="*/ 257376 h 509788"/>
                <a:gd name="connsiteX9" fmla="*/ 128587 w 381000"/>
                <a:gd name="connsiteY9" fmla="*/ 209751 h 509788"/>
                <a:gd name="connsiteX10" fmla="*/ 133350 w 381000"/>
                <a:gd name="connsiteY10" fmla="*/ 185938 h 509788"/>
                <a:gd name="connsiteX11" fmla="*/ 138112 w 381000"/>
                <a:gd name="connsiteY11" fmla="*/ 147838 h 509788"/>
                <a:gd name="connsiteX12" fmla="*/ 142875 w 381000"/>
                <a:gd name="connsiteY12" fmla="*/ 114501 h 509788"/>
                <a:gd name="connsiteX13" fmla="*/ 152400 w 381000"/>
                <a:gd name="connsiteY13" fmla="*/ 71638 h 509788"/>
                <a:gd name="connsiteX14" fmla="*/ 166687 w 381000"/>
                <a:gd name="connsiteY14" fmla="*/ 38301 h 509788"/>
                <a:gd name="connsiteX15" fmla="*/ 180975 w 381000"/>
                <a:gd name="connsiteY15" fmla="*/ 33538 h 509788"/>
                <a:gd name="connsiteX16" fmla="*/ 195262 w 381000"/>
                <a:gd name="connsiteY16" fmla="*/ 24013 h 509788"/>
                <a:gd name="connsiteX17" fmla="*/ 223837 w 381000"/>
                <a:gd name="connsiteY17" fmla="*/ 14488 h 509788"/>
                <a:gd name="connsiteX18" fmla="*/ 238125 w 381000"/>
                <a:gd name="connsiteY18" fmla="*/ 9726 h 509788"/>
                <a:gd name="connsiteX19" fmla="*/ 280987 w 381000"/>
                <a:gd name="connsiteY19" fmla="*/ 4963 h 509788"/>
                <a:gd name="connsiteX20" fmla="*/ 309562 w 381000"/>
                <a:gd name="connsiteY20" fmla="*/ 4963 h 509788"/>
                <a:gd name="connsiteX21" fmla="*/ 381000 w 381000"/>
                <a:gd name="connsiteY21" fmla="*/ 9726 h 50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1000" h="509788">
                  <a:moveTo>
                    <a:pt x="0" y="509788"/>
                  </a:moveTo>
                  <a:cubicBezTo>
                    <a:pt x="7937" y="503438"/>
                    <a:pt x="16974" y="498259"/>
                    <a:pt x="23812" y="490738"/>
                  </a:cubicBezTo>
                  <a:cubicBezTo>
                    <a:pt x="68386" y="441707"/>
                    <a:pt x="32870" y="474771"/>
                    <a:pt x="57150" y="438351"/>
                  </a:cubicBezTo>
                  <a:cubicBezTo>
                    <a:pt x="65956" y="425142"/>
                    <a:pt x="85725" y="400251"/>
                    <a:pt x="85725" y="400251"/>
                  </a:cubicBezTo>
                  <a:cubicBezTo>
                    <a:pt x="88900" y="389138"/>
                    <a:pt x="91929" y="377983"/>
                    <a:pt x="95250" y="366913"/>
                  </a:cubicBezTo>
                  <a:cubicBezTo>
                    <a:pt x="96692" y="362105"/>
                    <a:pt x="98633" y="357453"/>
                    <a:pt x="100012" y="352626"/>
                  </a:cubicBezTo>
                  <a:cubicBezTo>
                    <a:pt x="101810" y="346332"/>
                    <a:pt x="102977" y="339870"/>
                    <a:pt x="104775" y="333576"/>
                  </a:cubicBezTo>
                  <a:cubicBezTo>
                    <a:pt x="106154" y="328749"/>
                    <a:pt x="108408" y="324180"/>
                    <a:pt x="109537" y="319288"/>
                  </a:cubicBezTo>
                  <a:cubicBezTo>
                    <a:pt x="125297" y="250990"/>
                    <a:pt x="112314" y="291905"/>
                    <a:pt x="123825" y="257376"/>
                  </a:cubicBezTo>
                  <a:cubicBezTo>
                    <a:pt x="125412" y="241501"/>
                    <a:pt x="126478" y="225565"/>
                    <a:pt x="128587" y="209751"/>
                  </a:cubicBezTo>
                  <a:cubicBezTo>
                    <a:pt x="129657" y="201727"/>
                    <a:pt x="132119" y="193939"/>
                    <a:pt x="133350" y="185938"/>
                  </a:cubicBezTo>
                  <a:cubicBezTo>
                    <a:pt x="135296" y="173288"/>
                    <a:pt x="136420" y="160525"/>
                    <a:pt x="138112" y="147838"/>
                  </a:cubicBezTo>
                  <a:cubicBezTo>
                    <a:pt x="139596" y="136711"/>
                    <a:pt x="141168" y="125596"/>
                    <a:pt x="142875" y="114501"/>
                  </a:cubicBezTo>
                  <a:cubicBezTo>
                    <a:pt x="150040" y="67932"/>
                    <a:pt x="143763" y="101867"/>
                    <a:pt x="152400" y="71638"/>
                  </a:cubicBezTo>
                  <a:cubicBezTo>
                    <a:pt x="155790" y="59774"/>
                    <a:pt x="155945" y="46894"/>
                    <a:pt x="166687" y="38301"/>
                  </a:cubicBezTo>
                  <a:cubicBezTo>
                    <a:pt x="170607" y="35165"/>
                    <a:pt x="176485" y="35783"/>
                    <a:pt x="180975" y="33538"/>
                  </a:cubicBezTo>
                  <a:cubicBezTo>
                    <a:pt x="186094" y="30978"/>
                    <a:pt x="190032" y="26338"/>
                    <a:pt x="195262" y="24013"/>
                  </a:cubicBezTo>
                  <a:cubicBezTo>
                    <a:pt x="204437" y="19935"/>
                    <a:pt x="214312" y="17663"/>
                    <a:pt x="223837" y="14488"/>
                  </a:cubicBezTo>
                  <a:cubicBezTo>
                    <a:pt x="228600" y="12901"/>
                    <a:pt x="233135" y="10280"/>
                    <a:pt x="238125" y="9726"/>
                  </a:cubicBezTo>
                  <a:lnTo>
                    <a:pt x="280987" y="4963"/>
                  </a:lnTo>
                  <a:cubicBezTo>
                    <a:pt x="308202" y="-4107"/>
                    <a:pt x="282348" y="1334"/>
                    <a:pt x="309562" y="4963"/>
                  </a:cubicBezTo>
                  <a:cubicBezTo>
                    <a:pt x="348251" y="10122"/>
                    <a:pt x="353378" y="9726"/>
                    <a:pt x="381000" y="972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75" name="Freihandform 90">
              <a:extLst>
                <a:ext uri="{FF2B5EF4-FFF2-40B4-BE49-F238E27FC236}">
                  <a16:creationId xmlns:a16="http://schemas.microsoft.com/office/drawing/2014/main" id="{692196E6-FD97-8ED4-D6E7-C80675B18EAE}"/>
                </a:ext>
              </a:extLst>
            </p:cNvPr>
            <p:cNvSpPr/>
            <p:nvPr/>
          </p:nvSpPr>
          <p:spPr>
            <a:xfrm>
              <a:off x="4386539" y="3900425"/>
              <a:ext cx="443678" cy="527688"/>
            </a:xfrm>
            <a:custGeom>
              <a:avLst/>
              <a:gdLst>
                <a:gd name="connsiteX0" fmla="*/ 0 w 381000"/>
                <a:gd name="connsiteY0" fmla="*/ 509788 h 509788"/>
                <a:gd name="connsiteX1" fmla="*/ 23812 w 381000"/>
                <a:gd name="connsiteY1" fmla="*/ 490738 h 509788"/>
                <a:gd name="connsiteX2" fmla="*/ 57150 w 381000"/>
                <a:gd name="connsiteY2" fmla="*/ 438351 h 509788"/>
                <a:gd name="connsiteX3" fmla="*/ 85725 w 381000"/>
                <a:gd name="connsiteY3" fmla="*/ 400251 h 509788"/>
                <a:gd name="connsiteX4" fmla="*/ 95250 w 381000"/>
                <a:gd name="connsiteY4" fmla="*/ 366913 h 509788"/>
                <a:gd name="connsiteX5" fmla="*/ 100012 w 381000"/>
                <a:gd name="connsiteY5" fmla="*/ 352626 h 509788"/>
                <a:gd name="connsiteX6" fmla="*/ 104775 w 381000"/>
                <a:gd name="connsiteY6" fmla="*/ 333576 h 509788"/>
                <a:gd name="connsiteX7" fmla="*/ 109537 w 381000"/>
                <a:gd name="connsiteY7" fmla="*/ 319288 h 509788"/>
                <a:gd name="connsiteX8" fmla="*/ 123825 w 381000"/>
                <a:gd name="connsiteY8" fmla="*/ 257376 h 509788"/>
                <a:gd name="connsiteX9" fmla="*/ 128587 w 381000"/>
                <a:gd name="connsiteY9" fmla="*/ 209751 h 509788"/>
                <a:gd name="connsiteX10" fmla="*/ 133350 w 381000"/>
                <a:gd name="connsiteY10" fmla="*/ 185938 h 509788"/>
                <a:gd name="connsiteX11" fmla="*/ 138112 w 381000"/>
                <a:gd name="connsiteY11" fmla="*/ 147838 h 509788"/>
                <a:gd name="connsiteX12" fmla="*/ 142875 w 381000"/>
                <a:gd name="connsiteY12" fmla="*/ 114501 h 509788"/>
                <a:gd name="connsiteX13" fmla="*/ 152400 w 381000"/>
                <a:gd name="connsiteY13" fmla="*/ 71638 h 509788"/>
                <a:gd name="connsiteX14" fmla="*/ 166687 w 381000"/>
                <a:gd name="connsiteY14" fmla="*/ 38301 h 509788"/>
                <a:gd name="connsiteX15" fmla="*/ 180975 w 381000"/>
                <a:gd name="connsiteY15" fmla="*/ 33538 h 509788"/>
                <a:gd name="connsiteX16" fmla="*/ 195262 w 381000"/>
                <a:gd name="connsiteY16" fmla="*/ 24013 h 509788"/>
                <a:gd name="connsiteX17" fmla="*/ 223837 w 381000"/>
                <a:gd name="connsiteY17" fmla="*/ 14488 h 509788"/>
                <a:gd name="connsiteX18" fmla="*/ 238125 w 381000"/>
                <a:gd name="connsiteY18" fmla="*/ 9726 h 509788"/>
                <a:gd name="connsiteX19" fmla="*/ 280987 w 381000"/>
                <a:gd name="connsiteY19" fmla="*/ 4963 h 509788"/>
                <a:gd name="connsiteX20" fmla="*/ 309562 w 381000"/>
                <a:gd name="connsiteY20" fmla="*/ 4963 h 509788"/>
                <a:gd name="connsiteX21" fmla="*/ 381000 w 381000"/>
                <a:gd name="connsiteY21" fmla="*/ 9726 h 50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1000" h="509788">
                  <a:moveTo>
                    <a:pt x="0" y="509788"/>
                  </a:moveTo>
                  <a:cubicBezTo>
                    <a:pt x="7937" y="503438"/>
                    <a:pt x="16974" y="498259"/>
                    <a:pt x="23812" y="490738"/>
                  </a:cubicBezTo>
                  <a:cubicBezTo>
                    <a:pt x="68386" y="441707"/>
                    <a:pt x="32870" y="474771"/>
                    <a:pt x="57150" y="438351"/>
                  </a:cubicBezTo>
                  <a:cubicBezTo>
                    <a:pt x="65956" y="425142"/>
                    <a:pt x="85725" y="400251"/>
                    <a:pt x="85725" y="400251"/>
                  </a:cubicBezTo>
                  <a:cubicBezTo>
                    <a:pt x="88900" y="389138"/>
                    <a:pt x="91929" y="377983"/>
                    <a:pt x="95250" y="366913"/>
                  </a:cubicBezTo>
                  <a:cubicBezTo>
                    <a:pt x="96692" y="362105"/>
                    <a:pt x="98633" y="357453"/>
                    <a:pt x="100012" y="352626"/>
                  </a:cubicBezTo>
                  <a:cubicBezTo>
                    <a:pt x="101810" y="346332"/>
                    <a:pt x="102977" y="339870"/>
                    <a:pt x="104775" y="333576"/>
                  </a:cubicBezTo>
                  <a:cubicBezTo>
                    <a:pt x="106154" y="328749"/>
                    <a:pt x="108408" y="324180"/>
                    <a:pt x="109537" y="319288"/>
                  </a:cubicBezTo>
                  <a:cubicBezTo>
                    <a:pt x="125297" y="250990"/>
                    <a:pt x="112314" y="291905"/>
                    <a:pt x="123825" y="257376"/>
                  </a:cubicBezTo>
                  <a:cubicBezTo>
                    <a:pt x="125412" y="241501"/>
                    <a:pt x="126478" y="225565"/>
                    <a:pt x="128587" y="209751"/>
                  </a:cubicBezTo>
                  <a:cubicBezTo>
                    <a:pt x="129657" y="201727"/>
                    <a:pt x="132119" y="193939"/>
                    <a:pt x="133350" y="185938"/>
                  </a:cubicBezTo>
                  <a:cubicBezTo>
                    <a:pt x="135296" y="173288"/>
                    <a:pt x="136420" y="160525"/>
                    <a:pt x="138112" y="147838"/>
                  </a:cubicBezTo>
                  <a:cubicBezTo>
                    <a:pt x="139596" y="136711"/>
                    <a:pt x="141168" y="125596"/>
                    <a:pt x="142875" y="114501"/>
                  </a:cubicBezTo>
                  <a:cubicBezTo>
                    <a:pt x="150040" y="67932"/>
                    <a:pt x="143763" y="101867"/>
                    <a:pt x="152400" y="71638"/>
                  </a:cubicBezTo>
                  <a:cubicBezTo>
                    <a:pt x="155790" y="59774"/>
                    <a:pt x="155945" y="46894"/>
                    <a:pt x="166687" y="38301"/>
                  </a:cubicBezTo>
                  <a:cubicBezTo>
                    <a:pt x="170607" y="35165"/>
                    <a:pt x="176485" y="35783"/>
                    <a:pt x="180975" y="33538"/>
                  </a:cubicBezTo>
                  <a:cubicBezTo>
                    <a:pt x="186094" y="30978"/>
                    <a:pt x="190032" y="26338"/>
                    <a:pt x="195262" y="24013"/>
                  </a:cubicBezTo>
                  <a:cubicBezTo>
                    <a:pt x="204437" y="19935"/>
                    <a:pt x="214312" y="17663"/>
                    <a:pt x="223837" y="14488"/>
                  </a:cubicBezTo>
                  <a:cubicBezTo>
                    <a:pt x="228600" y="12901"/>
                    <a:pt x="233135" y="10280"/>
                    <a:pt x="238125" y="9726"/>
                  </a:cubicBezTo>
                  <a:lnTo>
                    <a:pt x="280987" y="4963"/>
                  </a:lnTo>
                  <a:cubicBezTo>
                    <a:pt x="308202" y="-4107"/>
                    <a:pt x="282348" y="1334"/>
                    <a:pt x="309562" y="4963"/>
                  </a:cubicBezTo>
                  <a:cubicBezTo>
                    <a:pt x="348251" y="10122"/>
                    <a:pt x="353378" y="9726"/>
                    <a:pt x="381000" y="972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16277111-04A2-3314-1E13-132CF70E8BCB}"/>
                </a:ext>
              </a:extLst>
            </p:cNvPr>
            <p:cNvSpPr/>
            <p:nvPr/>
          </p:nvSpPr>
          <p:spPr>
            <a:xfrm>
              <a:off x="3762524" y="4585980"/>
              <a:ext cx="335607" cy="4571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2F7A08D1-57D4-4441-A6F9-0E9BBC6A330B}"/>
                </a:ext>
              </a:extLst>
            </p:cNvPr>
            <p:cNvSpPr/>
            <p:nvPr/>
          </p:nvSpPr>
          <p:spPr>
            <a:xfrm>
              <a:off x="4146997" y="4572719"/>
              <a:ext cx="335607" cy="4571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</p:grpSp>
      <p:sp>
        <p:nvSpPr>
          <p:cNvPr id="78" name="Textfeld 249">
            <a:extLst>
              <a:ext uri="{FF2B5EF4-FFF2-40B4-BE49-F238E27FC236}">
                <a16:creationId xmlns:a16="http://schemas.microsoft.com/office/drawing/2014/main" id="{8D6FEACB-DB3A-E053-1030-1A8E0F09D128}"/>
              </a:ext>
            </a:extLst>
          </p:cNvPr>
          <p:cNvSpPr txBox="1"/>
          <p:nvPr/>
        </p:nvSpPr>
        <p:spPr>
          <a:xfrm>
            <a:off x="6389212" y="3437217"/>
            <a:ext cx="914400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400" dirty="0">
                <a:latin typeface="Montserrat Light" pitchFamily="2" charset="77"/>
              </a:rPr>
              <a:t>Umspannwerk</a:t>
            </a:r>
          </a:p>
        </p:txBody>
      </p: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5F438DE9-4D8B-4A62-B2FE-7BDF4DC85D5B}"/>
              </a:ext>
            </a:extLst>
          </p:cNvPr>
          <p:cNvGrpSpPr/>
          <p:nvPr/>
        </p:nvGrpSpPr>
        <p:grpSpPr>
          <a:xfrm>
            <a:off x="1287946" y="4478644"/>
            <a:ext cx="925373" cy="1355112"/>
            <a:chOff x="2166779" y="5300304"/>
            <a:chExt cx="925373" cy="1355112"/>
          </a:xfrm>
        </p:grpSpPr>
        <p:sp>
          <p:nvSpPr>
            <p:cNvPr id="80" name="Gleichschenkliges Dreieck 58">
              <a:extLst>
                <a:ext uri="{FF2B5EF4-FFF2-40B4-BE49-F238E27FC236}">
                  <a16:creationId xmlns:a16="http://schemas.microsoft.com/office/drawing/2014/main" id="{1F88A84B-F99B-4AA1-B7C7-B2E2D149862D}"/>
                </a:ext>
              </a:extLst>
            </p:cNvPr>
            <p:cNvSpPr/>
            <p:nvPr/>
          </p:nvSpPr>
          <p:spPr>
            <a:xfrm>
              <a:off x="2580045" y="5797201"/>
              <a:ext cx="101003" cy="858215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A047B354-DD33-558D-7E64-F12786E8C9BE}"/>
                </a:ext>
              </a:extLst>
            </p:cNvPr>
            <p:cNvGrpSpPr/>
            <p:nvPr/>
          </p:nvGrpSpPr>
          <p:grpSpPr>
            <a:xfrm rot="18166103">
              <a:off x="2780741" y="5674983"/>
              <a:ext cx="96251" cy="526571"/>
              <a:chOff x="3618508" y="3204567"/>
              <a:chExt cx="144016" cy="612068"/>
            </a:xfrm>
          </p:grpSpPr>
          <p:sp>
            <p:nvSpPr>
              <p:cNvPr id="91" name="Ellipse 70">
                <a:extLst>
                  <a:ext uri="{FF2B5EF4-FFF2-40B4-BE49-F238E27FC236}">
                    <a16:creationId xmlns:a16="http://schemas.microsoft.com/office/drawing/2014/main" id="{0D91EDE6-5491-EDAE-E8BC-38F57B5A48C7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Gleichschenkliges Dreieck 71">
                <a:extLst>
                  <a:ext uri="{FF2B5EF4-FFF2-40B4-BE49-F238E27FC236}">
                    <a16:creationId xmlns:a16="http://schemas.microsoft.com/office/drawing/2014/main" id="{FD7B412C-89D5-A6D9-70E2-2AAFBDCD9C3A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2AFA8A9D-A4A1-EE34-BBFA-2CEA1BA0D483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70631730-B9E0-63E7-8DD1-1F88D8F5A110}"/>
                </a:ext>
              </a:extLst>
            </p:cNvPr>
            <p:cNvGrpSpPr/>
            <p:nvPr/>
          </p:nvGrpSpPr>
          <p:grpSpPr>
            <a:xfrm rot="3765771">
              <a:off x="2386387" y="5670230"/>
              <a:ext cx="87060" cy="526276"/>
              <a:chOff x="3618508" y="3204567"/>
              <a:chExt cx="144016" cy="612068"/>
            </a:xfrm>
          </p:grpSpPr>
          <p:sp>
            <p:nvSpPr>
              <p:cNvPr id="88" name="Ellipse 67">
                <a:extLst>
                  <a:ext uri="{FF2B5EF4-FFF2-40B4-BE49-F238E27FC236}">
                    <a16:creationId xmlns:a16="http://schemas.microsoft.com/office/drawing/2014/main" id="{FF4E7CAC-334B-CC9D-DBCB-215F8B8679DC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Gleichschenkliges Dreieck 68">
                <a:extLst>
                  <a:ext uri="{FF2B5EF4-FFF2-40B4-BE49-F238E27FC236}">
                    <a16:creationId xmlns:a16="http://schemas.microsoft.com/office/drawing/2014/main" id="{36C7FBEF-BC31-78F9-811C-683236B27405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F6EB16D9-B847-3337-3756-162782E74151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E9FD8791-6F74-17DF-0ED1-227FE91CD61A}"/>
                </a:ext>
              </a:extLst>
            </p:cNvPr>
            <p:cNvGrpSpPr/>
            <p:nvPr/>
          </p:nvGrpSpPr>
          <p:grpSpPr>
            <a:xfrm rot="10800000">
              <a:off x="2592592" y="5300304"/>
              <a:ext cx="77284" cy="562611"/>
              <a:chOff x="3618508" y="3204567"/>
              <a:chExt cx="144016" cy="612068"/>
            </a:xfrm>
          </p:grpSpPr>
          <p:sp>
            <p:nvSpPr>
              <p:cNvPr id="85" name="Ellipse 64">
                <a:extLst>
                  <a:ext uri="{FF2B5EF4-FFF2-40B4-BE49-F238E27FC236}">
                    <a16:creationId xmlns:a16="http://schemas.microsoft.com/office/drawing/2014/main" id="{69FFD8FD-5F54-1B9C-61BC-C25C96FB6A1B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Gleichschenkliges Dreieck 65">
                <a:extLst>
                  <a:ext uri="{FF2B5EF4-FFF2-40B4-BE49-F238E27FC236}">
                    <a16:creationId xmlns:a16="http://schemas.microsoft.com/office/drawing/2014/main" id="{3073DE8C-0603-B48C-7A0C-74B7A5900EDC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15061A25-0C45-3A89-5461-84B4174B59AE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4" name="Ellipse 63">
              <a:extLst>
                <a:ext uri="{FF2B5EF4-FFF2-40B4-BE49-F238E27FC236}">
                  <a16:creationId xmlns:a16="http://schemas.microsoft.com/office/drawing/2014/main" id="{3194EC10-500B-ECC8-2D3A-619C9CA8A871}"/>
                </a:ext>
              </a:extLst>
            </p:cNvPr>
            <p:cNvSpPr/>
            <p:nvPr/>
          </p:nvSpPr>
          <p:spPr>
            <a:xfrm>
              <a:off x="2581419" y="5761909"/>
              <a:ext cx="99630" cy="12126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</p:grpSp>
      <p:sp>
        <p:nvSpPr>
          <p:cNvPr id="94" name="Textfeld 364">
            <a:extLst>
              <a:ext uri="{FF2B5EF4-FFF2-40B4-BE49-F238E27FC236}">
                <a16:creationId xmlns:a16="http://schemas.microsoft.com/office/drawing/2014/main" id="{4C221085-273B-03BF-E9CB-16F0C04FB727}"/>
              </a:ext>
            </a:extLst>
          </p:cNvPr>
          <p:cNvSpPr txBox="1"/>
          <p:nvPr/>
        </p:nvSpPr>
        <p:spPr>
          <a:xfrm>
            <a:off x="1218002" y="3469492"/>
            <a:ext cx="2582837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400" dirty="0">
                <a:latin typeface="Montserrat Light" pitchFamily="2" charset="77"/>
              </a:rPr>
              <a:t>Neuer Windpark (bspw. IB 2020) </a:t>
            </a:r>
          </a:p>
        </p:txBody>
      </p:sp>
      <p:sp>
        <p:nvSpPr>
          <p:cNvPr id="95" name="Textfeld 397">
            <a:extLst>
              <a:ext uri="{FF2B5EF4-FFF2-40B4-BE49-F238E27FC236}">
                <a16:creationId xmlns:a16="http://schemas.microsoft.com/office/drawing/2014/main" id="{B14E75B6-6B2A-BA70-2651-EF1A2879D438}"/>
              </a:ext>
            </a:extLst>
          </p:cNvPr>
          <p:cNvSpPr txBox="1"/>
          <p:nvPr/>
        </p:nvSpPr>
        <p:spPr>
          <a:xfrm>
            <a:off x="2093284" y="5713851"/>
            <a:ext cx="3269479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400" dirty="0">
                <a:latin typeface="Montserrat Light" pitchFamily="2" charset="77"/>
              </a:rPr>
              <a:t>Bestandswindpark (bspw. IB 2015) </a:t>
            </a:r>
          </a:p>
        </p:txBody>
      </p:sp>
      <p:cxnSp>
        <p:nvCxnSpPr>
          <p:cNvPr id="96" name="Gerade Verbindung mit Pfeil 95">
            <a:extLst>
              <a:ext uri="{FF2B5EF4-FFF2-40B4-BE49-F238E27FC236}">
                <a16:creationId xmlns:a16="http://schemas.microsoft.com/office/drawing/2014/main" id="{F1C7473A-2435-8428-3FEA-AF741FBA220A}"/>
              </a:ext>
            </a:extLst>
          </p:cNvPr>
          <p:cNvCxnSpPr>
            <a:cxnSpLocks/>
          </p:cNvCxnSpPr>
          <p:nvPr/>
        </p:nvCxnSpPr>
        <p:spPr>
          <a:xfrm>
            <a:off x="3008756" y="2652211"/>
            <a:ext cx="2948408" cy="10004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F986608E-521A-94E1-523C-96551775EAA4}"/>
              </a:ext>
            </a:extLst>
          </p:cNvPr>
          <p:cNvCxnSpPr>
            <a:cxnSpLocks/>
          </p:cNvCxnSpPr>
          <p:nvPr/>
        </p:nvCxnSpPr>
        <p:spPr>
          <a:xfrm flipV="1">
            <a:off x="4432351" y="4363206"/>
            <a:ext cx="1521759" cy="435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Gewitterblitz 97">
            <a:extLst>
              <a:ext uri="{FF2B5EF4-FFF2-40B4-BE49-F238E27FC236}">
                <a16:creationId xmlns:a16="http://schemas.microsoft.com/office/drawing/2014/main" id="{31F77984-162E-8CC8-DF13-3BC55FD9048C}"/>
              </a:ext>
            </a:extLst>
          </p:cNvPr>
          <p:cNvSpPr/>
          <p:nvPr/>
        </p:nvSpPr>
        <p:spPr>
          <a:xfrm>
            <a:off x="4074339" y="2692344"/>
            <a:ext cx="288032" cy="230308"/>
          </a:xfrm>
          <a:prstGeom prst="lightningBol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72000" bIns="72000" rtlCol="0" anchor="ctr"/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99" name="Gewitterblitz 98">
            <a:extLst>
              <a:ext uri="{FF2B5EF4-FFF2-40B4-BE49-F238E27FC236}">
                <a16:creationId xmlns:a16="http://schemas.microsoft.com/office/drawing/2014/main" id="{47CF08F9-124F-BA65-995E-B4EF720EB404}"/>
              </a:ext>
            </a:extLst>
          </p:cNvPr>
          <p:cNvSpPr/>
          <p:nvPr/>
        </p:nvSpPr>
        <p:spPr>
          <a:xfrm>
            <a:off x="4773457" y="4139707"/>
            <a:ext cx="288032" cy="230308"/>
          </a:xfrm>
          <a:prstGeom prst="lightningBol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72000" bIns="72000" rtlCol="0" anchor="ctr"/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5000"/>
              </a:lnSpc>
            </a:pP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100" name="Textfeld 397">
            <a:extLst>
              <a:ext uri="{FF2B5EF4-FFF2-40B4-BE49-F238E27FC236}">
                <a16:creationId xmlns:a16="http://schemas.microsoft.com/office/drawing/2014/main" id="{46391A5D-25A6-F7A9-B95D-C45236CA5C70}"/>
              </a:ext>
            </a:extLst>
          </p:cNvPr>
          <p:cNvSpPr txBox="1"/>
          <p:nvPr/>
        </p:nvSpPr>
        <p:spPr>
          <a:xfrm>
            <a:off x="8693468" y="5045984"/>
            <a:ext cx="914400" cy="287299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de-DE" sz="1400" dirty="0">
                <a:latin typeface="Montserrat Light" pitchFamily="2" charset="77"/>
              </a:rPr>
              <a:t>Netz der allgemeinen Versorgung</a:t>
            </a:r>
          </a:p>
        </p:txBody>
      </p: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6120D098-78AB-6D9C-141E-62FEC7F7AD6C}"/>
              </a:ext>
            </a:extLst>
          </p:cNvPr>
          <p:cNvGrpSpPr/>
          <p:nvPr/>
        </p:nvGrpSpPr>
        <p:grpSpPr>
          <a:xfrm>
            <a:off x="2142032" y="3817469"/>
            <a:ext cx="925373" cy="1355112"/>
            <a:chOff x="2166779" y="5300304"/>
            <a:chExt cx="925373" cy="1355112"/>
          </a:xfrm>
        </p:grpSpPr>
        <p:sp>
          <p:nvSpPr>
            <p:cNvPr id="102" name="Gleichschenkliges Dreieck 183">
              <a:extLst>
                <a:ext uri="{FF2B5EF4-FFF2-40B4-BE49-F238E27FC236}">
                  <a16:creationId xmlns:a16="http://schemas.microsoft.com/office/drawing/2014/main" id="{95F28D9C-DA58-DC17-96E6-E4986E7AA71D}"/>
                </a:ext>
              </a:extLst>
            </p:cNvPr>
            <p:cNvSpPr/>
            <p:nvPr/>
          </p:nvSpPr>
          <p:spPr>
            <a:xfrm>
              <a:off x="2580045" y="5797201"/>
              <a:ext cx="101003" cy="858215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B6B2CAEA-022D-99EE-9067-51E8906E352C}"/>
                </a:ext>
              </a:extLst>
            </p:cNvPr>
            <p:cNvGrpSpPr/>
            <p:nvPr/>
          </p:nvGrpSpPr>
          <p:grpSpPr>
            <a:xfrm rot="18166103">
              <a:off x="2780741" y="5674983"/>
              <a:ext cx="96251" cy="526571"/>
              <a:chOff x="3618508" y="3204567"/>
              <a:chExt cx="144016" cy="612068"/>
            </a:xfrm>
          </p:grpSpPr>
          <p:sp>
            <p:nvSpPr>
              <p:cNvPr id="113" name="Ellipse 194">
                <a:extLst>
                  <a:ext uri="{FF2B5EF4-FFF2-40B4-BE49-F238E27FC236}">
                    <a16:creationId xmlns:a16="http://schemas.microsoft.com/office/drawing/2014/main" id="{3022E458-D51A-94FD-6ACA-F54158E11C93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Gleichschenkliges Dreieck 195">
                <a:extLst>
                  <a:ext uri="{FF2B5EF4-FFF2-40B4-BE49-F238E27FC236}">
                    <a16:creationId xmlns:a16="http://schemas.microsoft.com/office/drawing/2014/main" id="{BC0025AF-1E7B-FE36-92BF-26B924436BCB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Rechteck 114">
                <a:extLst>
                  <a:ext uri="{FF2B5EF4-FFF2-40B4-BE49-F238E27FC236}">
                    <a16:creationId xmlns:a16="http://schemas.microsoft.com/office/drawing/2014/main" id="{3C1CB336-CDE5-501F-C062-1098724AA1CA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4" name="Gruppieren 103">
              <a:extLst>
                <a:ext uri="{FF2B5EF4-FFF2-40B4-BE49-F238E27FC236}">
                  <a16:creationId xmlns:a16="http://schemas.microsoft.com/office/drawing/2014/main" id="{DB2DF76A-D3A1-2551-4376-85F3942C595F}"/>
                </a:ext>
              </a:extLst>
            </p:cNvPr>
            <p:cNvGrpSpPr/>
            <p:nvPr/>
          </p:nvGrpSpPr>
          <p:grpSpPr>
            <a:xfrm rot="3765771">
              <a:off x="2386387" y="5670230"/>
              <a:ext cx="87060" cy="526276"/>
              <a:chOff x="3618508" y="3204567"/>
              <a:chExt cx="144016" cy="612068"/>
            </a:xfrm>
          </p:grpSpPr>
          <p:sp>
            <p:nvSpPr>
              <p:cNvPr id="110" name="Ellipse 191">
                <a:extLst>
                  <a:ext uri="{FF2B5EF4-FFF2-40B4-BE49-F238E27FC236}">
                    <a16:creationId xmlns:a16="http://schemas.microsoft.com/office/drawing/2014/main" id="{EE220E4F-4489-B87B-86A9-E20D30387EAC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Gleichschenkliges Dreieck 192">
                <a:extLst>
                  <a:ext uri="{FF2B5EF4-FFF2-40B4-BE49-F238E27FC236}">
                    <a16:creationId xmlns:a16="http://schemas.microsoft.com/office/drawing/2014/main" id="{6AEA3F05-B38B-29EC-BF82-0983F1258DF2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Rechteck 111">
                <a:extLst>
                  <a:ext uri="{FF2B5EF4-FFF2-40B4-BE49-F238E27FC236}">
                    <a16:creationId xmlns:a16="http://schemas.microsoft.com/office/drawing/2014/main" id="{ECCACFBA-0F0F-ACF5-C6E9-510AF2311E23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5" name="Gruppieren 104">
              <a:extLst>
                <a:ext uri="{FF2B5EF4-FFF2-40B4-BE49-F238E27FC236}">
                  <a16:creationId xmlns:a16="http://schemas.microsoft.com/office/drawing/2014/main" id="{CC9CB778-3C3E-0AD4-105B-CA570E733E05}"/>
                </a:ext>
              </a:extLst>
            </p:cNvPr>
            <p:cNvGrpSpPr/>
            <p:nvPr/>
          </p:nvGrpSpPr>
          <p:grpSpPr>
            <a:xfrm rot="10800000">
              <a:off x="2592592" y="5300304"/>
              <a:ext cx="77284" cy="562611"/>
              <a:chOff x="3618508" y="3204567"/>
              <a:chExt cx="144016" cy="612068"/>
            </a:xfrm>
          </p:grpSpPr>
          <p:sp>
            <p:nvSpPr>
              <p:cNvPr id="107" name="Ellipse 188">
                <a:extLst>
                  <a:ext uri="{FF2B5EF4-FFF2-40B4-BE49-F238E27FC236}">
                    <a16:creationId xmlns:a16="http://schemas.microsoft.com/office/drawing/2014/main" id="{69AC3B3F-835E-7C43-F677-C7EF53A33048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Gleichschenkliges Dreieck 189">
                <a:extLst>
                  <a:ext uri="{FF2B5EF4-FFF2-40B4-BE49-F238E27FC236}">
                    <a16:creationId xmlns:a16="http://schemas.microsoft.com/office/drawing/2014/main" id="{2F2575CF-E7EB-E56E-5393-F93C506AA1A5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DAB54D65-73AA-1D63-1F7B-088830D9618E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6" name="Ellipse 187">
              <a:extLst>
                <a:ext uri="{FF2B5EF4-FFF2-40B4-BE49-F238E27FC236}">
                  <a16:creationId xmlns:a16="http://schemas.microsoft.com/office/drawing/2014/main" id="{9D5019F1-FF41-B023-E63F-51FA845CB509}"/>
                </a:ext>
              </a:extLst>
            </p:cNvPr>
            <p:cNvSpPr/>
            <p:nvPr/>
          </p:nvSpPr>
          <p:spPr>
            <a:xfrm>
              <a:off x="2581419" y="5761909"/>
              <a:ext cx="99630" cy="12126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646FA0E2-C911-DE33-01F6-E4F8C73E01EE}"/>
              </a:ext>
            </a:extLst>
          </p:cNvPr>
          <p:cNvGrpSpPr/>
          <p:nvPr/>
        </p:nvGrpSpPr>
        <p:grpSpPr>
          <a:xfrm>
            <a:off x="3065708" y="4234513"/>
            <a:ext cx="925373" cy="1355112"/>
            <a:chOff x="2166779" y="5300304"/>
            <a:chExt cx="925373" cy="1355112"/>
          </a:xfrm>
        </p:grpSpPr>
        <p:sp>
          <p:nvSpPr>
            <p:cNvPr id="117" name="Gleichschenkliges Dreieck 198">
              <a:extLst>
                <a:ext uri="{FF2B5EF4-FFF2-40B4-BE49-F238E27FC236}">
                  <a16:creationId xmlns:a16="http://schemas.microsoft.com/office/drawing/2014/main" id="{4A6EE9AF-D961-C704-73AC-207EDF9C25DF}"/>
                </a:ext>
              </a:extLst>
            </p:cNvPr>
            <p:cNvSpPr/>
            <p:nvPr/>
          </p:nvSpPr>
          <p:spPr>
            <a:xfrm>
              <a:off x="2580045" y="5797201"/>
              <a:ext cx="101003" cy="858215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550ED59E-3DA1-F4F5-F28E-5E331D6DFF28}"/>
                </a:ext>
              </a:extLst>
            </p:cNvPr>
            <p:cNvGrpSpPr/>
            <p:nvPr/>
          </p:nvGrpSpPr>
          <p:grpSpPr>
            <a:xfrm rot="18166103">
              <a:off x="2780741" y="5674983"/>
              <a:ext cx="96251" cy="526571"/>
              <a:chOff x="3618508" y="3204567"/>
              <a:chExt cx="144016" cy="612068"/>
            </a:xfrm>
          </p:grpSpPr>
          <p:sp>
            <p:nvSpPr>
              <p:cNvPr id="128" name="Ellipse 209">
                <a:extLst>
                  <a:ext uri="{FF2B5EF4-FFF2-40B4-BE49-F238E27FC236}">
                    <a16:creationId xmlns:a16="http://schemas.microsoft.com/office/drawing/2014/main" id="{58613E0E-96A4-A622-C5C3-2EED047FE045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Gleichschenkliges Dreieck 210">
                <a:extLst>
                  <a:ext uri="{FF2B5EF4-FFF2-40B4-BE49-F238E27FC236}">
                    <a16:creationId xmlns:a16="http://schemas.microsoft.com/office/drawing/2014/main" id="{5ADB6BC7-F9AA-A8F2-1300-98E4827BE715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30" name="Rechteck 129">
                <a:extLst>
                  <a:ext uri="{FF2B5EF4-FFF2-40B4-BE49-F238E27FC236}">
                    <a16:creationId xmlns:a16="http://schemas.microsoft.com/office/drawing/2014/main" id="{1503772C-2CD0-3C87-D1BB-47CA41EF2A70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9" name="Gruppieren 118">
              <a:extLst>
                <a:ext uri="{FF2B5EF4-FFF2-40B4-BE49-F238E27FC236}">
                  <a16:creationId xmlns:a16="http://schemas.microsoft.com/office/drawing/2014/main" id="{CFA6A4E1-648B-EEBD-F34A-AE41274437C7}"/>
                </a:ext>
              </a:extLst>
            </p:cNvPr>
            <p:cNvGrpSpPr/>
            <p:nvPr/>
          </p:nvGrpSpPr>
          <p:grpSpPr>
            <a:xfrm rot="3765771">
              <a:off x="2386387" y="5670230"/>
              <a:ext cx="87060" cy="526276"/>
              <a:chOff x="3618508" y="3204567"/>
              <a:chExt cx="144016" cy="612068"/>
            </a:xfrm>
          </p:grpSpPr>
          <p:sp>
            <p:nvSpPr>
              <p:cNvPr id="125" name="Ellipse 206">
                <a:extLst>
                  <a:ext uri="{FF2B5EF4-FFF2-40B4-BE49-F238E27FC236}">
                    <a16:creationId xmlns:a16="http://schemas.microsoft.com/office/drawing/2014/main" id="{EBE353ED-936B-FF91-569C-488E6B279847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Gleichschenkliges Dreieck 207">
                <a:extLst>
                  <a:ext uri="{FF2B5EF4-FFF2-40B4-BE49-F238E27FC236}">
                    <a16:creationId xmlns:a16="http://schemas.microsoft.com/office/drawing/2014/main" id="{6DB6A523-7D53-C97F-1F91-079F1F7F85E7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Rechteck 126">
                <a:extLst>
                  <a:ext uri="{FF2B5EF4-FFF2-40B4-BE49-F238E27FC236}">
                    <a16:creationId xmlns:a16="http://schemas.microsoft.com/office/drawing/2014/main" id="{DDF7BC4E-E096-93F2-4F5C-AE434EEB853F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0" name="Gruppieren 119">
              <a:extLst>
                <a:ext uri="{FF2B5EF4-FFF2-40B4-BE49-F238E27FC236}">
                  <a16:creationId xmlns:a16="http://schemas.microsoft.com/office/drawing/2014/main" id="{9D95D99B-BC3C-0E5F-8840-68043F131A14}"/>
                </a:ext>
              </a:extLst>
            </p:cNvPr>
            <p:cNvGrpSpPr/>
            <p:nvPr/>
          </p:nvGrpSpPr>
          <p:grpSpPr>
            <a:xfrm rot="10800000">
              <a:off x="2592592" y="5300304"/>
              <a:ext cx="77284" cy="562611"/>
              <a:chOff x="3618508" y="3204567"/>
              <a:chExt cx="144016" cy="612068"/>
            </a:xfrm>
          </p:grpSpPr>
          <p:sp>
            <p:nvSpPr>
              <p:cNvPr id="122" name="Ellipse 203">
                <a:extLst>
                  <a:ext uri="{FF2B5EF4-FFF2-40B4-BE49-F238E27FC236}">
                    <a16:creationId xmlns:a16="http://schemas.microsoft.com/office/drawing/2014/main" id="{9244DC84-EBC8-A4F1-2051-59FB97E1CF48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Gleichschenkliges Dreieck 204">
                <a:extLst>
                  <a:ext uri="{FF2B5EF4-FFF2-40B4-BE49-F238E27FC236}">
                    <a16:creationId xmlns:a16="http://schemas.microsoft.com/office/drawing/2014/main" id="{A45B826E-7EEF-7BEF-1398-4925A75BF773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Rechteck 123">
                <a:extLst>
                  <a:ext uri="{FF2B5EF4-FFF2-40B4-BE49-F238E27FC236}">
                    <a16:creationId xmlns:a16="http://schemas.microsoft.com/office/drawing/2014/main" id="{0B04332B-F8C1-046E-C3E2-883197B60A07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1" name="Ellipse 202">
              <a:extLst>
                <a:ext uri="{FF2B5EF4-FFF2-40B4-BE49-F238E27FC236}">
                  <a16:creationId xmlns:a16="http://schemas.microsoft.com/office/drawing/2014/main" id="{2CEBE184-6864-8515-E32B-83E1E2CF9293}"/>
                </a:ext>
              </a:extLst>
            </p:cNvPr>
            <p:cNvSpPr/>
            <p:nvPr/>
          </p:nvSpPr>
          <p:spPr>
            <a:xfrm>
              <a:off x="2581419" y="5761909"/>
              <a:ext cx="99630" cy="12126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31" name="Gruppieren 130">
            <a:extLst>
              <a:ext uri="{FF2B5EF4-FFF2-40B4-BE49-F238E27FC236}">
                <a16:creationId xmlns:a16="http://schemas.microsoft.com/office/drawing/2014/main" id="{D0EBB910-0C13-F491-703F-658ADE1E10C0}"/>
              </a:ext>
            </a:extLst>
          </p:cNvPr>
          <p:cNvGrpSpPr/>
          <p:nvPr/>
        </p:nvGrpSpPr>
        <p:grpSpPr>
          <a:xfrm>
            <a:off x="1211599" y="1985046"/>
            <a:ext cx="925373" cy="1355112"/>
            <a:chOff x="2166779" y="5300304"/>
            <a:chExt cx="925373" cy="1355112"/>
          </a:xfrm>
        </p:grpSpPr>
        <p:sp>
          <p:nvSpPr>
            <p:cNvPr id="132" name="Gleichschenkliges Dreieck 213">
              <a:extLst>
                <a:ext uri="{FF2B5EF4-FFF2-40B4-BE49-F238E27FC236}">
                  <a16:creationId xmlns:a16="http://schemas.microsoft.com/office/drawing/2014/main" id="{D65C5EEC-35C4-A584-C274-23707D57048E}"/>
                </a:ext>
              </a:extLst>
            </p:cNvPr>
            <p:cNvSpPr/>
            <p:nvPr/>
          </p:nvSpPr>
          <p:spPr>
            <a:xfrm>
              <a:off x="2580045" y="5797201"/>
              <a:ext cx="101003" cy="858215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grpSp>
          <p:nvGrpSpPr>
            <p:cNvPr id="133" name="Gruppieren 132">
              <a:extLst>
                <a:ext uri="{FF2B5EF4-FFF2-40B4-BE49-F238E27FC236}">
                  <a16:creationId xmlns:a16="http://schemas.microsoft.com/office/drawing/2014/main" id="{43F345D4-5ED0-753E-B553-9889575CCBFE}"/>
                </a:ext>
              </a:extLst>
            </p:cNvPr>
            <p:cNvGrpSpPr/>
            <p:nvPr/>
          </p:nvGrpSpPr>
          <p:grpSpPr>
            <a:xfrm rot="18166103">
              <a:off x="2780741" y="5674983"/>
              <a:ext cx="96251" cy="526571"/>
              <a:chOff x="3618508" y="3204567"/>
              <a:chExt cx="144016" cy="612068"/>
            </a:xfrm>
          </p:grpSpPr>
          <p:sp>
            <p:nvSpPr>
              <p:cNvPr id="143" name="Ellipse 224">
                <a:extLst>
                  <a:ext uri="{FF2B5EF4-FFF2-40B4-BE49-F238E27FC236}">
                    <a16:creationId xmlns:a16="http://schemas.microsoft.com/office/drawing/2014/main" id="{0E4DCEE2-EAFC-D85B-88B4-3C4A7B3066D3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Gleichschenkliges Dreieck 225">
                <a:extLst>
                  <a:ext uri="{FF2B5EF4-FFF2-40B4-BE49-F238E27FC236}">
                    <a16:creationId xmlns:a16="http://schemas.microsoft.com/office/drawing/2014/main" id="{51B14233-541B-1A80-E4CF-F9F9B9D07C69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Rechteck 144">
                <a:extLst>
                  <a:ext uri="{FF2B5EF4-FFF2-40B4-BE49-F238E27FC236}">
                    <a16:creationId xmlns:a16="http://schemas.microsoft.com/office/drawing/2014/main" id="{5FA01F2B-4379-A512-A33F-D87B0F4E1DE6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4" name="Gruppieren 133">
              <a:extLst>
                <a:ext uri="{FF2B5EF4-FFF2-40B4-BE49-F238E27FC236}">
                  <a16:creationId xmlns:a16="http://schemas.microsoft.com/office/drawing/2014/main" id="{F31217CD-9F28-73E3-3AEB-45313DBB72D4}"/>
                </a:ext>
              </a:extLst>
            </p:cNvPr>
            <p:cNvGrpSpPr/>
            <p:nvPr/>
          </p:nvGrpSpPr>
          <p:grpSpPr>
            <a:xfrm rot="3765771">
              <a:off x="2386387" y="5670230"/>
              <a:ext cx="87060" cy="526276"/>
              <a:chOff x="3618508" y="3204567"/>
              <a:chExt cx="144016" cy="612068"/>
            </a:xfrm>
          </p:grpSpPr>
          <p:sp>
            <p:nvSpPr>
              <p:cNvPr id="140" name="Ellipse 221">
                <a:extLst>
                  <a:ext uri="{FF2B5EF4-FFF2-40B4-BE49-F238E27FC236}">
                    <a16:creationId xmlns:a16="http://schemas.microsoft.com/office/drawing/2014/main" id="{D35A6230-66FA-4462-A48D-83E937E7829D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Gleichschenkliges Dreieck 222">
                <a:extLst>
                  <a:ext uri="{FF2B5EF4-FFF2-40B4-BE49-F238E27FC236}">
                    <a16:creationId xmlns:a16="http://schemas.microsoft.com/office/drawing/2014/main" id="{30C2818C-000C-F63E-3C2F-07609CDDBA7E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Rechteck 141">
                <a:extLst>
                  <a:ext uri="{FF2B5EF4-FFF2-40B4-BE49-F238E27FC236}">
                    <a16:creationId xmlns:a16="http://schemas.microsoft.com/office/drawing/2014/main" id="{238C5DB1-02D8-7845-2E71-A4DB89569851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5" name="Gruppieren 134">
              <a:extLst>
                <a:ext uri="{FF2B5EF4-FFF2-40B4-BE49-F238E27FC236}">
                  <a16:creationId xmlns:a16="http://schemas.microsoft.com/office/drawing/2014/main" id="{8CE8A8F4-C2F0-223C-3EC1-4FA7293F3A25}"/>
                </a:ext>
              </a:extLst>
            </p:cNvPr>
            <p:cNvGrpSpPr/>
            <p:nvPr/>
          </p:nvGrpSpPr>
          <p:grpSpPr>
            <a:xfrm rot="10800000">
              <a:off x="2592592" y="5300304"/>
              <a:ext cx="77284" cy="562611"/>
              <a:chOff x="3618508" y="3204567"/>
              <a:chExt cx="144016" cy="612068"/>
            </a:xfrm>
          </p:grpSpPr>
          <p:sp>
            <p:nvSpPr>
              <p:cNvPr id="137" name="Ellipse 218">
                <a:extLst>
                  <a:ext uri="{FF2B5EF4-FFF2-40B4-BE49-F238E27FC236}">
                    <a16:creationId xmlns:a16="http://schemas.microsoft.com/office/drawing/2014/main" id="{EBF0B096-2E18-10DF-77B5-C003B32E8E69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Gleichschenkliges Dreieck 219">
                <a:extLst>
                  <a:ext uri="{FF2B5EF4-FFF2-40B4-BE49-F238E27FC236}">
                    <a16:creationId xmlns:a16="http://schemas.microsoft.com/office/drawing/2014/main" id="{4F6E5A0D-15AA-56AA-05E4-33A446F700D8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Rechteck 138">
                <a:extLst>
                  <a:ext uri="{FF2B5EF4-FFF2-40B4-BE49-F238E27FC236}">
                    <a16:creationId xmlns:a16="http://schemas.microsoft.com/office/drawing/2014/main" id="{88B4AE78-9522-AA77-B7DC-0274CC69ECB8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6" name="Ellipse 217">
              <a:extLst>
                <a:ext uri="{FF2B5EF4-FFF2-40B4-BE49-F238E27FC236}">
                  <a16:creationId xmlns:a16="http://schemas.microsoft.com/office/drawing/2014/main" id="{AD69D0A5-614D-920C-69B0-EB56B3F37EEE}"/>
                </a:ext>
              </a:extLst>
            </p:cNvPr>
            <p:cNvSpPr/>
            <p:nvPr/>
          </p:nvSpPr>
          <p:spPr>
            <a:xfrm>
              <a:off x="2581419" y="5761909"/>
              <a:ext cx="99630" cy="12126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46" name="Gruppieren 145">
            <a:extLst>
              <a:ext uri="{FF2B5EF4-FFF2-40B4-BE49-F238E27FC236}">
                <a16:creationId xmlns:a16="http://schemas.microsoft.com/office/drawing/2014/main" id="{C5B94CDB-6CFD-5736-F875-F4B9B59A2665}"/>
              </a:ext>
            </a:extLst>
          </p:cNvPr>
          <p:cNvGrpSpPr/>
          <p:nvPr/>
        </p:nvGrpSpPr>
        <p:grpSpPr>
          <a:xfrm>
            <a:off x="2243396" y="1547358"/>
            <a:ext cx="925373" cy="1355112"/>
            <a:chOff x="2166779" y="5300304"/>
            <a:chExt cx="925373" cy="1355112"/>
          </a:xfrm>
        </p:grpSpPr>
        <p:sp>
          <p:nvSpPr>
            <p:cNvPr id="147" name="Gleichschenkliges Dreieck 228">
              <a:extLst>
                <a:ext uri="{FF2B5EF4-FFF2-40B4-BE49-F238E27FC236}">
                  <a16:creationId xmlns:a16="http://schemas.microsoft.com/office/drawing/2014/main" id="{7A0D6407-9C02-E47D-871A-3C57F42403CD}"/>
                </a:ext>
              </a:extLst>
            </p:cNvPr>
            <p:cNvSpPr/>
            <p:nvPr/>
          </p:nvSpPr>
          <p:spPr>
            <a:xfrm>
              <a:off x="2580045" y="5797201"/>
              <a:ext cx="101003" cy="858215"/>
            </a:xfrm>
            <a:prstGeom prst="triangl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  <p:grpSp>
          <p:nvGrpSpPr>
            <p:cNvPr id="148" name="Gruppieren 147">
              <a:extLst>
                <a:ext uri="{FF2B5EF4-FFF2-40B4-BE49-F238E27FC236}">
                  <a16:creationId xmlns:a16="http://schemas.microsoft.com/office/drawing/2014/main" id="{14391DBD-391F-0F0C-DEC1-309096A52A84}"/>
                </a:ext>
              </a:extLst>
            </p:cNvPr>
            <p:cNvGrpSpPr/>
            <p:nvPr/>
          </p:nvGrpSpPr>
          <p:grpSpPr>
            <a:xfrm rot="18166103">
              <a:off x="2780741" y="5674983"/>
              <a:ext cx="96251" cy="526571"/>
              <a:chOff x="3618508" y="3204567"/>
              <a:chExt cx="144016" cy="612068"/>
            </a:xfrm>
          </p:grpSpPr>
          <p:sp>
            <p:nvSpPr>
              <p:cNvPr id="158" name="Ellipse 239">
                <a:extLst>
                  <a:ext uri="{FF2B5EF4-FFF2-40B4-BE49-F238E27FC236}">
                    <a16:creationId xmlns:a16="http://schemas.microsoft.com/office/drawing/2014/main" id="{F945BBA4-9B49-CA46-97D7-ED47DC7E8E7F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Gleichschenkliges Dreieck 240">
                <a:extLst>
                  <a:ext uri="{FF2B5EF4-FFF2-40B4-BE49-F238E27FC236}">
                    <a16:creationId xmlns:a16="http://schemas.microsoft.com/office/drawing/2014/main" id="{08DE3BAE-F125-21A2-3538-53F4C7DB1EF6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Rechteck 159">
                <a:extLst>
                  <a:ext uri="{FF2B5EF4-FFF2-40B4-BE49-F238E27FC236}">
                    <a16:creationId xmlns:a16="http://schemas.microsoft.com/office/drawing/2014/main" id="{80A31FF1-156C-3E9B-9103-41D3B7B5B724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9" name="Gruppieren 148">
              <a:extLst>
                <a:ext uri="{FF2B5EF4-FFF2-40B4-BE49-F238E27FC236}">
                  <a16:creationId xmlns:a16="http://schemas.microsoft.com/office/drawing/2014/main" id="{F48D7905-E231-7CB5-20EC-7ECC2059C068}"/>
                </a:ext>
              </a:extLst>
            </p:cNvPr>
            <p:cNvGrpSpPr/>
            <p:nvPr/>
          </p:nvGrpSpPr>
          <p:grpSpPr>
            <a:xfrm rot="3765771">
              <a:off x="2386387" y="5670230"/>
              <a:ext cx="87060" cy="526276"/>
              <a:chOff x="3618508" y="3204567"/>
              <a:chExt cx="144016" cy="612068"/>
            </a:xfrm>
          </p:grpSpPr>
          <p:sp>
            <p:nvSpPr>
              <p:cNvPr id="155" name="Ellipse 236">
                <a:extLst>
                  <a:ext uri="{FF2B5EF4-FFF2-40B4-BE49-F238E27FC236}">
                    <a16:creationId xmlns:a16="http://schemas.microsoft.com/office/drawing/2014/main" id="{95786D21-DA70-E574-E78F-6D449681E109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Gleichschenkliges Dreieck 237">
                <a:extLst>
                  <a:ext uri="{FF2B5EF4-FFF2-40B4-BE49-F238E27FC236}">
                    <a16:creationId xmlns:a16="http://schemas.microsoft.com/office/drawing/2014/main" id="{A0289810-42E8-C4D3-49C6-4FE966E07730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Rechteck 156">
                <a:extLst>
                  <a:ext uri="{FF2B5EF4-FFF2-40B4-BE49-F238E27FC236}">
                    <a16:creationId xmlns:a16="http://schemas.microsoft.com/office/drawing/2014/main" id="{8909817A-448A-3716-BBC0-99C10C7A8379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0" name="Gruppieren 149">
              <a:extLst>
                <a:ext uri="{FF2B5EF4-FFF2-40B4-BE49-F238E27FC236}">
                  <a16:creationId xmlns:a16="http://schemas.microsoft.com/office/drawing/2014/main" id="{9DBEE0B6-A27B-E880-0E81-FB02B36A0431}"/>
                </a:ext>
              </a:extLst>
            </p:cNvPr>
            <p:cNvGrpSpPr/>
            <p:nvPr/>
          </p:nvGrpSpPr>
          <p:grpSpPr>
            <a:xfrm rot="10800000">
              <a:off x="2592592" y="5300304"/>
              <a:ext cx="77284" cy="562611"/>
              <a:chOff x="3618508" y="3204567"/>
              <a:chExt cx="144016" cy="612068"/>
            </a:xfrm>
          </p:grpSpPr>
          <p:sp>
            <p:nvSpPr>
              <p:cNvPr id="152" name="Ellipse 233">
                <a:extLst>
                  <a:ext uri="{FF2B5EF4-FFF2-40B4-BE49-F238E27FC236}">
                    <a16:creationId xmlns:a16="http://schemas.microsoft.com/office/drawing/2014/main" id="{175AAAD5-AC1B-18E0-891E-F9F9CD085AAC}"/>
                  </a:ext>
                </a:extLst>
              </p:cNvPr>
              <p:cNvSpPr/>
              <p:nvPr/>
            </p:nvSpPr>
            <p:spPr>
              <a:xfrm>
                <a:off x="3618508" y="3636615"/>
                <a:ext cx="144016" cy="180020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Gleichschenkliges Dreieck 234">
                <a:extLst>
                  <a:ext uri="{FF2B5EF4-FFF2-40B4-BE49-F238E27FC236}">
                    <a16:creationId xmlns:a16="http://schemas.microsoft.com/office/drawing/2014/main" id="{9A5FEB0A-3006-DFED-6D5C-E099EBE2A7BE}"/>
                  </a:ext>
                </a:extLst>
              </p:cNvPr>
              <p:cNvSpPr/>
              <p:nvPr/>
            </p:nvSpPr>
            <p:spPr>
              <a:xfrm>
                <a:off x="3618508" y="3204567"/>
                <a:ext cx="144016" cy="504056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Rechteck 153">
                <a:extLst>
                  <a:ext uri="{FF2B5EF4-FFF2-40B4-BE49-F238E27FC236}">
                    <a16:creationId xmlns:a16="http://schemas.microsoft.com/office/drawing/2014/main" id="{AFAFE7BF-7E8A-EC51-39E0-D3BE73B6E7BB}"/>
                  </a:ext>
                </a:extLst>
              </p:cNvPr>
              <p:cNvSpPr/>
              <p:nvPr/>
            </p:nvSpPr>
            <p:spPr>
              <a:xfrm>
                <a:off x="3625716" y="3685763"/>
                <a:ext cx="1296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72000" bIns="72000" rtlCol="0" anchor="ctr"/>
              <a:lstStyle>
                <a:defPPr>
                  <a:defRPr lang="de-DE"/>
                </a:defPPr>
                <a:lvl1pPr marL="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9784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9569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49353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99138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489225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87070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84916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982761" algn="l" defTabSz="995690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5000"/>
                  </a:lnSpc>
                </a:pPr>
                <a:endParaRPr lang="de-DE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1" name="Ellipse 232">
              <a:extLst>
                <a:ext uri="{FF2B5EF4-FFF2-40B4-BE49-F238E27FC236}">
                  <a16:creationId xmlns:a16="http://schemas.microsoft.com/office/drawing/2014/main" id="{BBBCF309-CCA0-97A9-67D2-189B4BEB4A53}"/>
                </a:ext>
              </a:extLst>
            </p:cNvPr>
            <p:cNvSpPr/>
            <p:nvPr/>
          </p:nvSpPr>
          <p:spPr>
            <a:xfrm>
              <a:off x="2581419" y="5761909"/>
              <a:ext cx="99630" cy="12126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72000" bIns="72000" rtlCol="0" anchor="ctr"/>
            <a:lstStyle>
              <a:defPPr>
                <a:defRPr lang="de-DE"/>
              </a:defPPr>
              <a:lvl1pPr marL="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784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9569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9353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9138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89225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87070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84916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82761" algn="l" defTabSz="99569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5000"/>
                </a:lnSpc>
              </a:pPr>
              <a:endParaRPr lang="de-DE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723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ECBE4D9-3A28-3174-50B5-9B0A8EE5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4378D2-2B39-2783-2B15-18189192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F93E34-FE20-4BE3-63C4-5F7C4050D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HERAUSFORDERUNGEN UND FALLGESTALTUNGEN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9C4469-054E-EF9D-37E2-F22E6B0DE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HERAUSFORDERUNGEN </a:t>
            </a:r>
            <a:r>
              <a:rPr lang="de-DE" dirty="0">
                <a:solidFill>
                  <a:srgbClr val="F9B123"/>
                </a:solidFill>
              </a:rPr>
              <a:t>//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A30B68-5FBD-21AC-8455-E274A9CFD2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Wird die Förderung nach EEG von </a:t>
            </a:r>
            <a:r>
              <a:rPr lang="de-DE" sz="1400" b="0" dirty="0">
                <a:highlight>
                  <a:srgbClr val="F0A936"/>
                </a:highlight>
                <a:latin typeface="Montserrat Light" pitchFamily="2" charset="77"/>
              </a:rPr>
              <a:t>Bestandswindenergieanlagen durch den </a:t>
            </a:r>
            <a:r>
              <a:rPr lang="de-DE" sz="1400" b="0" dirty="0" err="1">
                <a:highlight>
                  <a:srgbClr val="F0A936"/>
                </a:highlight>
                <a:latin typeface="Montserrat Light" pitchFamily="2" charset="77"/>
              </a:rPr>
              <a:t>Hinzubau</a:t>
            </a:r>
            <a:r>
              <a:rPr lang="de-DE" sz="1400" b="0" dirty="0">
                <a:highlight>
                  <a:srgbClr val="F0A936"/>
                </a:highlight>
                <a:latin typeface="Montserrat Light" pitchFamily="2" charset="77"/>
              </a:rPr>
              <a:t> von neuen WEA</a:t>
            </a:r>
            <a:r>
              <a:rPr lang="de-DE" sz="1400" b="0" dirty="0">
                <a:latin typeface="Montserrat Light" pitchFamily="2" charset="77"/>
              </a:rPr>
              <a:t> gefährdet?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Kann es zu einem sog. „</a:t>
            </a:r>
            <a:r>
              <a:rPr lang="de-DE" sz="1400" b="0" dirty="0" err="1">
                <a:highlight>
                  <a:srgbClr val="F0A936"/>
                </a:highlight>
                <a:latin typeface="Montserrat Light" pitchFamily="2" charset="77"/>
              </a:rPr>
              <a:t>Windklau</a:t>
            </a:r>
            <a:r>
              <a:rPr lang="de-DE" sz="1400" b="0" dirty="0">
                <a:highlight>
                  <a:srgbClr val="F0A936"/>
                </a:highlight>
                <a:latin typeface="Montserrat Light" pitchFamily="2" charset="77"/>
              </a:rPr>
              <a:t>“ oder Windturbulenzen</a:t>
            </a:r>
            <a:r>
              <a:rPr lang="de-DE" sz="1400" b="0" dirty="0">
                <a:latin typeface="Montserrat Light" pitchFamily="2" charset="77"/>
              </a:rPr>
              <a:t> zwischen den Windenergieanlagen kommen?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Kann es zu einer </a:t>
            </a:r>
            <a:r>
              <a:rPr lang="de-DE" sz="1400" b="0" dirty="0">
                <a:highlight>
                  <a:srgbClr val="F0A936"/>
                </a:highlight>
                <a:latin typeface="Montserrat Light" pitchFamily="2" charset="77"/>
              </a:rPr>
              <a:t>Anlagenzusammenfassung im Sinne des § 24 EEG 2021</a:t>
            </a:r>
            <a:r>
              <a:rPr lang="de-DE" sz="1400" b="0" dirty="0">
                <a:latin typeface="Montserrat Light" pitchFamily="2" charset="77"/>
              </a:rPr>
              <a:t> kommen und wenn ja für welche WEA findet diese mit welchen Rechtsfolgen Anwendung (</a:t>
            </a:r>
            <a:r>
              <a:rPr lang="de-DE" sz="1400" b="0" dirty="0" err="1">
                <a:latin typeface="Montserrat Light" pitchFamily="2" charset="77"/>
              </a:rPr>
              <a:t>bswp</a:t>
            </a:r>
            <a:r>
              <a:rPr lang="de-DE" sz="1400" b="0" dirty="0">
                <a:latin typeface="Montserrat Light" pitchFamily="2" charset="77"/>
              </a:rPr>
              <a:t>. bei negativen Strompreisen)?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Was passiert nach Auslaufen der Förderung des Bestandswindparks?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Handelt es sich noch um eine </a:t>
            </a:r>
            <a:r>
              <a:rPr lang="de-DE" sz="1400" b="0" dirty="0">
                <a:highlight>
                  <a:srgbClr val="F0A936"/>
                </a:highlight>
                <a:latin typeface="Montserrat Light" pitchFamily="2" charset="77"/>
              </a:rPr>
              <a:t>Kundenanlage bzw. Direktleitung </a:t>
            </a:r>
            <a:r>
              <a:rPr lang="de-DE" sz="1400" b="0" dirty="0">
                <a:latin typeface="Montserrat Light" pitchFamily="2" charset="77"/>
              </a:rPr>
              <a:t>im Sinne des EnWG bzw. kommen weitere Pflichten auf mich zu?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Ist es sinnvoll eine </a:t>
            </a:r>
            <a:r>
              <a:rPr lang="de-DE" sz="1400" b="0" dirty="0">
                <a:highlight>
                  <a:srgbClr val="F0A936"/>
                </a:highlight>
                <a:latin typeface="Montserrat Light" pitchFamily="2" charset="77"/>
              </a:rPr>
              <a:t>Infrastrukturgesellschaft</a:t>
            </a:r>
            <a:r>
              <a:rPr lang="de-DE" sz="1400" b="0" dirty="0">
                <a:latin typeface="Montserrat Light" pitchFamily="2" charset="77"/>
              </a:rPr>
              <a:t> zu gründen und in welcher Form und mit welcher Beteiligung?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Wie ist das </a:t>
            </a:r>
            <a:r>
              <a:rPr lang="de-DE" sz="1400" b="0" dirty="0">
                <a:highlight>
                  <a:srgbClr val="F0A936"/>
                </a:highlight>
                <a:latin typeface="Montserrat Light" pitchFamily="2" charset="77"/>
              </a:rPr>
              <a:t>Eigentum an der gemeinsam genutzten Infrastruktur</a:t>
            </a:r>
            <a:r>
              <a:rPr lang="de-DE" sz="1400" b="0" dirty="0">
                <a:latin typeface="Montserrat Light" pitchFamily="2" charset="77"/>
              </a:rPr>
              <a:t> zu strukturieren?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dirty="0">
                <a:latin typeface="Montserrat Light" pitchFamily="2" charset="77"/>
              </a:rPr>
              <a:t>Welche Auswirkungen haben welche Erzeugungs- oder Verbrauchseinrichtungen auf das Anschlussnetz/Infrastruktur? </a:t>
            </a:r>
          </a:p>
        </p:txBody>
      </p:sp>
    </p:spTree>
    <p:extLst>
      <p:ext uri="{BB962C8B-B14F-4D97-AF65-F5344CB8AC3E}">
        <p14:creationId xmlns:p14="http://schemas.microsoft.com/office/powerpoint/2010/main" val="2017322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9818F7C-14EA-B2AA-00F3-369DA8D5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30. Windenergietage Linstow - 08.-10. November 2022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25E20E3-1118-A554-9AFE-2A3C87A4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C469-BD40-6C4A-ADD9-6FE5E26BA8A2}" type="slidenum">
              <a:rPr lang="de-DE" smtClean="0">
                <a:latin typeface="Montserrat Light" pitchFamily="2" charset="77"/>
              </a:rPr>
              <a:pPr/>
              <a:t>9</a:t>
            </a:fld>
            <a:endParaRPr lang="de-DE" dirty="0">
              <a:latin typeface="Montserrat Light" pitchFamily="2" charset="77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684D12-77E0-71D9-96E5-28E4AB35B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RECHTSBERATUNG ENERGIERECHT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3A00ACF-201D-C5E7-C69C-6276D12CB7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VERWERTUNGSPFADE: GRÜNER WASSERSTOFF </a:t>
            </a:r>
            <a:r>
              <a:rPr lang="de-DE" dirty="0">
                <a:solidFill>
                  <a:srgbClr val="F9B122"/>
                </a:solidFill>
              </a:rPr>
              <a:t>//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EDCE48-EEE5-E5B6-D424-5FFDF345C7D2}"/>
              </a:ext>
            </a:extLst>
          </p:cNvPr>
          <p:cNvSpPr txBox="1"/>
          <p:nvPr/>
        </p:nvSpPr>
        <p:spPr>
          <a:xfrm>
            <a:off x="934508" y="3953933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</p:txBody>
      </p:sp>
      <p:sp>
        <p:nvSpPr>
          <p:cNvPr id="161" name="Rechteck 160">
            <a:extLst>
              <a:ext uri="{FF2B5EF4-FFF2-40B4-BE49-F238E27FC236}">
                <a16:creationId xmlns:a16="http://schemas.microsoft.com/office/drawing/2014/main" id="{6BE8566F-0D4A-2737-5BEE-9744559D53B4}"/>
              </a:ext>
            </a:extLst>
          </p:cNvPr>
          <p:cNvSpPr/>
          <p:nvPr/>
        </p:nvSpPr>
        <p:spPr>
          <a:xfrm>
            <a:off x="334963" y="1989746"/>
            <a:ext cx="11522075" cy="413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72000" bIns="72000" rtlCol="0" anchor="ctr"/>
          <a:lstStyle/>
          <a:p>
            <a:pPr algn="ctr">
              <a:lnSpc>
                <a:spcPct val="105000"/>
              </a:lnSpc>
            </a:pPr>
            <a:r>
              <a:rPr lang="de-DE" sz="800" dirty="0">
                <a:solidFill>
                  <a:schemeClr val="bg1"/>
                </a:solidFill>
                <a:latin typeface="Montserrat Light" pitchFamily="2" charset="77"/>
              </a:rPr>
              <a:t>z</a:t>
            </a:r>
          </a:p>
        </p:txBody>
      </p:sp>
      <p:pic>
        <p:nvPicPr>
          <p:cNvPr id="162" name="Grafik 161">
            <a:extLst>
              <a:ext uri="{FF2B5EF4-FFF2-40B4-BE49-F238E27FC236}">
                <a16:creationId xmlns:a16="http://schemas.microsoft.com/office/drawing/2014/main" id="{28CE43DB-27F8-9554-7E77-0FC1E582D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66" y="2019731"/>
            <a:ext cx="651044" cy="2094321"/>
          </a:xfrm>
          <a:prstGeom prst="rect">
            <a:avLst/>
          </a:prstGeom>
        </p:spPr>
      </p:pic>
      <p:sp>
        <p:nvSpPr>
          <p:cNvPr id="163" name="Textfeld 162">
            <a:extLst>
              <a:ext uri="{FF2B5EF4-FFF2-40B4-BE49-F238E27FC236}">
                <a16:creationId xmlns:a16="http://schemas.microsoft.com/office/drawing/2014/main" id="{69FBC201-0CBE-0041-DC05-E73F80C9C235}"/>
              </a:ext>
            </a:extLst>
          </p:cNvPr>
          <p:cNvSpPr txBox="1"/>
          <p:nvPr/>
        </p:nvSpPr>
        <p:spPr>
          <a:xfrm>
            <a:off x="447544" y="4191641"/>
            <a:ext cx="753014" cy="34084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r>
              <a:rPr lang="de-DE" sz="1000" dirty="0">
                <a:latin typeface="Montserrat Light" pitchFamily="2" charset="77"/>
              </a:rPr>
              <a:t>Strombezug</a:t>
            </a:r>
          </a:p>
        </p:txBody>
      </p:sp>
      <p:pic>
        <p:nvPicPr>
          <p:cNvPr id="164" name="Grafik 163">
            <a:extLst>
              <a:ext uri="{FF2B5EF4-FFF2-40B4-BE49-F238E27FC236}">
                <a16:creationId xmlns:a16="http://schemas.microsoft.com/office/drawing/2014/main" id="{36B465C8-1AAE-971D-29DF-36BB4AB61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13" y="4607253"/>
            <a:ext cx="690263" cy="572605"/>
          </a:xfrm>
          <a:prstGeom prst="rect">
            <a:avLst/>
          </a:prstGeom>
        </p:spPr>
      </p:pic>
      <p:sp>
        <p:nvSpPr>
          <p:cNvPr id="165" name="Textfeld 164">
            <a:extLst>
              <a:ext uri="{FF2B5EF4-FFF2-40B4-BE49-F238E27FC236}">
                <a16:creationId xmlns:a16="http://schemas.microsoft.com/office/drawing/2014/main" id="{0D5B79D1-6AC4-5A10-290B-5D5F3865BF5D}"/>
              </a:ext>
            </a:extLst>
          </p:cNvPr>
          <p:cNvSpPr txBox="1"/>
          <p:nvPr/>
        </p:nvSpPr>
        <p:spPr>
          <a:xfrm>
            <a:off x="465924" y="5280284"/>
            <a:ext cx="753014" cy="34084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r>
              <a:rPr lang="de-DE" sz="1000" dirty="0">
                <a:latin typeface="Montserrat Light" pitchFamily="2" charset="77"/>
              </a:rPr>
              <a:t>Gasversorgung</a:t>
            </a: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</p:txBody>
      </p:sp>
      <p:pic>
        <p:nvPicPr>
          <p:cNvPr id="166" name="Grafik 165">
            <a:extLst>
              <a:ext uri="{FF2B5EF4-FFF2-40B4-BE49-F238E27FC236}">
                <a16:creationId xmlns:a16="http://schemas.microsoft.com/office/drawing/2014/main" id="{7C0DAD24-3E3D-8AB3-0176-08DBF4427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495" y="2669810"/>
            <a:ext cx="886361" cy="2510048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3E3243C7-48CA-5DAE-19C3-C36A897C7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8415" y="2072035"/>
            <a:ext cx="1921755" cy="3969013"/>
          </a:xfrm>
          <a:prstGeom prst="rect">
            <a:avLst/>
          </a:prstGeom>
        </p:spPr>
      </p:pic>
      <p:pic>
        <p:nvPicPr>
          <p:cNvPr id="168" name="Grafik 167">
            <a:extLst>
              <a:ext uri="{FF2B5EF4-FFF2-40B4-BE49-F238E27FC236}">
                <a16:creationId xmlns:a16="http://schemas.microsoft.com/office/drawing/2014/main" id="{4CA189C8-96AD-103F-6C7E-7C8830887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508" y="4939901"/>
            <a:ext cx="556917" cy="690263"/>
          </a:xfrm>
          <a:prstGeom prst="rect">
            <a:avLst/>
          </a:prstGeom>
        </p:spPr>
      </p:pic>
      <p:pic>
        <p:nvPicPr>
          <p:cNvPr id="169" name="Grafik 168">
            <a:extLst>
              <a:ext uri="{FF2B5EF4-FFF2-40B4-BE49-F238E27FC236}">
                <a16:creationId xmlns:a16="http://schemas.microsoft.com/office/drawing/2014/main" id="{54571D21-53DF-B788-B897-B9178B813D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451"/>
          <a:stretch/>
        </p:blipFill>
        <p:spPr>
          <a:xfrm>
            <a:off x="5082674" y="2509975"/>
            <a:ext cx="1166127" cy="3208155"/>
          </a:xfrm>
          <a:prstGeom prst="rect">
            <a:avLst/>
          </a:prstGeom>
        </p:spPr>
      </p:pic>
      <p:sp>
        <p:nvSpPr>
          <p:cNvPr id="170" name="Rechteck 169">
            <a:extLst>
              <a:ext uri="{FF2B5EF4-FFF2-40B4-BE49-F238E27FC236}">
                <a16:creationId xmlns:a16="http://schemas.microsoft.com/office/drawing/2014/main" id="{0A7C6D2B-82D3-405D-A38E-3229A8F65C10}"/>
              </a:ext>
            </a:extLst>
          </p:cNvPr>
          <p:cNvSpPr/>
          <p:nvPr/>
        </p:nvSpPr>
        <p:spPr>
          <a:xfrm>
            <a:off x="6225310" y="3726813"/>
            <a:ext cx="37650" cy="59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72000" bIns="72000" rtlCol="0" anchor="ctr"/>
          <a:lstStyle/>
          <a:p>
            <a:pPr algn="ctr">
              <a:lnSpc>
                <a:spcPct val="105000"/>
              </a:lnSpc>
            </a:pPr>
            <a:endParaRPr lang="de-DE" sz="800">
              <a:solidFill>
                <a:schemeClr val="bg1"/>
              </a:solidFill>
              <a:latin typeface="Montserrat Light" pitchFamily="2" charset="77"/>
            </a:endParaRPr>
          </a:p>
        </p:txBody>
      </p: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71982311-6A58-6456-5701-BFF20A471B77}"/>
              </a:ext>
            </a:extLst>
          </p:cNvPr>
          <p:cNvCxnSpPr>
            <a:cxnSpLocks/>
          </p:cNvCxnSpPr>
          <p:nvPr/>
        </p:nvCxnSpPr>
        <p:spPr>
          <a:xfrm>
            <a:off x="1218939" y="3200961"/>
            <a:ext cx="147192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Gerade Verbindung mit Pfeil 171">
            <a:extLst>
              <a:ext uri="{FF2B5EF4-FFF2-40B4-BE49-F238E27FC236}">
                <a16:creationId xmlns:a16="http://schemas.microsoft.com/office/drawing/2014/main" id="{49830113-AB5E-36BB-3EDC-AC1A73ABDE73}"/>
              </a:ext>
            </a:extLst>
          </p:cNvPr>
          <p:cNvCxnSpPr>
            <a:cxnSpLocks/>
          </p:cNvCxnSpPr>
          <p:nvPr/>
        </p:nvCxnSpPr>
        <p:spPr>
          <a:xfrm>
            <a:off x="1286576" y="4857448"/>
            <a:ext cx="1404283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Gerade Verbindung mit Pfeil 172">
            <a:extLst>
              <a:ext uri="{FF2B5EF4-FFF2-40B4-BE49-F238E27FC236}">
                <a16:creationId xmlns:a16="http://schemas.microsoft.com/office/drawing/2014/main" id="{0ACD739D-38E9-EEAD-8949-197EFA9B2330}"/>
              </a:ext>
            </a:extLst>
          </p:cNvPr>
          <p:cNvCxnSpPr>
            <a:cxnSpLocks/>
          </p:cNvCxnSpPr>
          <p:nvPr/>
        </p:nvCxnSpPr>
        <p:spPr>
          <a:xfrm>
            <a:off x="3698942" y="3849364"/>
            <a:ext cx="1383731" cy="0"/>
          </a:xfrm>
          <a:prstGeom prst="straightConnector1">
            <a:avLst/>
          </a:prstGeom>
          <a:ln w="19050">
            <a:solidFill>
              <a:srgbClr val="0097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Gerade Verbindung mit Pfeil 173">
            <a:extLst>
              <a:ext uri="{FF2B5EF4-FFF2-40B4-BE49-F238E27FC236}">
                <a16:creationId xmlns:a16="http://schemas.microsoft.com/office/drawing/2014/main" id="{E3336B1C-809E-00A0-D51E-7D13F85DED56}"/>
              </a:ext>
            </a:extLst>
          </p:cNvPr>
          <p:cNvCxnSpPr>
            <a:cxnSpLocks/>
          </p:cNvCxnSpPr>
          <p:nvPr/>
        </p:nvCxnSpPr>
        <p:spPr>
          <a:xfrm>
            <a:off x="6262959" y="3849364"/>
            <a:ext cx="3156856" cy="0"/>
          </a:xfrm>
          <a:prstGeom prst="straightConnector1">
            <a:avLst/>
          </a:prstGeom>
          <a:ln w="19050">
            <a:solidFill>
              <a:srgbClr val="0097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Gerader Verbinder 36">
            <a:extLst>
              <a:ext uri="{FF2B5EF4-FFF2-40B4-BE49-F238E27FC236}">
                <a16:creationId xmlns:a16="http://schemas.microsoft.com/office/drawing/2014/main" id="{E7B4B531-F419-AA89-DC4C-C6DDB4FAB764}"/>
              </a:ext>
            </a:extLst>
          </p:cNvPr>
          <p:cNvCxnSpPr>
            <a:cxnSpLocks/>
          </p:cNvCxnSpPr>
          <p:nvPr/>
        </p:nvCxnSpPr>
        <p:spPr>
          <a:xfrm>
            <a:off x="1504877" y="2509975"/>
            <a:ext cx="0" cy="1398688"/>
          </a:xfrm>
          <a:prstGeom prst="line">
            <a:avLst/>
          </a:prstGeom>
          <a:ln w="19050">
            <a:solidFill>
              <a:srgbClr val="FCB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Gerader Verbinder 37">
            <a:extLst>
              <a:ext uri="{FF2B5EF4-FFF2-40B4-BE49-F238E27FC236}">
                <a16:creationId xmlns:a16="http://schemas.microsoft.com/office/drawing/2014/main" id="{93062EDD-0324-4961-A122-3D457CFF9264}"/>
              </a:ext>
            </a:extLst>
          </p:cNvPr>
          <p:cNvCxnSpPr>
            <a:cxnSpLocks/>
          </p:cNvCxnSpPr>
          <p:nvPr/>
        </p:nvCxnSpPr>
        <p:spPr>
          <a:xfrm>
            <a:off x="1161073" y="3908663"/>
            <a:ext cx="343804" cy="0"/>
          </a:xfrm>
          <a:prstGeom prst="line">
            <a:avLst/>
          </a:prstGeom>
          <a:ln w="19050">
            <a:solidFill>
              <a:srgbClr val="FCB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Gerader Verbinder 39">
            <a:extLst>
              <a:ext uri="{FF2B5EF4-FFF2-40B4-BE49-F238E27FC236}">
                <a16:creationId xmlns:a16="http://schemas.microsoft.com/office/drawing/2014/main" id="{02F25279-397D-062E-56CA-E30A4857183B}"/>
              </a:ext>
            </a:extLst>
          </p:cNvPr>
          <p:cNvCxnSpPr>
            <a:cxnSpLocks/>
          </p:cNvCxnSpPr>
          <p:nvPr/>
        </p:nvCxnSpPr>
        <p:spPr>
          <a:xfrm>
            <a:off x="1154476" y="2509975"/>
            <a:ext cx="343804" cy="0"/>
          </a:xfrm>
          <a:prstGeom prst="line">
            <a:avLst/>
          </a:prstGeom>
          <a:ln w="19050">
            <a:solidFill>
              <a:srgbClr val="FCB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Gerader Verbinder 40">
            <a:extLst>
              <a:ext uri="{FF2B5EF4-FFF2-40B4-BE49-F238E27FC236}">
                <a16:creationId xmlns:a16="http://schemas.microsoft.com/office/drawing/2014/main" id="{307BD004-9D56-964E-5FF4-91B52E7F19FF}"/>
              </a:ext>
            </a:extLst>
          </p:cNvPr>
          <p:cNvCxnSpPr>
            <a:cxnSpLocks/>
          </p:cNvCxnSpPr>
          <p:nvPr/>
        </p:nvCxnSpPr>
        <p:spPr>
          <a:xfrm>
            <a:off x="3876840" y="3200961"/>
            <a:ext cx="0" cy="1656487"/>
          </a:xfrm>
          <a:prstGeom prst="line">
            <a:avLst/>
          </a:prstGeom>
          <a:ln w="19050">
            <a:solidFill>
              <a:srgbClr val="0097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Gerader Verbinder 43">
            <a:extLst>
              <a:ext uri="{FF2B5EF4-FFF2-40B4-BE49-F238E27FC236}">
                <a16:creationId xmlns:a16="http://schemas.microsoft.com/office/drawing/2014/main" id="{5BA84896-C437-D469-9A1A-B18C74317437}"/>
              </a:ext>
            </a:extLst>
          </p:cNvPr>
          <p:cNvCxnSpPr>
            <a:cxnSpLocks/>
          </p:cNvCxnSpPr>
          <p:nvPr/>
        </p:nvCxnSpPr>
        <p:spPr>
          <a:xfrm>
            <a:off x="6367400" y="3148751"/>
            <a:ext cx="0" cy="2121833"/>
          </a:xfrm>
          <a:prstGeom prst="line">
            <a:avLst/>
          </a:prstGeom>
          <a:ln w="19050">
            <a:solidFill>
              <a:srgbClr val="0097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Gerader Verbinder 48">
            <a:extLst>
              <a:ext uri="{FF2B5EF4-FFF2-40B4-BE49-F238E27FC236}">
                <a16:creationId xmlns:a16="http://schemas.microsoft.com/office/drawing/2014/main" id="{41359E6A-5528-20D0-1ADE-6472BC8BAA63}"/>
              </a:ext>
            </a:extLst>
          </p:cNvPr>
          <p:cNvCxnSpPr>
            <a:cxnSpLocks/>
          </p:cNvCxnSpPr>
          <p:nvPr/>
        </p:nvCxnSpPr>
        <p:spPr>
          <a:xfrm flipH="1">
            <a:off x="6262959" y="3161848"/>
            <a:ext cx="104440" cy="0"/>
          </a:xfrm>
          <a:prstGeom prst="line">
            <a:avLst/>
          </a:prstGeom>
          <a:ln w="19050">
            <a:solidFill>
              <a:srgbClr val="0097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Gerader Verbinder 50">
            <a:extLst>
              <a:ext uri="{FF2B5EF4-FFF2-40B4-BE49-F238E27FC236}">
                <a16:creationId xmlns:a16="http://schemas.microsoft.com/office/drawing/2014/main" id="{7D25AE74-1500-2260-1ECD-AFC1EE8C0846}"/>
              </a:ext>
            </a:extLst>
          </p:cNvPr>
          <p:cNvCxnSpPr>
            <a:cxnSpLocks/>
          </p:cNvCxnSpPr>
          <p:nvPr/>
        </p:nvCxnSpPr>
        <p:spPr>
          <a:xfrm flipH="1">
            <a:off x="3698942" y="4857448"/>
            <a:ext cx="177897" cy="0"/>
          </a:xfrm>
          <a:prstGeom prst="line">
            <a:avLst/>
          </a:prstGeom>
          <a:ln w="19050">
            <a:solidFill>
              <a:srgbClr val="0097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Gerader Verbinder 53">
            <a:extLst>
              <a:ext uri="{FF2B5EF4-FFF2-40B4-BE49-F238E27FC236}">
                <a16:creationId xmlns:a16="http://schemas.microsoft.com/office/drawing/2014/main" id="{1A1EFFA3-C163-033F-D1BE-6E6CF14AA664}"/>
              </a:ext>
            </a:extLst>
          </p:cNvPr>
          <p:cNvCxnSpPr>
            <a:cxnSpLocks/>
          </p:cNvCxnSpPr>
          <p:nvPr/>
        </p:nvCxnSpPr>
        <p:spPr>
          <a:xfrm flipH="1">
            <a:off x="3698942" y="3203739"/>
            <a:ext cx="177897" cy="0"/>
          </a:xfrm>
          <a:prstGeom prst="line">
            <a:avLst/>
          </a:prstGeom>
          <a:ln w="19050">
            <a:solidFill>
              <a:srgbClr val="0097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Gerade Verbindung mit Pfeil 182">
            <a:extLst>
              <a:ext uri="{FF2B5EF4-FFF2-40B4-BE49-F238E27FC236}">
                <a16:creationId xmlns:a16="http://schemas.microsoft.com/office/drawing/2014/main" id="{AC35C81F-E779-F783-3D41-E86E3339436A}"/>
              </a:ext>
            </a:extLst>
          </p:cNvPr>
          <p:cNvCxnSpPr>
            <a:cxnSpLocks/>
          </p:cNvCxnSpPr>
          <p:nvPr/>
        </p:nvCxnSpPr>
        <p:spPr>
          <a:xfrm>
            <a:off x="2987354" y="2248289"/>
            <a:ext cx="6432461" cy="0"/>
          </a:xfrm>
          <a:prstGeom prst="straightConnector1">
            <a:avLst/>
          </a:prstGeom>
          <a:ln w="19050">
            <a:solidFill>
              <a:srgbClr val="C117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Gerader Verbinder 59">
            <a:extLst>
              <a:ext uri="{FF2B5EF4-FFF2-40B4-BE49-F238E27FC236}">
                <a16:creationId xmlns:a16="http://schemas.microsoft.com/office/drawing/2014/main" id="{E5F44827-2A38-6B5A-6B6D-AD2402E139A3}"/>
              </a:ext>
            </a:extLst>
          </p:cNvPr>
          <p:cNvCxnSpPr>
            <a:cxnSpLocks/>
          </p:cNvCxnSpPr>
          <p:nvPr/>
        </p:nvCxnSpPr>
        <p:spPr>
          <a:xfrm flipH="1">
            <a:off x="2987354" y="2243913"/>
            <a:ext cx="5597" cy="360170"/>
          </a:xfrm>
          <a:prstGeom prst="line">
            <a:avLst/>
          </a:prstGeom>
          <a:ln w="19050">
            <a:solidFill>
              <a:srgbClr val="C117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Gerader Verbinder 64">
            <a:extLst>
              <a:ext uri="{FF2B5EF4-FFF2-40B4-BE49-F238E27FC236}">
                <a16:creationId xmlns:a16="http://schemas.microsoft.com/office/drawing/2014/main" id="{322FB171-89B0-5F48-5B32-2A4A1DF8DB1D}"/>
              </a:ext>
            </a:extLst>
          </p:cNvPr>
          <p:cNvCxnSpPr>
            <a:cxnSpLocks/>
          </p:cNvCxnSpPr>
          <p:nvPr/>
        </p:nvCxnSpPr>
        <p:spPr>
          <a:xfrm>
            <a:off x="3398365" y="2389878"/>
            <a:ext cx="1" cy="22295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Gerader Verbinder 67">
            <a:extLst>
              <a:ext uri="{FF2B5EF4-FFF2-40B4-BE49-F238E27FC236}">
                <a16:creationId xmlns:a16="http://schemas.microsoft.com/office/drawing/2014/main" id="{8BF49C02-D131-B1B0-AF63-DA1ABC510D6F}"/>
              </a:ext>
            </a:extLst>
          </p:cNvPr>
          <p:cNvCxnSpPr>
            <a:cxnSpLocks/>
          </p:cNvCxnSpPr>
          <p:nvPr/>
        </p:nvCxnSpPr>
        <p:spPr>
          <a:xfrm flipV="1">
            <a:off x="3407067" y="2380359"/>
            <a:ext cx="3064773" cy="9519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Gerader Verbinder 69">
            <a:extLst>
              <a:ext uri="{FF2B5EF4-FFF2-40B4-BE49-F238E27FC236}">
                <a16:creationId xmlns:a16="http://schemas.microsoft.com/office/drawing/2014/main" id="{A4758C31-1D7F-1F1A-B9AB-E50F4FE592C8}"/>
              </a:ext>
            </a:extLst>
          </p:cNvPr>
          <p:cNvCxnSpPr>
            <a:cxnSpLocks/>
          </p:cNvCxnSpPr>
          <p:nvPr/>
        </p:nvCxnSpPr>
        <p:spPr>
          <a:xfrm flipH="1">
            <a:off x="6471840" y="2380359"/>
            <a:ext cx="1802" cy="1336935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Gerade Verbindung mit Pfeil 187">
            <a:extLst>
              <a:ext uri="{FF2B5EF4-FFF2-40B4-BE49-F238E27FC236}">
                <a16:creationId xmlns:a16="http://schemas.microsoft.com/office/drawing/2014/main" id="{49AA74EF-8B26-F7AE-D241-A9193604A855}"/>
              </a:ext>
            </a:extLst>
          </p:cNvPr>
          <p:cNvCxnSpPr>
            <a:cxnSpLocks/>
          </p:cNvCxnSpPr>
          <p:nvPr/>
        </p:nvCxnSpPr>
        <p:spPr>
          <a:xfrm>
            <a:off x="6471840" y="3726813"/>
            <a:ext cx="2947975" cy="0"/>
          </a:xfrm>
          <a:prstGeom prst="straightConnector1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Gerade Verbindung mit Pfeil 188">
            <a:extLst>
              <a:ext uri="{FF2B5EF4-FFF2-40B4-BE49-F238E27FC236}">
                <a16:creationId xmlns:a16="http://schemas.microsoft.com/office/drawing/2014/main" id="{B150498A-32EB-A3B1-A11F-F9DC983A7311}"/>
              </a:ext>
            </a:extLst>
          </p:cNvPr>
          <p:cNvCxnSpPr>
            <a:cxnSpLocks/>
          </p:cNvCxnSpPr>
          <p:nvPr/>
        </p:nvCxnSpPr>
        <p:spPr>
          <a:xfrm>
            <a:off x="7368580" y="5280284"/>
            <a:ext cx="2051235" cy="0"/>
          </a:xfrm>
          <a:prstGeom prst="straightConnector1">
            <a:avLst/>
          </a:prstGeom>
          <a:ln w="19050">
            <a:solidFill>
              <a:srgbClr val="0097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Gerade Verbindung mit Pfeil 189">
            <a:extLst>
              <a:ext uri="{FF2B5EF4-FFF2-40B4-BE49-F238E27FC236}">
                <a16:creationId xmlns:a16="http://schemas.microsoft.com/office/drawing/2014/main" id="{C9FE662B-3DD8-6359-09C1-006EC77D2892}"/>
              </a:ext>
            </a:extLst>
          </p:cNvPr>
          <p:cNvCxnSpPr>
            <a:cxnSpLocks/>
          </p:cNvCxnSpPr>
          <p:nvPr/>
        </p:nvCxnSpPr>
        <p:spPr>
          <a:xfrm>
            <a:off x="6367400" y="5280284"/>
            <a:ext cx="316037" cy="0"/>
          </a:xfrm>
          <a:prstGeom prst="straightConnector1">
            <a:avLst/>
          </a:prstGeom>
          <a:ln w="19050">
            <a:solidFill>
              <a:srgbClr val="0097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feld 190">
            <a:extLst>
              <a:ext uri="{FF2B5EF4-FFF2-40B4-BE49-F238E27FC236}">
                <a16:creationId xmlns:a16="http://schemas.microsoft.com/office/drawing/2014/main" id="{9EA2F983-0F22-441F-0D42-A090C8578D01}"/>
              </a:ext>
            </a:extLst>
          </p:cNvPr>
          <p:cNvSpPr txBox="1"/>
          <p:nvPr/>
        </p:nvSpPr>
        <p:spPr>
          <a:xfrm>
            <a:off x="1668702" y="2769211"/>
            <a:ext cx="771864" cy="108906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EEG* 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EnWG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MSBG</a:t>
            </a: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KWKG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StromStG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StromStV</a:t>
            </a:r>
          </a:p>
          <a:p>
            <a:pPr>
              <a:lnSpc>
                <a:spcPct val="105000"/>
              </a:lnSpc>
            </a:pPr>
            <a:r>
              <a:rPr lang="de-DE" sz="800" dirty="0" err="1">
                <a:latin typeface="Montserrat Light" pitchFamily="2" charset="77"/>
              </a:rPr>
              <a:t>StromNEV</a:t>
            </a:r>
            <a:endParaRPr lang="de-DE" sz="800" dirty="0">
              <a:latin typeface="Montserrat Light" pitchFamily="2" charset="77"/>
            </a:endParaRPr>
          </a:p>
        </p:txBody>
      </p:sp>
      <p:sp>
        <p:nvSpPr>
          <p:cNvPr id="192" name="Textfeld 191">
            <a:extLst>
              <a:ext uri="{FF2B5EF4-FFF2-40B4-BE49-F238E27FC236}">
                <a16:creationId xmlns:a16="http://schemas.microsoft.com/office/drawing/2014/main" id="{D9235530-21A9-7413-A6E2-54E393BAEC32}"/>
              </a:ext>
            </a:extLst>
          </p:cNvPr>
          <p:cNvSpPr txBox="1"/>
          <p:nvPr/>
        </p:nvSpPr>
        <p:spPr>
          <a:xfrm>
            <a:off x="1666697" y="4262720"/>
            <a:ext cx="1040623" cy="136727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EEG 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EnWG</a:t>
            </a:r>
          </a:p>
          <a:p>
            <a:pPr>
              <a:lnSpc>
                <a:spcPct val="105000"/>
              </a:lnSpc>
            </a:pPr>
            <a:r>
              <a:rPr lang="de-DE" sz="800" dirty="0" err="1">
                <a:latin typeface="Montserrat Light" pitchFamily="2" charset="77"/>
              </a:rPr>
              <a:t>GasNEV</a:t>
            </a: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r>
              <a:rPr lang="de-DE" sz="800" dirty="0" err="1">
                <a:latin typeface="Montserrat Light" pitchFamily="2" charset="77"/>
              </a:rPr>
              <a:t>GasNZV</a:t>
            </a: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r>
              <a:rPr lang="de-DE" sz="800" dirty="0" err="1">
                <a:latin typeface="Montserrat Light" pitchFamily="2" charset="77"/>
              </a:rPr>
              <a:t>BiomasseV</a:t>
            </a: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EnergieStG</a:t>
            </a:r>
          </a:p>
          <a:p>
            <a:pPr>
              <a:lnSpc>
                <a:spcPct val="105000"/>
              </a:lnSpc>
            </a:pPr>
            <a:r>
              <a:rPr lang="de-DE" sz="800" dirty="0" err="1">
                <a:latin typeface="Montserrat Light" pitchFamily="2" charset="77"/>
              </a:rPr>
              <a:t>EnergieStV</a:t>
            </a: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</p:txBody>
      </p:sp>
      <p:sp>
        <p:nvSpPr>
          <p:cNvPr id="193" name="Textfeld 192">
            <a:extLst>
              <a:ext uri="{FF2B5EF4-FFF2-40B4-BE49-F238E27FC236}">
                <a16:creationId xmlns:a16="http://schemas.microsoft.com/office/drawing/2014/main" id="{E719A750-9ECD-63F0-9753-C84005AA16CF}"/>
              </a:ext>
            </a:extLst>
          </p:cNvPr>
          <p:cNvSpPr txBox="1"/>
          <p:nvPr/>
        </p:nvSpPr>
        <p:spPr>
          <a:xfrm>
            <a:off x="3968421" y="3527859"/>
            <a:ext cx="1040623" cy="6875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EEG 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EnWG</a:t>
            </a: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EnergieStG</a:t>
            </a:r>
          </a:p>
          <a:p>
            <a:pPr>
              <a:lnSpc>
                <a:spcPct val="105000"/>
              </a:lnSpc>
            </a:pPr>
            <a:r>
              <a:rPr lang="de-DE" sz="800" dirty="0" err="1">
                <a:latin typeface="Montserrat Light" pitchFamily="2" charset="77"/>
              </a:rPr>
              <a:t>EnergieStV</a:t>
            </a: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BImSchV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WHG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RED II</a:t>
            </a: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</p:txBody>
      </p:sp>
      <p:sp>
        <p:nvSpPr>
          <p:cNvPr id="194" name="Textfeld 193">
            <a:extLst>
              <a:ext uri="{FF2B5EF4-FFF2-40B4-BE49-F238E27FC236}">
                <a16:creationId xmlns:a16="http://schemas.microsoft.com/office/drawing/2014/main" id="{B6E6D329-2E15-2D74-2C7A-7582BE929F47}"/>
              </a:ext>
            </a:extLst>
          </p:cNvPr>
          <p:cNvSpPr txBox="1"/>
          <p:nvPr/>
        </p:nvSpPr>
        <p:spPr>
          <a:xfrm>
            <a:off x="3396562" y="2063777"/>
            <a:ext cx="4156817" cy="5490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BGB, AVBFernwärmeV, GWB, GEG (Rückverstromung: KWKG, EEG) </a:t>
            </a: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</p:txBody>
      </p:sp>
      <p:sp>
        <p:nvSpPr>
          <p:cNvPr id="195" name="Textfeld 194">
            <a:extLst>
              <a:ext uri="{FF2B5EF4-FFF2-40B4-BE49-F238E27FC236}">
                <a16:creationId xmlns:a16="http://schemas.microsoft.com/office/drawing/2014/main" id="{9ED13971-4C7E-147B-FC12-CDECF7B4A8F5}"/>
              </a:ext>
            </a:extLst>
          </p:cNvPr>
          <p:cNvSpPr txBox="1"/>
          <p:nvPr/>
        </p:nvSpPr>
        <p:spPr>
          <a:xfrm>
            <a:off x="6578081" y="3127991"/>
            <a:ext cx="1040623" cy="553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BGB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EnWG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EnergieStG</a:t>
            </a:r>
          </a:p>
          <a:p>
            <a:pPr>
              <a:lnSpc>
                <a:spcPct val="105000"/>
              </a:lnSpc>
            </a:pPr>
            <a:r>
              <a:rPr lang="de-DE" sz="800" dirty="0" err="1">
                <a:latin typeface="Montserrat Light" pitchFamily="2" charset="77"/>
              </a:rPr>
              <a:t>EnergieStV</a:t>
            </a: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BImSchG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BImSchV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GWB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BEHG </a:t>
            </a:r>
          </a:p>
          <a:p>
            <a:pPr>
              <a:lnSpc>
                <a:spcPct val="105000"/>
              </a:lnSpc>
            </a:pPr>
            <a:r>
              <a:rPr lang="de-DE" sz="800" dirty="0" err="1">
                <a:latin typeface="Montserrat Light" pitchFamily="2" charset="77"/>
              </a:rPr>
              <a:t>EBeV</a:t>
            </a:r>
            <a:r>
              <a:rPr lang="de-DE" sz="800" dirty="0">
                <a:latin typeface="Montserrat Light" pitchFamily="2" charset="77"/>
              </a:rPr>
              <a:t> 2022</a:t>
            </a:r>
          </a:p>
          <a:p>
            <a:pPr>
              <a:lnSpc>
                <a:spcPct val="105000"/>
              </a:lnSpc>
            </a:pPr>
            <a:r>
              <a:rPr lang="de-DE" sz="800" dirty="0">
                <a:latin typeface="Montserrat Light" pitchFamily="2" charset="77"/>
              </a:rPr>
              <a:t>TEHG (ZUG)</a:t>
            </a: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  <a:p>
            <a:pPr>
              <a:lnSpc>
                <a:spcPct val="105000"/>
              </a:lnSpc>
            </a:pPr>
            <a:endParaRPr lang="de-DE" sz="800" dirty="0">
              <a:latin typeface="Montserrat Light" pitchFamily="2" charset="77"/>
            </a:endParaRPr>
          </a:p>
        </p:txBody>
      </p:sp>
      <p:sp>
        <p:nvSpPr>
          <p:cNvPr id="196" name="Textfeld 195">
            <a:extLst>
              <a:ext uri="{FF2B5EF4-FFF2-40B4-BE49-F238E27FC236}">
                <a16:creationId xmlns:a16="http://schemas.microsoft.com/office/drawing/2014/main" id="{E4C9A655-F1F2-2FE2-6C07-09442CA23591}"/>
              </a:ext>
            </a:extLst>
          </p:cNvPr>
          <p:cNvSpPr txBox="1"/>
          <p:nvPr/>
        </p:nvSpPr>
        <p:spPr>
          <a:xfrm>
            <a:off x="464213" y="5744035"/>
            <a:ext cx="4657906" cy="7948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71450" indent="-1714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de-DE" sz="800" dirty="0">
                <a:latin typeface="Montserrat Light" pitchFamily="2" charset="77"/>
              </a:rPr>
              <a:t>Die Darstellung der einschlägigen Gesetze und Verordnungen ist nicht abschließend</a:t>
            </a:r>
          </a:p>
          <a:p>
            <a:pPr marL="171450" indent="-17145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de-DE" sz="800" dirty="0">
                <a:latin typeface="Montserrat Light" pitchFamily="2" charset="77"/>
              </a:rPr>
              <a:t>Erstellt mit freundlicher Unterstützung von Wenger Engineering GmbH </a:t>
            </a:r>
          </a:p>
        </p:txBody>
      </p:sp>
    </p:spTree>
    <p:extLst>
      <p:ext uri="{BB962C8B-B14F-4D97-AF65-F5344CB8AC3E}">
        <p14:creationId xmlns:p14="http://schemas.microsoft.com/office/powerpoint/2010/main" val="3186435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38404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84048"/>
      </a:accent1>
      <a:accent2>
        <a:srgbClr val="F9B12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1-02-BNK_PPT_Master" id="{A4217697-06F4-394D-AA85-762CAA1C2A2C}" vid="{34F375D4-72F1-2546-B67D-536A58ADAA1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3686</Words>
  <Application>Microsoft Office PowerPoint</Application>
  <PresentationFormat>Breitbild</PresentationFormat>
  <Paragraphs>452</Paragraphs>
  <Slides>50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8" baseType="lpstr">
      <vt:lpstr>Arial</vt:lpstr>
      <vt:lpstr>Calibri</vt:lpstr>
      <vt:lpstr>Montserrat</vt:lpstr>
      <vt:lpstr>Montserrat Light</vt:lpstr>
      <vt:lpstr>Montserrat Medium</vt:lpstr>
      <vt:lpstr>Montserrat SemiBold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Mackens</dc:creator>
  <cp:lastModifiedBy>Dr. Florian Brahms</cp:lastModifiedBy>
  <cp:revision>18</cp:revision>
  <dcterms:created xsi:type="dcterms:W3CDTF">2022-11-02T12:58:53Z</dcterms:created>
  <dcterms:modified xsi:type="dcterms:W3CDTF">2022-11-08T06:55:39Z</dcterms:modified>
</cp:coreProperties>
</file>