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4"/>
  </p:sldMasterIdLst>
  <p:notesMasterIdLst>
    <p:notesMasterId r:id="rId29"/>
  </p:notesMasterIdLst>
  <p:handoutMasterIdLst>
    <p:handoutMasterId r:id="rId30"/>
  </p:handoutMasterIdLst>
  <p:sldIdLst>
    <p:sldId id="370" r:id="rId5"/>
    <p:sldId id="403" r:id="rId6"/>
    <p:sldId id="408" r:id="rId7"/>
    <p:sldId id="409" r:id="rId8"/>
    <p:sldId id="410" r:id="rId9"/>
    <p:sldId id="411" r:id="rId10"/>
    <p:sldId id="412" r:id="rId11"/>
    <p:sldId id="413" r:id="rId12"/>
    <p:sldId id="461" r:id="rId13"/>
    <p:sldId id="414" r:id="rId14"/>
    <p:sldId id="432" r:id="rId15"/>
    <p:sldId id="433" r:id="rId16"/>
    <p:sldId id="459" r:id="rId17"/>
    <p:sldId id="427" r:id="rId18"/>
    <p:sldId id="470" r:id="rId19"/>
    <p:sldId id="417" r:id="rId20"/>
    <p:sldId id="419" r:id="rId21"/>
    <p:sldId id="420" r:id="rId22"/>
    <p:sldId id="475" r:id="rId23"/>
    <p:sldId id="422" r:id="rId24"/>
    <p:sldId id="423" r:id="rId25"/>
    <p:sldId id="425" r:id="rId26"/>
    <p:sldId id="469" r:id="rId27"/>
    <p:sldId id="421" r:id="rId28"/>
  </p:sldIdLst>
  <p:sldSz cx="9144000" cy="5143500" type="screen16x9"/>
  <p:notesSz cx="7112000" cy="9398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7" userDrawn="1">
          <p15:clr>
            <a:srgbClr val="A4A3A4"/>
          </p15:clr>
        </p15:guide>
        <p15:guide id="2" orient="horz" pos="435" userDrawn="1">
          <p15:clr>
            <a:srgbClr val="A4A3A4"/>
          </p15:clr>
        </p15:guide>
        <p15:guide id="3" orient="horz" pos="2704" userDrawn="1">
          <p15:clr>
            <a:srgbClr val="A4A3A4"/>
          </p15:clr>
        </p15:guide>
        <p15:guide id="4" orient="horz" pos="108" userDrawn="1">
          <p15:clr>
            <a:srgbClr val="A4A3A4"/>
          </p15:clr>
        </p15:guide>
        <p15:guide id="5" orient="horz" pos="978" userDrawn="1">
          <p15:clr>
            <a:srgbClr val="A4A3A4"/>
          </p15:clr>
        </p15:guide>
        <p15:guide id="6" orient="horz" pos="672" userDrawn="1">
          <p15:clr>
            <a:srgbClr val="A4A3A4"/>
          </p15:clr>
        </p15:guide>
        <p15:guide id="7" orient="horz" pos="1184" userDrawn="1">
          <p15:clr>
            <a:srgbClr val="A4A3A4"/>
          </p15:clr>
        </p15:guide>
        <p15:guide id="8" orient="horz" pos="3082" userDrawn="1">
          <p15:clr>
            <a:srgbClr val="A4A3A4"/>
          </p15:clr>
        </p15:guide>
        <p15:guide id="9" pos="5616" userDrawn="1">
          <p15:clr>
            <a:srgbClr val="A4A3A4"/>
          </p15:clr>
        </p15:guide>
        <p15:guide id="10" pos="144" userDrawn="1">
          <p15:clr>
            <a:srgbClr val="A4A3A4"/>
          </p15:clr>
        </p15:guide>
        <p15:guide id="11" pos="5240" userDrawn="1">
          <p15:clr>
            <a:srgbClr val="A4A3A4"/>
          </p15:clr>
        </p15:guide>
        <p15:guide id="12" pos="473" userDrawn="1">
          <p15:clr>
            <a:srgbClr val="A4A3A4"/>
          </p15:clr>
        </p15:guide>
        <p15:guide id="14" orient="horz" pos="111" userDrawn="1">
          <p15:clr>
            <a:srgbClr val="A4A3A4"/>
          </p15:clr>
        </p15:guide>
        <p15:guide id="15" orient="horz" pos="792" userDrawn="1">
          <p15:clr>
            <a:srgbClr val="A4A3A4"/>
          </p15:clr>
        </p15:guide>
        <p15:guide id="16" orient="horz" pos="575" userDrawn="1">
          <p15:clr>
            <a:srgbClr val="A4A3A4"/>
          </p15:clr>
        </p15:guide>
        <p15:guide id="17" orient="horz" pos="3051" userDrawn="1">
          <p15:clr>
            <a:srgbClr val="A4A3A4"/>
          </p15:clr>
        </p15:guide>
        <p15:guide id="18" orient="horz" pos="635" userDrawn="1">
          <p15:clr>
            <a:srgbClr val="A4A3A4"/>
          </p15:clr>
        </p15:guide>
        <p15:guide id="19" pos="5476" userDrawn="1">
          <p15:clr>
            <a:srgbClr val="A4A3A4"/>
          </p15:clr>
        </p15:guide>
        <p15:guide id="20" pos="284" userDrawn="1">
          <p15:clr>
            <a:srgbClr val="A4A3A4"/>
          </p15:clr>
        </p15:guide>
        <p15:guide id="21" pos="5580" userDrawn="1">
          <p15:clr>
            <a:srgbClr val="A4A3A4"/>
          </p15:clr>
        </p15:guide>
        <p15:guide id="22" orient="horz" pos="2827" userDrawn="1">
          <p15:clr>
            <a:srgbClr val="A4A3A4"/>
          </p15:clr>
        </p15:guide>
        <p15:guide id="23" orient="horz" pos="87" userDrawn="1">
          <p15:clr>
            <a:srgbClr val="A4A3A4"/>
          </p15:clr>
        </p15:guide>
        <p15:guide id="24" orient="horz" pos="665" userDrawn="1">
          <p15:clr>
            <a:srgbClr val="A4A3A4"/>
          </p15:clr>
        </p15:guide>
        <p15:guide id="25" orient="horz" pos="2813" userDrawn="1">
          <p15:clr>
            <a:srgbClr val="A4A3A4"/>
          </p15:clr>
        </p15:guide>
        <p15:guide id="26" orient="horz" pos="3058" userDrawn="1">
          <p15:clr>
            <a:srgbClr val="A4A3A4"/>
          </p15:clr>
        </p15:guide>
        <p15:guide id="27" pos="5469" userDrawn="1">
          <p15:clr>
            <a:srgbClr val="A4A3A4"/>
          </p15:clr>
        </p15:guide>
        <p15:guide id="28" pos="339" userDrawn="1">
          <p15:clr>
            <a:srgbClr val="A4A3A4"/>
          </p15:clr>
        </p15:guide>
        <p15:guide id="29" orient="horz" pos="1211" userDrawn="1">
          <p15:clr>
            <a:srgbClr val="A4A3A4"/>
          </p15:clr>
        </p15:guide>
        <p15:guide id="30" orient="horz" pos="594" userDrawn="1">
          <p15:clr>
            <a:srgbClr val="A4A3A4"/>
          </p15:clr>
        </p15:guide>
        <p15:guide id="31" orient="horz" pos="2309" userDrawn="1">
          <p15:clr>
            <a:srgbClr val="A4A3A4"/>
          </p15:clr>
        </p15:guide>
        <p15:guide id="32" orient="horz" pos="344" userDrawn="1">
          <p15:clr>
            <a:srgbClr val="A4A3A4"/>
          </p15:clr>
        </p15:guide>
        <p15:guide id="33" pos="448" userDrawn="1">
          <p15:clr>
            <a:srgbClr val="A4A3A4"/>
          </p15:clr>
        </p15:guide>
        <p15:guide id="34" pos="2857" userDrawn="1">
          <p15:clr>
            <a:srgbClr val="A4A3A4"/>
          </p15:clr>
        </p15:guide>
        <p15:guide id="35" orient="horz" pos="580" userDrawn="1">
          <p15:clr>
            <a:srgbClr val="A4A3A4"/>
          </p15:clr>
        </p15:guide>
        <p15:guide id="36" orient="horz" pos="1300" userDrawn="1">
          <p15:clr>
            <a:srgbClr val="A4A3A4"/>
          </p15:clr>
        </p15:guide>
        <p15:guide id="37" orient="horz" pos="144" userDrawn="1">
          <p15:clr>
            <a:srgbClr val="A4A3A4"/>
          </p15:clr>
        </p15:guide>
        <p15:guide id="38" orient="horz" pos="148" userDrawn="1">
          <p15:clr>
            <a:srgbClr val="A4A3A4"/>
          </p15:clr>
        </p15:guide>
        <p15:guide id="39" orient="horz" pos="766" userDrawn="1">
          <p15:clr>
            <a:srgbClr val="A4A3A4"/>
          </p15:clr>
        </p15:guide>
        <p15:guide id="40" orient="horz" pos="1593" userDrawn="1">
          <p15:clr>
            <a:srgbClr val="A4A3A4"/>
          </p15:clr>
        </p15:guide>
        <p15:guide id="41" orient="horz" pos="3079" userDrawn="1">
          <p15:clr>
            <a:srgbClr val="A4A3A4"/>
          </p15:clr>
        </p15:guide>
        <p15:guide id="42" orient="horz" pos="490" userDrawn="1">
          <p15:clr>
            <a:srgbClr val="A4A3A4"/>
          </p15:clr>
        </p15:guide>
        <p15:guide id="43" pos="1117" userDrawn="1">
          <p15:clr>
            <a:srgbClr val="A4A3A4"/>
          </p15:clr>
        </p15:guide>
        <p15:guide id="44" pos="56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>
          <p15:clr>
            <a:srgbClr val="A4A3A4"/>
          </p15:clr>
        </p15:guide>
        <p15:guide id="2" pos="22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e Henry" initials="KH [2]" lastIdx="1" clrIdx="0"/>
  <p:cmAuthor id="2" name="Kaye Henry" initials="KH [5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6"/>
    <a:srgbClr val="279989"/>
    <a:srgbClr val="ABAD23"/>
    <a:srgbClr val="ABAD1B"/>
    <a:srgbClr val="658D1B"/>
    <a:srgbClr val="BE531C"/>
    <a:srgbClr val="CF7F00"/>
    <a:srgbClr val="007681"/>
    <a:srgbClr val="9E2A2F"/>
    <a:srgbClr val="D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89AEC-B54B-452A-ADF5-386E9BBB0912}" v="1" dt="2023-11-08T15:57:3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2807"/>
        <p:guide orient="horz" pos="435"/>
        <p:guide orient="horz" pos="2704"/>
        <p:guide orient="horz" pos="108"/>
        <p:guide orient="horz" pos="978"/>
        <p:guide orient="horz" pos="672"/>
        <p:guide orient="horz" pos="1184"/>
        <p:guide orient="horz" pos="3082"/>
        <p:guide pos="5616"/>
        <p:guide pos="144"/>
        <p:guide pos="5240"/>
        <p:guide pos="473"/>
        <p:guide orient="horz" pos="111"/>
        <p:guide orient="horz" pos="792"/>
        <p:guide orient="horz" pos="575"/>
        <p:guide orient="horz" pos="3051"/>
        <p:guide orient="horz" pos="635"/>
        <p:guide pos="5476"/>
        <p:guide pos="284"/>
        <p:guide pos="5580"/>
        <p:guide orient="horz" pos="2827"/>
        <p:guide orient="horz" pos="87"/>
        <p:guide orient="horz" pos="665"/>
        <p:guide orient="horz" pos="2813"/>
        <p:guide orient="horz" pos="3058"/>
        <p:guide pos="5469"/>
        <p:guide pos="339"/>
        <p:guide orient="horz" pos="1211"/>
        <p:guide orient="horz" pos="594"/>
        <p:guide orient="horz" pos="2309"/>
        <p:guide orient="horz" pos="344"/>
        <p:guide pos="448"/>
        <p:guide pos="2857"/>
        <p:guide orient="horz" pos="580"/>
        <p:guide orient="horz" pos="1300"/>
        <p:guide orient="horz" pos="144"/>
        <p:guide orient="horz" pos="148"/>
        <p:guide orient="horz" pos="766"/>
        <p:guide orient="horz" pos="1593"/>
        <p:guide orient="horz" pos="3079"/>
        <p:guide orient="horz" pos="490"/>
        <p:guide pos="1117"/>
        <p:guide pos="56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60"/>
        <p:guide pos="22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Bill" userId="02f57002-098f-42f6-8421-e74658ce9e48" providerId="ADAL" clId="{63389AEC-B54B-452A-ADF5-386E9BBB0912}"/>
    <pc:docChg chg="custSel addSld modSld">
      <pc:chgData name="Vanessa Bill" userId="02f57002-098f-42f6-8421-e74658ce9e48" providerId="ADAL" clId="{63389AEC-B54B-452A-ADF5-386E9BBB0912}" dt="2023-11-08T15:57:31.328" v="26"/>
      <pc:docMkLst>
        <pc:docMk/>
      </pc:docMkLst>
      <pc:sldChg chg="modSp mod">
        <pc:chgData name="Vanessa Bill" userId="02f57002-098f-42f6-8421-e74658ce9e48" providerId="ADAL" clId="{63389AEC-B54B-452A-ADF5-386E9BBB0912}" dt="2023-11-08T10:16:30.132" v="25" actId="1035"/>
        <pc:sldMkLst>
          <pc:docMk/>
          <pc:sldMk cId="0" sldId="370"/>
        </pc:sldMkLst>
        <pc:spChg chg="mod">
          <ac:chgData name="Vanessa Bill" userId="02f57002-098f-42f6-8421-e74658ce9e48" providerId="ADAL" clId="{63389AEC-B54B-452A-ADF5-386E9BBB0912}" dt="2023-11-08T10:16:30.132" v="25" actId="1035"/>
          <ac:spMkLst>
            <pc:docMk/>
            <pc:sldMk cId="0" sldId="370"/>
            <ac:spMk id="6" creationId="{00000000-0000-0000-0000-000000000000}"/>
          </ac:spMkLst>
        </pc:spChg>
        <pc:spChg chg="mod">
          <ac:chgData name="Vanessa Bill" userId="02f57002-098f-42f6-8421-e74658ce9e48" providerId="ADAL" clId="{63389AEC-B54B-452A-ADF5-386E9BBB0912}" dt="2023-11-08T10:16:15.225" v="14" actId="20577"/>
          <ac:spMkLst>
            <pc:docMk/>
            <pc:sldMk cId="0" sldId="370"/>
            <ac:spMk id="7" creationId="{40DB4F8C-0421-462F-A9FE-69577211A09E}"/>
          </ac:spMkLst>
        </pc:spChg>
        <pc:picChg chg="mod">
          <ac:chgData name="Vanessa Bill" userId="02f57002-098f-42f6-8421-e74658ce9e48" providerId="ADAL" clId="{63389AEC-B54B-452A-ADF5-386E9BBB0912}" dt="2023-11-08T10:16:30.132" v="25" actId="1035"/>
          <ac:picMkLst>
            <pc:docMk/>
            <pc:sldMk cId="0" sldId="370"/>
            <ac:picMk id="9" creationId="{210D4B16-0613-4E17-9891-68517D772E2E}"/>
          </ac:picMkLst>
        </pc:picChg>
      </pc:sldChg>
      <pc:sldChg chg="add">
        <pc:chgData name="Vanessa Bill" userId="02f57002-098f-42f6-8421-e74658ce9e48" providerId="ADAL" clId="{63389AEC-B54B-452A-ADF5-386E9BBB0912}" dt="2023-11-08T15:57:31.328" v="26"/>
        <pc:sldMkLst>
          <pc:docMk/>
          <pc:sldMk cId="159431840" sldId="4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9075" y="0"/>
            <a:ext cx="3081338" cy="469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AFC38C4-3E46-4468-9FEA-9FFDFAC95692}" type="datetimeFigureOut">
              <a:rPr lang="en-US" altLang="en-US"/>
              <a:pPr/>
              <a:t>11/8/2023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513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9075" y="8926513"/>
            <a:ext cx="3081338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CE82EE8-737C-49C0-9C0C-0CB14A4290BD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206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38" cy="469900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9075" y="0"/>
            <a:ext cx="3081338" cy="469900"/>
          </a:xfrm>
          <a:prstGeom prst="rect">
            <a:avLst/>
          </a:prstGeom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57D9379-156A-4E47-9989-A2E417BA3EF9}" type="datetimeFigureOut">
              <a:rPr lang="en-US" altLang="en-US"/>
              <a:pPr/>
              <a:t>11/8/2023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64275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9" tIns="47169" rIns="94339" bIns="471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4050"/>
            <a:ext cx="5689600" cy="4229100"/>
          </a:xfrm>
          <a:prstGeom prst="rect">
            <a:avLst/>
          </a:prstGeom>
        </p:spPr>
        <p:txBody>
          <a:bodyPr vert="horz" lIns="94339" tIns="47169" rIns="94339" bIns="4716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513"/>
            <a:ext cx="3081338" cy="469900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9075" y="8926513"/>
            <a:ext cx="3081338" cy="469900"/>
          </a:xfrm>
          <a:prstGeom prst="rect">
            <a:avLst/>
          </a:prstGeom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084C4D8-BC66-4A6A-BD46-C7668724EF65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67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4C4D8-BC66-4A6A-BD46-C7668724EF6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88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WT gear oil 320 + 0.2 % phyllosilicate</a:t>
            </a:r>
          </a:p>
          <a:p>
            <a:r>
              <a:rPr lang="en-GB"/>
              <a:t>X 200 magnification</a:t>
            </a:r>
          </a:p>
          <a:p>
            <a:r>
              <a:rPr lang="en-GB"/>
              <a:t>Sample weight loss (right disc) = 0.0013 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4C4D8-BC66-4A6A-BD46-C7668724EF6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4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Why is friction force so much higher than Mannheim? RT vs 60 C oil? More viscous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Waiting on surface roughness results – can’t share them today</a:t>
            </a: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4C4D8-BC66-4A6A-BD46-C7668724EF6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80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4C4D8-BC66-4A6A-BD46-C7668724EF6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25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PhotoMosaic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 userDrawn="1"/>
        </p:nvSpPr>
        <p:spPr>
          <a:xfrm>
            <a:off x="6607175" y="1584325"/>
            <a:ext cx="2332038" cy="2882900"/>
          </a:xfrm>
          <a:prstGeom prst="round2DiagRect">
            <a:avLst>
              <a:gd name="adj1" fmla="val 0"/>
              <a:gd name="adj2" fmla="val 7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6602417" y="388940"/>
            <a:ext cx="1597025" cy="1089025"/>
          </a:xfrm>
          <a:prstGeom prst="round2DiagRect">
            <a:avLst>
              <a:gd name="adj1" fmla="val 1506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188092" y="171450"/>
            <a:ext cx="6318504" cy="428625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Double click icon to add picture</a:t>
            </a:r>
          </a:p>
          <a:p>
            <a:pPr lvl="0"/>
            <a:endParaRPr lang="en-US" noProof="0"/>
          </a:p>
          <a:p>
            <a:pPr lvl="0"/>
            <a:endParaRPr lang="en-US" noProof="0"/>
          </a:p>
          <a:p>
            <a:pPr lvl="0"/>
            <a:endParaRPr lang="en-US" noProof="0"/>
          </a:p>
          <a:p>
            <a:pPr lvl="0"/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68965" y="2023110"/>
            <a:ext cx="1806059" cy="1114052"/>
          </a:xfrm>
        </p:spPr>
        <p:txBody>
          <a:bodyPr t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cover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868966" y="3154682"/>
            <a:ext cx="1806059" cy="988219"/>
          </a:xfrm>
        </p:spPr>
        <p:txBody>
          <a:bodyPr tIns="0" bIns="0">
            <a:noAutofit/>
          </a:bodyPr>
          <a:lstStyle>
            <a:lvl1pPr marL="0" indent="0"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cover subtitle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2775157" y="4847474"/>
            <a:ext cx="3529012" cy="143629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00" baseline="30000">
                <a:solidFill>
                  <a:srgbClr val="959595"/>
                </a:solidFill>
              </a:rPr>
              <a:t>CONFIDENTIAL. This document contains Cargill Confidential information. Disclosure, use or reproduction outside Cargill or inside Cargill, to or by those who do not have a need to know is prohibited. © </a:t>
            </a:r>
            <a:r>
              <a:rPr lang="is-IS" altLang="en-US" sz="700" baseline="30000">
                <a:solidFill>
                  <a:srgbClr val="959595"/>
                </a:solidFill>
              </a:rPr>
              <a:t>2019</a:t>
            </a:r>
            <a:r>
              <a:rPr lang="en-US" altLang="en-US" sz="700" baseline="30000">
                <a:solidFill>
                  <a:srgbClr val="959595"/>
                </a:solidFill>
              </a:rPr>
              <a:t> Cargill, Incorporated.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47746A-2666-084C-8A08-6728D05E1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158" y="4623284"/>
            <a:ext cx="1173480" cy="368808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0BE1EF32-DD18-4D61-89C1-1231B06C88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" y="4547784"/>
            <a:ext cx="1750582" cy="5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3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Double click icon to add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40664" y="917552"/>
            <a:ext cx="7772400" cy="1495044"/>
          </a:xfrm>
        </p:spPr>
        <p:txBody>
          <a:bodyPr/>
          <a:lstStyle>
            <a:lvl1pPr>
              <a:lnSpc>
                <a:spcPct val="100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6890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referred_Title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800100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14" y="4587913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011749"/>
            <a:ext cx="8229600" cy="3443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2EC5DAFB-9579-43A5-ADE1-75FD7A981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4" y="4650375"/>
            <a:ext cx="1418794" cy="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0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itle_Subhead_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6709" y="917568"/>
            <a:ext cx="8230092" cy="2984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800100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1261975"/>
            <a:ext cx="8235950" cy="3193346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4pPr>
              <a:defRPr sz="1050"/>
            </a:lvl4pPr>
            <a:lvl5pPr marL="641747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4DEB41-0B2D-4070-81FC-2DBB62204BC7}"/>
              </a:ext>
            </a:extLst>
          </p:cNvPr>
          <p:cNvCxnSpPr/>
          <p:nvPr userDrawn="1"/>
        </p:nvCxnSpPr>
        <p:spPr>
          <a:xfrm>
            <a:off x="457214" y="4587913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xt, logo&#10;&#10;Description automatically generated">
            <a:extLst>
              <a:ext uri="{FF2B5EF4-FFF2-40B4-BE49-F238E27FC236}">
                <a16:creationId xmlns:a16="http://schemas.microsoft.com/office/drawing/2014/main" id="{CE1A5530-CEF6-4E61-A868-3DAAA56324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4" y="4650375"/>
            <a:ext cx="1418794" cy="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0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itle_Header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7200" y="800100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en-US"/>
              <a:t>Click to edit slide title</a:t>
            </a:r>
            <a:endParaRPr lang="en-US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7A6DB-4512-4617-8082-1EAD8F3A2300}"/>
              </a:ext>
            </a:extLst>
          </p:cNvPr>
          <p:cNvCxnSpPr/>
          <p:nvPr userDrawn="1"/>
        </p:nvCxnSpPr>
        <p:spPr>
          <a:xfrm>
            <a:off x="457214" y="4587913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32A993-09C5-46F6-95A2-F5699F4BA7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4" y="4650375"/>
            <a:ext cx="1418794" cy="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9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-Column_w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58"/>
            <a:ext cx="4040188" cy="47982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05259"/>
            <a:ext cx="4040188" cy="3189365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28658"/>
            <a:ext cx="4041775" cy="47982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405259"/>
            <a:ext cx="4041775" cy="3189365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800100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B1CDB1-3F39-4F83-A86D-6FD2FCC7A53E}"/>
              </a:ext>
            </a:extLst>
          </p:cNvPr>
          <p:cNvCxnSpPr/>
          <p:nvPr userDrawn="1"/>
        </p:nvCxnSpPr>
        <p:spPr>
          <a:xfrm>
            <a:off x="457214" y="4587913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D10BC7AA-5E7D-43F6-8C4B-6365F7488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4" y="4650375"/>
            <a:ext cx="1418794" cy="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8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-Column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58"/>
            <a:ext cx="8224838" cy="47982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05259"/>
            <a:ext cx="4040188" cy="3189365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4640231" y="1405259"/>
            <a:ext cx="4038544" cy="318635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050"/>
            </a:lvl1pPr>
          </a:lstStyle>
          <a:p>
            <a:pPr lvl="0"/>
            <a:r>
              <a:rPr lang="en-US" noProof="0"/>
              <a:t>Double click icon to add picture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800100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54E98D-F8FC-40A5-BCDE-3C48449663A3}"/>
              </a:ext>
            </a:extLst>
          </p:cNvPr>
          <p:cNvCxnSpPr/>
          <p:nvPr userDrawn="1"/>
        </p:nvCxnSpPr>
        <p:spPr>
          <a:xfrm>
            <a:off x="457214" y="4587913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EFD77B10-705A-402F-AFC3-4B062AB32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4" y="4650375"/>
            <a:ext cx="1418794" cy="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20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itle_Subhead_BulletSec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3250" y="916099"/>
            <a:ext cx="8233890" cy="5143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126" y="1557589"/>
            <a:ext cx="8229674" cy="10689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lang="en-US" altLang="en-US" sz="1200" b="1" kern="1200" dirty="0" smtClean="0">
                <a:solidFill>
                  <a:schemeClr val="accent3"/>
                </a:solidFill>
                <a:latin typeface="Arial"/>
                <a:ea typeface="ＭＳ Ｐゴシック" charset="0"/>
                <a:cs typeface="Arial"/>
              </a:defRPr>
            </a:lvl1pPr>
            <a:lvl2pPr marL="126206" indent="-126206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/>
              <a:buChar char="•"/>
              <a:defRPr sz="1050" b="0">
                <a:solidFill>
                  <a:schemeClr val="tx1"/>
                </a:solidFill>
              </a:defRPr>
            </a:lvl2pPr>
            <a:lvl3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>
                <a:solidFill>
                  <a:schemeClr val="tx1"/>
                </a:solidFill>
              </a:defRPr>
            </a:lvl3pPr>
            <a:lvl4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>
                <a:solidFill>
                  <a:schemeClr val="tx1"/>
                </a:solidFill>
              </a:defRPr>
            </a:lvl4pPr>
            <a:lvl5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header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32" y="2783041"/>
            <a:ext cx="8229673" cy="10698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tabLst/>
              <a:defRPr lang="en-US" altLang="en-US" sz="1200" b="1" kern="1200" dirty="0" smtClean="0">
                <a:solidFill>
                  <a:schemeClr val="accent3"/>
                </a:solidFill>
                <a:latin typeface="Arial"/>
                <a:ea typeface="ＭＳ Ｐゴシック" charset="0"/>
                <a:cs typeface="Arial"/>
              </a:defRPr>
            </a:lvl1pPr>
            <a:lvl2pPr marL="214313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tabLst/>
              <a:defRPr lang="en-US" altLang="en-US" sz="105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0" indent="0">
              <a:lnSpc>
                <a:spcPts val="1350"/>
              </a:lnSpc>
              <a:spcBef>
                <a:spcPts val="0"/>
              </a:spcBef>
              <a:buFontTx/>
              <a:buNone/>
              <a:tabLst/>
              <a:defRPr sz="1050"/>
            </a:lvl3pPr>
            <a:lvl4pPr marL="0" indent="0">
              <a:lnSpc>
                <a:spcPts val="1350"/>
              </a:lnSpc>
              <a:spcBef>
                <a:spcPts val="0"/>
              </a:spcBef>
              <a:buFontTx/>
              <a:buNone/>
              <a:tabLst/>
              <a:defRPr sz="1050"/>
            </a:lvl4pPr>
            <a:lvl5pPr marL="0" indent="0">
              <a:lnSpc>
                <a:spcPts val="1350"/>
              </a:lnSpc>
              <a:spcBef>
                <a:spcPts val="0"/>
              </a:spcBef>
              <a:buFontTx/>
              <a:buNone/>
              <a:tabLst/>
              <a:defRPr sz="1050"/>
            </a:lvl5pPr>
          </a:lstStyle>
          <a:p>
            <a:pPr lvl="0"/>
            <a:r>
              <a:rPr lang="en-US"/>
              <a:t>Click to edit text header</a:t>
            </a:r>
          </a:p>
          <a:p>
            <a:pPr marL="126206" marR="0" lvl="1" indent="-126206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800100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C19E2A-A6AA-4CAF-9EAC-160FA325E965}"/>
              </a:ext>
            </a:extLst>
          </p:cNvPr>
          <p:cNvCxnSpPr/>
          <p:nvPr userDrawn="1"/>
        </p:nvCxnSpPr>
        <p:spPr>
          <a:xfrm>
            <a:off x="457214" y="4587913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25122B58-016C-412E-A9C8-5DD921F31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4" y="4650375"/>
            <a:ext cx="1418794" cy="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9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-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0188" y="2960048"/>
            <a:ext cx="2743200" cy="14952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defRPr sz="1050" b="1" baseline="0">
                <a:solidFill>
                  <a:schemeClr val="tx1"/>
                </a:solidFill>
              </a:defRPr>
            </a:lvl1pPr>
            <a:lvl2pPr marL="130969" indent="-130969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/>
              <a:buChar char="•"/>
              <a:defRPr sz="1050" b="0" baseline="0">
                <a:solidFill>
                  <a:schemeClr val="tx1"/>
                </a:solidFill>
              </a:defRPr>
            </a:lvl2pPr>
            <a:lvl3pPr marL="388144" indent="-214313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defRPr lang="en-US" altLang="en-US" sz="1050" b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4pPr>
            <a:lvl5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300038" marR="0" lvl="2" indent="-126206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Lucida Grande"/>
              <a:buChar char="–"/>
              <a:tabLst/>
            </a:pPr>
            <a:r>
              <a:rPr lang="en-US"/>
              <a:t>Third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228600" y="900266"/>
            <a:ext cx="2898648" cy="1940814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1350" baseline="0"/>
            </a:lvl1pPr>
          </a:lstStyle>
          <a:p>
            <a:pPr lvl="0"/>
            <a:r>
              <a:rPr lang="en-US" noProof="0"/>
              <a:t>Double click icon to add picture</a:t>
            </a: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002754" y="900266"/>
            <a:ext cx="2898648" cy="1940814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1350"/>
            </a:lvl1pPr>
          </a:lstStyle>
          <a:p>
            <a:pPr lvl="0"/>
            <a:r>
              <a:rPr lang="en-US" noProof="0"/>
              <a:t>Double click icon to add picture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3118196" y="900266"/>
            <a:ext cx="2898648" cy="1940814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1350"/>
            </a:lvl1pPr>
          </a:lstStyle>
          <a:p>
            <a:pPr lvl="0"/>
            <a:r>
              <a:rPr lang="en-US" noProof="0"/>
              <a:t>Double click icon to add picture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108960" y="2960048"/>
            <a:ext cx="2743200" cy="14952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defRPr sz="1050" b="1" baseline="0">
                <a:solidFill>
                  <a:schemeClr val="tx1"/>
                </a:solidFill>
              </a:defRPr>
            </a:lvl1pPr>
            <a:lvl2pPr marL="214313" indent="-214313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defRPr lang="en-US" altLang="en-US" sz="1050" b="0" kern="1200" baseline="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388144" indent="-214313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defRPr lang="en-US" altLang="en-US" sz="1050" b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4pPr>
            <a:lvl5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30969" marR="0" lvl="1" indent="-130969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Second level</a:t>
            </a:r>
          </a:p>
          <a:p>
            <a:pPr marL="300038" marR="0" lvl="2" indent="-126206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Lucida Grande"/>
              <a:buChar char="–"/>
              <a:tabLst/>
            </a:pPr>
            <a:r>
              <a:rPr lang="en-US"/>
              <a:t>Third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03725" y="2960048"/>
            <a:ext cx="2743200" cy="14952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defRPr sz="1050" b="1" baseline="0">
                <a:solidFill>
                  <a:schemeClr val="tx1"/>
                </a:solidFill>
              </a:defRPr>
            </a:lvl1pPr>
            <a:lvl2pPr marL="214313" indent="-214313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defRPr lang="en-US" altLang="en-US" sz="1050" b="0" kern="1200" baseline="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300038" indent="-126206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Lucida Grande"/>
              <a:buChar char="–"/>
              <a:defRPr sz="1050" b="0" baseline="0">
                <a:solidFill>
                  <a:schemeClr val="tx1"/>
                </a:solidFill>
              </a:defRPr>
            </a:lvl3pPr>
            <a:lvl4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4pPr>
            <a:lvl5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30969" marR="0" lvl="1" indent="-130969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8ECE3F-D637-4E1A-9E65-12C3DED69EC9}"/>
              </a:ext>
            </a:extLst>
          </p:cNvPr>
          <p:cNvCxnSpPr/>
          <p:nvPr userDrawn="1"/>
        </p:nvCxnSpPr>
        <p:spPr>
          <a:xfrm>
            <a:off x="457214" y="4587913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F000BD3E-3E9E-43CB-91CC-70E10C785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4" y="4650375"/>
            <a:ext cx="1418794" cy="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itle_NoHeader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en-US"/>
              <a:t>Click to edit slide title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B6282E35-0F94-46E9-8DAE-BE8242618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4" y="4650375"/>
            <a:ext cx="1418794" cy="4212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6A21D-E02A-4820-A532-7035AF94B476}"/>
              </a:ext>
            </a:extLst>
          </p:cNvPr>
          <p:cNvCxnSpPr/>
          <p:nvPr userDrawn="1"/>
        </p:nvCxnSpPr>
        <p:spPr>
          <a:xfrm>
            <a:off x="457200" y="800100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824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itle_Subhead_NoHeader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6709" y="917568"/>
            <a:ext cx="8230428" cy="2984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67919C-CB41-418F-B0A8-FA5CBE45154C}"/>
              </a:ext>
            </a:extLst>
          </p:cNvPr>
          <p:cNvCxnSpPr/>
          <p:nvPr userDrawn="1"/>
        </p:nvCxnSpPr>
        <p:spPr>
          <a:xfrm>
            <a:off x="457214" y="4587913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DA19A80F-3C2B-4746-AC5F-793495636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4" y="4650375"/>
            <a:ext cx="1418794" cy="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PhotoBloc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 userDrawn="1"/>
        </p:nvSpPr>
        <p:spPr>
          <a:xfrm>
            <a:off x="6607175" y="1584325"/>
            <a:ext cx="2332038" cy="2882900"/>
          </a:xfrm>
          <a:prstGeom prst="round2DiagRect">
            <a:avLst>
              <a:gd name="adj1" fmla="val 0"/>
              <a:gd name="adj2" fmla="val 7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6602417" y="388940"/>
            <a:ext cx="1597025" cy="1089025"/>
          </a:xfrm>
          <a:prstGeom prst="round2DiagRect">
            <a:avLst>
              <a:gd name="adj1" fmla="val 1506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71450"/>
            <a:ext cx="6501384" cy="4286250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Double click icon to add picture</a:t>
            </a:r>
          </a:p>
          <a:p>
            <a:pPr lvl="0"/>
            <a:endParaRPr lang="en-US" noProof="0"/>
          </a:p>
          <a:p>
            <a:pPr lvl="0"/>
            <a:endParaRPr lang="en-US" noProof="0"/>
          </a:p>
          <a:p>
            <a:pPr lvl="0"/>
            <a:endParaRPr lang="en-US" noProof="0"/>
          </a:p>
          <a:p>
            <a:pPr lvl="0"/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68962" y="2018372"/>
            <a:ext cx="1813075" cy="1118791"/>
          </a:xfrm>
        </p:spPr>
        <p:txBody>
          <a:bodyPr t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cover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868962" y="3154682"/>
            <a:ext cx="1813075" cy="988219"/>
          </a:xfrm>
        </p:spPr>
        <p:txBody>
          <a:bodyPr tIns="0" bIns="0">
            <a:noAutofit/>
          </a:bodyPr>
          <a:lstStyle>
            <a:lvl1pPr marL="0" indent="0"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cover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75157" y="4847474"/>
            <a:ext cx="3529012" cy="143629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00" baseline="30000">
                <a:solidFill>
                  <a:srgbClr val="959595"/>
                </a:solidFill>
              </a:rPr>
              <a:t>CONFIDENTIAL. This document contains Cargill Confidential information. Disclosure, use or reproduction outside Cargill or inside Cargill, to or by those who do not have a need to know is prohibited. © </a:t>
            </a:r>
            <a:r>
              <a:rPr lang="is-IS" altLang="en-US" sz="700" baseline="30000">
                <a:solidFill>
                  <a:srgbClr val="959595"/>
                </a:solidFill>
              </a:rPr>
              <a:t>2019</a:t>
            </a:r>
            <a:r>
              <a:rPr lang="en-US" altLang="en-US" sz="700" baseline="30000">
                <a:solidFill>
                  <a:srgbClr val="959595"/>
                </a:solidFill>
              </a:rPr>
              <a:t> Cargill, Incorporated.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09D06-0F3E-2346-BF86-ED10A27BE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158" y="4623284"/>
            <a:ext cx="1173480" cy="368808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7A87261-A459-45CF-AAA4-F4FB2D2655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" y="4547784"/>
            <a:ext cx="1750582" cy="5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15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itleFooter_No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5A8149B4-E3D5-4302-95F5-A1D16DBBD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4" y="4650375"/>
            <a:ext cx="1418794" cy="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829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_Title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slide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6E26AC-D90A-4C7A-892B-93C9F9068AC6}"/>
              </a:ext>
            </a:extLst>
          </p:cNvPr>
          <p:cNvCxnSpPr/>
          <p:nvPr userDrawn="1"/>
        </p:nvCxnSpPr>
        <p:spPr>
          <a:xfrm>
            <a:off x="457214" y="782231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59605627-34E6-499C-A080-4F3189CAD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520" y="150145"/>
            <a:ext cx="1418794" cy="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730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ooterOnly_No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852" y="4869616"/>
            <a:ext cx="5396276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97999B"/>
                </a:solidFill>
                <a:cs typeface="Arial" charset="0"/>
              </a:rPr>
              <a:t>Presentation title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(Insert Tab &gt; Header &amp; Footer &gt; [type presentation title in text area] Check the Box)</a:t>
            </a:r>
          </a:p>
        </p:txBody>
      </p:sp>
    </p:spTree>
    <p:extLst>
      <p:ext uri="{BB962C8B-B14F-4D97-AF65-F5344CB8AC3E}">
        <p14:creationId xmlns:p14="http://schemas.microsoft.com/office/powerpoint/2010/main" val="2141266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0775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_3-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9851EA71-22FF-CE4E-B17A-283DBCD92939}"/>
              </a:ext>
            </a:extLst>
          </p:cNvPr>
          <p:cNvSpPr/>
          <p:nvPr userDrawn="1"/>
        </p:nvSpPr>
        <p:spPr>
          <a:xfrm>
            <a:off x="3111500" y="2146300"/>
            <a:ext cx="2830513" cy="2146300"/>
          </a:xfrm>
          <a:prstGeom prst="round2DiagRect">
            <a:avLst>
              <a:gd name="adj1" fmla="val 1097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7F13216C-DA44-184D-8AA6-D70DA2C0084A}"/>
              </a:ext>
            </a:extLst>
          </p:cNvPr>
          <p:cNvSpPr/>
          <p:nvPr userDrawn="1"/>
        </p:nvSpPr>
        <p:spPr>
          <a:xfrm>
            <a:off x="6040438" y="2732069"/>
            <a:ext cx="2830512" cy="1560531"/>
          </a:xfrm>
          <a:prstGeom prst="round2DiagRect">
            <a:avLst>
              <a:gd name="adj1" fmla="val 0"/>
              <a:gd name="adj2" fmla="val 108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9F03A1FE-8F4C-5A4B-8085-7089AB510002}"/>
              </a:ext>
            </a:extLst>
          </p:cNvPr>
          <p:cNvSpPr/>
          <p:nvPr userDrawn="1"/>
        </p:nvSpPr>
        <p:spPr>
          <a:xfrm>
            <a:off x="200025" y="685800"/>
            <a:ext cx="2811463" cy="2146300"/>
          </a:xfrm>
          <a:prstGeom prst="round2DiagRect">
            <a:avLst>
              <a:gd name="adj1" fmla="val 0"/>
              <a:gd name="adj2" fmla="val 108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7A87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E1D67BD-3435-1046-AC65-CEBBFF5A30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1135" y="691875"/>
            <a:ext cx="2830280" cy="1943375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85C1FAD3-9AE2-A246-BCEA-7F2EEC57C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12606" y="691876"/>
            <a:ext cx="2829041" cy="13716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8834F1FE-B6D6-5945-9308-1E5C958ECE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7811" y="2914650"/>
            <a:ext cx="2813017" cy="13716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18A47F0-5F10-1B4A-9FC8-5EFB0711BA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9734" y="3085171"/>
            <a:ext cx="2366265" cy="470730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292649-AD86-0448-9D4B-7B8A424357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269734" y="3588771"/>
            <a:ext cx="2366265" cy="562730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480EDDA-517F-A249-9878-0F48D0A55D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426411" y="758238"/>
            <a:ext cx="2361393" cy="1337310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62CD8742-EA52-E149-9529-EA7F223C97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426411" y="2131008"/>
            <a:ext cx="2361393" cy="601061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8F7C38B8-A4CF-694A-AEF4-090E7E421D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>
          <a:xfrm>
            <a:off x="3331486" y="2214390"/>
            <a:ext cx="2411509" cy="1310536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A462B861-1810-9A40-8C3B-982C68417B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3331486" y="3557124"/>
            <a:ext cx="2410527" cy="601061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941B050F-67A9-42FF-9134-4108AC231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814" y="150772"/>
            <a:ext cx="1418794" cy="4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32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208E05-39B2-2344-B691-B1C28EC30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595" y="2111472"/>
            <a:ext cx="2018303" cy="12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1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los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FDED9763-7E17-4457-89BC-69BDDC77BF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470" y="1983366"/>
            <a:ext cx="3963060" cy="11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5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hriveUpp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6607175" y="1584325"/>
            <a:ext cx="2332038" cy="2882900"/>
          </a:xfrm>
          <a:prstGeom prst="round2DiagRect">
            <a:avLst>
              <a:gd name="adj1" fmla="val 0"/>
              <a:gd name="adj2" fmla="val 7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6602417" y="388940"/>
            <a:ext cx="1597025" cy="1089025"/>
          </a:xfrm>
          <a:prstGeom prst="round2DiagRect">
            <a:avLst>
              <a:gd name="adj1" fmla="val 1506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1450"/>
            <a:ext cx="6501384" cy="4286250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Double click icon to add picture</a:t>
            </a:r>
          </a:p>
          <a:p>
            <a:pPr lvl="0"/>
            <a:endParaRPr lang="en-US" noProof="0"/>
          </a:p>
          <a:p>
            <a:pPr lvl="0"/>
            <a:endParaRPr lang="en-US" noProof="0"/>
          </a:p>
          <a:p>
            <a:pPr lvl="0"/>
            <a:endParaRPr lang="en-US" noProof="0"/>
          </a:p>
          <a:p>
            <a:pPr lvl="0"/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75979" y="2018372"/>
            <a:ext cx="1782142" cy="1118791"/>
          </a:xfrm>
        </p:spPr>
        <p:txBody>
          <a:bodyPr t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cover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875979" y="3154682"/>
            <a:ext cx="1782142" cy="988219"/>
          </a:xfrm>
        </p:spPr>
        <p:txBody>
          <a:bodyPr tIns="0" bIns="0">
            <a:noAutofit/>
          </a:bodyPr>
          <a:lstStyle>
            <a:lvl1pPr marL="0" indent="0"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cover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75157" y="4847474"/>
            <a:ext cx="3529012" cy="143629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00" baseline="30000">
                <a:solidFill>
                  <a:srgbClr val="959595"/>
                </a:solidFill>
              </a:rPr>
              <a:t>CONFIDENTIAL. This document contains Cargill Confidential information. Disclosure, use or reproduction outside Cargill or inside Cargill, to or by those who do not have a need to know is prohibited. © </a:t>
            </a:r>
            <a:r>
              <a:rPr lang="is-IS" altLang="en-US" sz="700" baseline="30000">
                <a:solidFill>
                  <a:srgbClr val="959595"/>
                </a:solidFill>
              </a:rPr>
              <a:t>2019</a:t>
            </a:r>
            <a:r>
              <a:rPr lang="en-US" altLang="en-US" sz="700" baseline="30000">
                <a:solidFill>
                  <a:srgbClr val="959595"/>
                </a:solidFill>
              </a:rPr>
              <a:t> Cargill, Incorporated.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9D7C22-0DB5-6E4C-9D02-6D0E2DB83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158" y="4623284"/>
            <a:ext cx="1173480" cy="368808"/>
          </a:xfrm>
          <a:prstGeom prst="rect">
            <a:avLst/>
          </a:prstGeom>
        </p:spPr>
      </p:pic>
      <p:pic>
        <p:nvPicPr>
          <p:cNvPr id="14" name="Picture 3" descr="thriveWindow_lower_sm.png">
            <a:extLst>
              <a:ext uri="{FF2B5EF4-FFF2-40B4-BE49-F238E27FC236}">
                <a16:creationId xmlns:a16="http://schemas.microsoft.com/office/drawing/2014/main" id="{2E2315BD-1A67-A946-87AD-D22F9E1531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98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13EA51BE-2A8F-4B10-88B7-22A47C4093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" y="4547784"/>
            <a:ext cx="1750582" cy="5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5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hriveLow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 userDrawn="1"/>
        </p:nvSpPr>
        <p:spPr>
          <a:xfrm>
            <a:off x="6607175" y="1336676"/>
            <a:ext cx="2332038" cy="2602193"/>
          </a:xfrm>
          <a:prstGeom prst="round2DiagRect">
            <a:avLst>
              <a:gd name="adj1" fmla="val 0"/>
              <a:gd name="adj2" fmla="val 7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1450"/>
            <a:ext cx="6501384" cy="4286250"/>
          </a:xfrm>
          <a:prstGeom prst="rect">
            <a:avLst/>
          </a:prstGeom>
          <a:solidFill>
            <a:schemeClr val="tx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Double click icon to add picture</a:t>
            </a:r>
          </a:p>
          <a:p>
            <a:pPr lvl="0"/>
            <a:endParaRPr lang="en-US" noProof="0"/>
          </a:p>
          <a:p>
            <a:pPr lvl="0"/>
            <a:endParaRPr lang="en-US" noProof="0"/>
          </a:p>
          <a:p>
            <a:pPr lvl="0"/>
            <a:endParaRPr lang="en-US" noProof="0"/>
          </a:p>
          <a:p>
            <a:pPr lvl="0"/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90015" y="1513147"/>
            <a:ext cx="1792027" cy="1118791"/>
          </a:xfrm>
        </p:spPr>
        <p:txBody>
          <a:bodyPr t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cover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890015" y="2649456"/>
            <a:ext cx="1792027" cy="988219"/>
          </a:xfrm>
        </p:spPr>
        <p:txBody>
          <a:bodyPr tIns="0" bIns="0">
            <a:noAutofit/>
          </a:bodyPr>
          <a:lstStyle>
            <a:lvl1pPr marL="0" indent="0"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cover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75157" y="4847474"/>
            <a:ext cx="3529012" cy="143629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00" baseline="30000">
                <a:solidFill>
                  <a:srgbClr val="959595"/>
                </a:solidFill>
              </a:rPr>
              <a:t>CONFIDENTIAL. This document contains Cargill Confidential information. Disclosure, use or reproduction outside Cargill or inside Cargill, to or by those who do not have a need to know is prohibited. © </a:t>
            </a:r>
            <a:r>
              <a:rPr lang="is-IS" altLang="en-US" sz="700" baseline="30000">
                <a:solidFill>
                  <a:srgbClr val="959595"/>
                </a:solidFill>
              </a:rPr>
              <a:t>2019</a:t>
            </a:r>
            <a:r>
              <a:rPr lang="en-US" altLang="en-US" sz="700" baseline="30000">
                <a:solidFill>
                  <a:srgbClr val="959595"/>
                </a:solidFill>
              </a:rPr>
              <a:t> Cargill, Incorporated. All rights reserved.</a:t>
            </a:r>
          </a:p>
        </p:txBody>
      </p:sp>
      <p:sp>
        <p:nvSpPr>
          <p:cNvPr id="18" name="Round Diagonal Corner Rectangle 17"/>
          <p:cNvSpPr/>
          <p:nvPr userDrawn="1"/>
        </p:nvSpPr>
        <p:spPr>
          <a:xfrm>
            <a:off x="6602417" y="174625"/>
            <a:ext cx="1597025" cy="1062038"/>
          </a:xfrm>
          <a:prstGeom prst="round2DiagRect">
            <a:avLst>
              <a:gd name="adj1" fmla="val 1506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843978-28A5-7544-92C6-572BCDDA3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158" y="4623284"/>
            <a:ext cx="1173480" cy="368808"/>
          </a:xfrm>
          <a:prstGeom prst="rect">
            <a:avLst/>
          </a:prstGeom>
        </p:spPr>
      </p:pic>
      <p:pic>
        <p:nvPicPr>
          <p:cNvPr id="19" name="Picture 1" descr="thriveWindow_upper_med.png">
            <a:extLst>
              <a:ext uri="{FF2B5EF4-FFF2-40B4-BE49-F238E27FC236}">
                <a16:creationId xmlns:a16="http://schemas.microsoft.com/office/drawing/2014/main" id="{E5C56C79-24AF-0F44-A77F-A04818CB8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"/>
          <a:stretch>
            <a:fillRect/>
          </a:stretch>
        </p:blipFill>
        <p:spPr bwMode="auto">
          <a:xfrm>
            <a:off x="0" y="3520455"/>
            <a:ext cx="60071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9ED9BF2-97F2-7B4B-B0A6-D6DCB915DAFE}"/>
              </a:ext>
            </a:extLst>
          </p:cNvPr>
          <p:cNvSpPr/>
          <p:nvPr userDrawn="1"/>
        </p:nvSpPr>
        <p:spPr>
          <a:xfrm>
            <a:off x="6002110" y="3756713"/>
            <a:ext cx="563338" cy="766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772F5EB8-B103-4F5C-9B3A-968B6AE123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" y="4547784"/>
            <a:ext cx="1750582" cy="5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2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olorMosaic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 flipV="1">
            <a:off x="230191" y="171452"/>
            <a:ext cx="7223125" cy="4283869"/>
          </a:xfrm>
          <a:prstGeom prst="round2DiagRect">
            <a:avLst>
              <a:gd name="adj1" fmla="val 0"/>
              <a:gd name="adj2" fmla="val 40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7562850" y="2308624"/>
            <a:ext cx="1352550" cy="2146697"/>
          </a:xfrm>
          <a:prstGeom prst="round2DiagRect">
            <a:avLst>
              <a:gd name="adj1" fmla="val 612"/>
              <a:gd name="adj2" fmla="val 166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7562850" y="1371600"/>
            <a:ext cx="1352550" cy="857250"/>
          </a:xfrm>
          <a:prstGeom prst="round2DiagRect">
            <a:avLst>
              <a:gd name="adj1" fmla="val 20468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40664" y="748751"/>
            <a:ext cx="5029200" cy="1781833"/>
          </a:xfrm>
        </p:spPr>
        <p:txBody>
          <a:bodyPr t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cover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40664" y="2572940"/>
            <a:ext cx="5029200" cy="685800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cover subtitle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775157" y="4847474"/>
            <a:ext cx="3529012" cy="143629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00" baseline="30000">
                <a:solidFill>
                  <a:srgbClr val="959595"/>
                </a:solidFill>
              </a:rPr>
              <a:t>CONFIDENTIAL. This document contains Cargill Confidential information. Disclosure, use or reproduction outside Cargill or inside Cargill, to or by those who do not have a need to know is prohibited. © </a:t>
            </a:r>
            <a:r>
              <a:rPr lang="is-IS" altLang="en-US" sz="700" baseline="30000">
                <a:solidFill>
                  <a:srgbClr val="959595"/>
                </a:solidFill>
              </a:rPr>
              <a:t>2019</a:t>
            </a:r>
            <a:r>
              <a:rPr lang="en-US" altLang="en-US" sz="700" baseline="30000">
                <a:solidFill>
                  <a:srgbClr val="959595"/>
                </a:solidFill>
              </a:rPr>
              <a:t> Cargill, Incorporated.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752E0B-6D0C-D849-985B-695570633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158" y="4623284"/>
            <a:ext cx="1173480" cy="368808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994192F1-AF17-4DD6-835E-8589EE45E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" y="4547784"/>
            <a:ext cx="1750582" cy="5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LowColo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58830" y="3421856"/>
            <a:ext cx="631825" cy="115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8" y="1693926"/>
            <a:ext cx="7514337" cy="1543050"/>
          </a:xfrm>
          <a:noFill/>
        </p:spPr>
        <p:txBody>
          <a:bodyPr t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cover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3593592"/>
            <a:ext cx="5486400" cy="953262"/>
          </a:xfrm>
          <a:noFill/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chemeClr val="accent2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cover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75157" y="4847474"/>
            <a:ext cx="3529012" cy="143629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00" baseline="30000">
                <a:solidFill>
                  <a:srgbClr val="959595"/>
                </a:solidFill>
              </a:rPr>
              <a:t>CONFIDENTIAL. This document contains Cargill Confidential information. Disclosure, use or reproduction outside Cargill or inside Cargill, to or by those who do not have a need to know is prohibited. © </a:t>
            </a:r>
            <a:r>
              <a:rPr lang="is-IS" altLang="en-US" sz="700" baseline="30000">
                <a:solidFill>
                  <a:srgbClr val="959595"/>
                </a:solidFill>
              </a:rPr>
              <a:t>2019</a:t>
            </a:r>
            <a:r>
              <a:rPr lang="en-US" altLang="en-US" sz="700" baseline="30000">
                <a:solidFill>
                  <a:srgbClr val="959595"/>
                </a:solidFill>
              </a:rPr>
              <a:t> Cargill, Incorporated.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DB814F-57EA-6240-9205-58D65140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158" y="4623284"/>
            <a:ext cx="1173480" cy="368808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1B5FF3A7-17C9-468A-B268-19B394A5CC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" y="4547784"/>
            <a:ext cx="1750582" cy="5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171452"/>
            <a:ext cx="8686800" cy="428386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40664" y="1385316"/>
            <a:ext cx="7424928" cy="1755648"/>
          </a:xfrm>
        </p:spPr>
        <p:txBody>
          <a:bodyPr/>
          <a:lstStyle>
            <a:lvl1pPr>
              <a:lnSpc>
                <a:spcPct val="100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27519206-4069-4E3F-96F8-94AA04F01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" y="4547784"/>
            <a:ext cx="1750582" cy="5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_L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230188" y="171452"/>
            <a:ext cx="8686800" cy="428386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40664" y="1385316"/>
            <a:ext cx="7424928" cy="1755648"/>
          </a:xfrm>
        </p:spPr>
        <p:txBody>
          <a:bodyPr/>
          <a:lstStyle>
            <a:lvl1pPr>
              <a:lnSpc>
                <a:spcPct val="100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E56CFEF5-9C4D-4D57-B52C-4F6EAC290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" y="4547784"/>
            <a:ext cx="1750582" cy="5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7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230188" y="171452"/>
            <a:ext cx="8686800" cy="428386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740664" y="1388852"/>
            <a:ext cx="7424928" cy="1755648"/>
          </a:xfrm>
        </p:spPr>
        <p:txBody>
          <a:bodyPr/>
          <a:lstStyle>
            <a:lvl1pPr>
              <a:lnSpc>
                <a:spcPct val="100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070750FE-601F-47A8-9416-A1B187FEC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" y="4547784"/>
            <a:ext cx="1750582" cy="5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536" y="87685"/>
            <a:ext cx="8229600" cy="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slide title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538" y="1011749"/>
            <a:ext cx="8229600" cy="344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673712" y="4869616"/>
            <a:ext cx="2404670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800" baseline="0">
                <a:solidFill>
                  <a:srgbClr val="959595"/>
                </a:solidFill>
                <a:cs typeface="Arial" pitchFamily="34" charset="0"/>
              </a:rPr>
              <a:t>© </a:t>
            </a:r>
            <a:r>
              <a:rPr lang="is-IS" altLang="en-US" sz="800" baseline="0">
                <a:solidFill>
                  <a:srgbClr val="959595"/>
                </a:solidFill>
                <a:cs typeface="Arial" pitchFamily="34" charset="0"/>
              </a:rPr>
              <a:t>2019 </a:t>
            </a:r>
            <a:r>
              <a:rPr lang="en-US" altLang="en-US" sz="800" baseline="0">
                <a:solidFill>
                  <a:srgbClr val="959595"/>
                </a:solidFill>
                <a:cs typeface="Arial" pitchFamily="34" charset="0"/>
              </a:rPr>
              <a:t>Cargill, Incorporated. All rights reserved.</a:t>
            </a:r>
            <a:endParaRPr lang="en-US" altLang="en-US" sz="800" baseline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62101" y="4869617"/>
            <a:ext cx="125035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2F0-8F5B-47E8-9A0C-8905EFF443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854" y="4869616"/>
            <a:ext cx="5354331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97999B"/>
                </a:solidFill>
                <a:cs typeface="Arial" charset="0"/>
              </a:rPr>
              <a:t>Presentation title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(Insert Tab &gt; Header &amp; Footer &gt; [type presentation title in text area] Check the Box)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3" r:id="rId2"/>
    <p:sldLayoutId id="2147484036" r:id="rId3"/>
    <p:sldLayoutId id="2147484037" r:id="rId4"/>
    <p:sldLayoutId id="2147483886" r:id="rId5"/>
    <p:sldLayoutId id="2147483887" r:id="rId6"/>
    <p:sldLayoutId id="2147483904" r:id="rId7"/>
    <p:sldLayoutId id="2147483889" r:id="rId8"/>
    <p:sldLayoutId id="2147483890" r:id="rId9"/>
    <p:sldLayoutId id="2147483894" r:id="rId10"/>
    <p:sldLayoutId id="2147483905" r:id="rId11"/>
    <p:sldLayoutId id="2147483875" r:id="rId12"/>
    <p:sldLayoutId id="2147483908" r:id="rId13"/>
    <p:sldLayoutId id="2147484025" r:id="rId14"/>
    <p:sldLayoutId id="2147484026" r:id="rId15"/>
    <p:sldLayoutId id="2147483876" r:id="rId16"/>
    <p:sldLayoutId id="2147483879" r:id="rId17"/>
    <p:sldLayoutId id="2147483902" r:id="rId18"/>
    <p:sldLayoutId id="2147483903" r:id="rId19"/>
    <p:sldLayoutId id="2147483906" r:id="rId20"/>
    <p:sldLayoutId id="2147484038" r:id="rId21"/>
    <p:sldLayoutId id="2147483882" r:id="rId22"/>
    <p:sldLayoutId id="2147483907" r:id="rId23"/>
    <p:sldLayoutId id="2147484040" r:id="rId24"/>
    <p:sldLayoutId id="2147484023" r:id="rId25"/>
    <p:sldLayoutId id="2147484042" r:id="rId26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F86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F86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F86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5F86"/>
          </a:solidFill>
          <a:latin typeface="Arial" charset="0"/>
          <a:ea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9E2A2F"/>
          </a:solidFill>
          <a:latin typeface="Arial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9E2A2F"/>
          </a:solidFill>
          <a:latin typeface="Arial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9E2A2F"/>
          </a:solidFill>
          <a:latin typeface="Arial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9E2A2F"/>
          </a:solidFill>
          <a:latin typeface="Arial" charset="0"/>
          <a:ea typeface="ＭＳ Ｐゴシック" charset="0"/>
        </a:defRPr>
      </a:lvl9pPr>
    </p:titleStyle>
    <p:bodyStyle>
      <a:lvl1pPr marL="173831" marR="0" indent="-173831" algn="l" defTabSz="685800" rtl="0" eaLnBrk="1" fontAlgn="base" latinLnBrk="0" hangingPunct="1">
        <a:lnSpc>
          <a:spcPct val="100000"/>
        </a:lnSpc>
        <a:spcBef>
          <a:spcPts val="450"/>
        </a:spcBef>
        <a:spcAft>
          <a:spcPts val="0"/>
        </a:spcAft>
        <a:buClr>
          <a:prstClr val="black"/>
        </a:buClr>
        <a:buSzTx/>
        <a:buFont typeface="Arial"/>
        <a:buChar char="•"/>
        <a:tabLst/>
        <a:defRPr lang="en-US" altLang="en-US" sz="1500" b="0" kern="1200" dirty="0" smtClean="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191" marR="0" indent="-172641" algn="l" defTabSz="685800" rtl="0" eaLnBrk="1" fontAlgn="base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Lucida Grande"/>
        <a:buChar char="–"/>
        <a:tabLst/>
        <a:defRPr lang="en-US" altLang="en-US" sz="1350" b="0" kern="1200" dirty="0" smtClean="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600075" marR="0" indent="-170260" algn="l" defTabSz="685800" rtl="0" eaLnBrk="1" fontAlgn="base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panose="020B0604020202020204" pitchFamily="34" charset="0"/>
        <a:buChar char="­"/>
        <a:tabLst/>
        <a:defRPr lang="en-US" altLang="en-US" sz="1200" b="0" kern="120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13197" marR="0" indent="-172641" algn="l" defTabSz="685800" rtl="0" eaLnBrk="1" fontAlgn="base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altLang="en-US" sz="1200" b="0" kern="120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72716" indent="-130969" algn="l" rtl="0" eaLnBrk="1" fontAlgn="base" hangingPunct="1">
        <a:spcBef>
          <a:spcPts val="450"/>
        </a:spcBef>
        <a:spcAft>
          <a:spcPct val="0"/>
        </a:spcAft>
        <a:buFont typeface="Arial"/>
        <a:buChar char="•"/>
        <a:defRPr lang="en-US" altLang="en-US" sz="1200" b="0" kern="1200" dirty="0" smtClean="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4.jpeg"/><Relationship Id="rId5" Type="http://schemas.microsoft.com/office/2007/relationships/hdphoto" Target="../media/hdphoto4.wdp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jpeg"/><Relationship Id="rId5" Type="http://schemas.openxmlformats.org/officeDocument/2006/relationships/image" Target="../media/image81.emf"/><Relationship Id="rId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hyperlink" Target="https://www.australiansolarquotes.com.au/2015/05/13/wind-turbines-health-risks/?utm_content=buffer8a61e&amp;utm_medium=social&amp;utm_source=pinterest.com&amp;utm_campaign=buffe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png"/><Relationship Id="rId5" Type="http://schemas.openxmlformats.org/officeDocument/2006/relationships/image" Target="../media/image100.sv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microsoft.com/office/2007/relationships/hdphoto" Target="../media/hdphoto2.wdp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plane&#10;&#10;Description automatically generated">
            <a:extLst>
              <a:ext uri="{FF2B5EF4-FFF2-40B4-BE49-F238E27FC236}">
                <a16:creationId xmlns:a16="http://schemas.microsoft.com/office/drawing/2014/main" id="{7DB67736-BE03-4F96-986A-93B0C0F44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188092" y="171450"/>
            <a:ext cx="6318504" cy="4286250"/>
          </a:xfrm>
          <a:prstGeom prst="round2DiagRect">
            <a:avLst>
              <a:gd name="adj1" fmla="val 3724"/>
              <a:gd name="adj2" fmla="val 0"/>
            </a:avLst>
          </a:prstGeom>
          <a:noFill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83141" y="2446246"/>
            <a:ext cx="1806059" cy="1790094"/>
          </a:xfrm>
        </p:spPr>
        <p:txBody>
          <a:bodyPr wrap="square" anchor="b">
            <a:normAutofit/>
          </a:bodyPr>
          <a:lstStyle/>
          <a:p>
            <a:r>
              <a:rPr lang="en-US" sz="1600" b="1">
                <a:ea typeface="ＭＳ Ｐゴシック"/>
              </a:rPr>
              <a:t>Stefan Bill</a:t>
            </a:r>
            <a:r>
              <a:rPr lang="en-US" sz="1800" b="1">
                <a:ea typeface="ＭＳ Ｐゴシック"/>
              </a:rPr>
              <a:t>​</a:t>
            </a:r>
            <a:br>
              <a:rPr lang="en-US" sz="1800" b="1"/>
            </a:br>
            <a:r>
              <a:rPr lang="en-US" sz="1400" b="0">
                <a:ea typeface="ＭＳ Ｐゴシック"/>
              </a:rPr>
              <a:t>Managing Director​</a:t>
            </a:r>
            <a:br>
              <a:rPr lang="en-US" sz="1400" b="0"/>
            </a:br>
            <a:endParaRPr lang="en-US" sz="1400" b="0">
              <a:ea typeface="ＭＳ Ｐゴシック"/>
            </a:endParaRPr>
          </a:p>
          <a:p>
            <a:r>
              <a:rPr lang="en-US" sz="1050">
                <a:ea typeface="ＭＳ Ｐゴシック"/>
              </a:rPr>
              <a:t>REWITEC GmbH</a:t>
            </a:r>
          </a:p>
          <a:p>
            <a:r>
              <a:rPr lang="en-US" sz="1050" b="0">
                <a:ea typeface="ＭＳ Ｐゴシック"/>
              </a:rPr>
              <a:t>Dr.-Hans-Wilhelmi-Weg 1</a:t>
            </a:r>
          </a:p>
          <a:p>
            <a:r>
              <a:rPr lang="en-US" sz="1050" b="0">
                <a:ea typeface="ＭＳ Ｐゴシック"/>
              </a:rPr>
              <a:t>35633 </a:t>
            </a:r>
            <a:r>
              <a:rPr lang="en-US" sz="1050" b="0" err="1">
                <a:ea typeface="ＭＳ Ｐゴシック"/>
              </a:rPr>
              <a:t>Lahnau</a:t>
            </a:r>
            <a:endParaRPr lang="en-US" sz="1050" b="0">
              <a:ea typeface="ＭＳ Ｐゴシック"/>
            </a:endParaRPr>
          </a:p>
          <a:p>
            <a:r>
              <a:rPr lang="en-US" sz="1050" b="0">
                <a:ea typeface="ＭＳ Ｐゴシック"/>
              </a:rPr>
              <a:t>Germany​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0DB4F8C-0421-462F-A9FE-69577211A09E}"/>
              </a:ext>
            </a:extLst>
          </p:cNvPr>
          <p:cNvSpPr txBox="1">
            <a:spLocks/>
          </p:cNvSpPr>
          <p:nvPr/>
        </p:nvSpPr>
        <p:spPr bwMode="gray">
          <a:xfrm>
            <a:off x="188106" y="390231"/>
            <a:ext cx="6318490" cy="1083726"/>
          </a:xfrm>
          <a:prstGeom prst="rect">
            <a:avLst/>
          </a:prstGeom>
          <a:solidFill>
            <a:srgbClr val="005F86">
              <a:alpha val="83137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None/>
              <a:tabLst/>
              <a:defRPr lang="en-US" altLang="en-US" sz="1500" b="1" kern="1200">
                <a:solidFill>
                  <a:schemeClr val="bg1"/>
                </a:solidFill>
                <a:latin typeface="+mj-lt"/>
                <a:ea typeface="ＭＳ Ｐゴシック" charset="0"/>
                <a:cs typeface="Arial"/>
              </a:defRPr>
            </a:lvl1pPr>
            <a:lvl2pPr marL="342900" marR="0" indent="0" algn="ctr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en-US" altLang="en-US" sz="1350" b="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685800" marR="0" indent="0" algn="ctr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en-US"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028700" marR="0" indent="0" algn="ctr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en-US"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None/>
              <a:defRPr lang="en-US" altLang="en-US"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algn="ctr">
              <a:spcAft>
                <a:spcPts val="600"/>
              </a:spcAft>
            </a:pPr>
            <a:r>
              <a:rPr lang="de-DE" sz="2200" b="1" dirty="0">
                <a:effectLst/>
                <a:ea typeface="Calibri" panose="020F0502020204030204" pitchFamily="34" charset="0"/>
              </a:rPr>
              <a:t>Effizienzsteigerung und Lebensdauerverlängerung von Getrieben </a:t>
            </a:r>
            <a:br>
              <a:rPr lang="de-DE" sz="2200" b="1" dirty="0">
                <a:effectLst/>
                <a:ea typeface="Calibri" panose="020F0502020204030204" pitchFamily="34" charset="0"/>
              </a:rPr>
            </a:br>
            <a:r>
              <a:rPr lang="de-DE" sz="2200" b="1" dirty="0">
                <a:effectLst/>
                <a:ea typeface="Calibri" panose="020F0502020204030204" pitchFamily="34" charset="0"/>
              </a:rPr>
              <a:t>und Lagern</a:t>
            </a:r>
            <a:endParaRPr lang="en-US" sz="2200" b="1" dirty="0"/>
          </a:p>
        </p:txBody>
      </p:sp>
      <p:pic>
        <p:nvPicPr>
          <p:cNvPr id="9" name="Grafik 3" descr="Ein Bild, das Text, Mann, Person, Anzug enthält.&#10;&#10;Automatisch generierte Beschreibung">
            <a:extLst>
              <a:ext uri="{FF2B5EF4-FFF2-40B4-BE49-F238E27FC236}">
                <a16:creationId xmlns:a16="http://schemas.microsoft.com/office/drawing/2014/main" id="{210D4B16-0613-4E17-9891-68517D772E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196" y="2259449"/>
            <a:ext cx="819590" cy="7996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475D-CA00-465B-8FF3-08570780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 repair (short test)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8098B-FDDE-4DC8-8672-2D9A75C00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41253-2FD8-4DD4-B5BF-893DBD575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954" y="3860672"/>
            <a:ext cx="2618173" cy="670980"/>
          </a:xfrm>
        </p:spPr>
        <p:txBody>
          <a:bodyPr/>
          <a:lstStyle/>
          <a:p>
            <a:pPr marL="0" indent="0" algn="ctr">
              <a:buNone/>
            </a:pPr>
            <a:r>
              <a:rPr lang="en-GB"/>
              <a:t>Ra = 0.30 µm</a:t>
            </a:r>
          </a:p>
          <a:p>
            <a:pPr marL="0" indent="0" algn="ctr">
              <a:buNone/>
            </a:pPr>
            <a:r>
              <a:rPr lang="en-GB"/>
              <a:t>Rz = 2.70 µm</a:t>
            </a:r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DC1047A-3015-4332-A363-E37D9E7F2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36" y="1203655"/>
            <a:ext cx="2493482" cy="166128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19EFE2-CC9B-46DD-8618-C571D37A4974}"/>
              </a:ext>
            </a:extLst>
          </p:cNvPr>
          <p:cNvSpPr/>
          <p:nvPr/>
        </p:nvSpPr>
        <p:spPr>
          <a:xfrm>
            <a:off x="6068290" y="1513068"/>
            <a:ext cx="2618173" cy="288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/>
              <a:t>Gear oil + Phyllosilicate </a:t>
            </a:r>
            <a:endParaRPr lang="en-US" sz="14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061C4C-0EEF-461E-B66A-19347BF0CCEF}"/>
              </a:ext>
            </a:extLst>
          </p:cNvPr>
          <p:cNvSpPr/>
          <p:nvPr/>
        </p:nvSpPr>
        <p:spPr>
          <a:xfrm>
            <a:off x="3222954" y="1513068"/>
            <a:ext cx="2618173" cy="288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/>
              <a:t>Blank disk</a:t>
            </a:r>
            <a:endParaRPr lang="en-US" sz="140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1D41F55-B210-462F-B11F-5A614ACFE100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2231222" y="2337993"/>
            <a:ext cx="394697" cy="1448586"/>
          </a:xfrm>
          <a:prstGeom prst="bentConnector2">
            <a:avLst/>
          </a:prstGeom>
          <a:ln w="762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22674EF-6932-4B47-B82D-BD6E4B705575}"/>
              </a:ext>
            </a:extLst>
          </p:cNvPr>
          <p:cNvSpPr txBox="1">
            <a:spLocks/>
          </p:cNvSpPr>
          <p:nvPr/>
        </p:nvSpPr>
        <p:spPr bwMode="auto">
          <a:xfrm>
            <a:off x="556269" y="3600589"/>
            <a:ext cx="2296015" cy="92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/>
              <a:t>2-Disk surface roughness:</a:t>
            </a:r>
          </a:p>
          <a:p>
            <a:pPr marL="0" indent="0" algn="ctr">
              <a:buNone/>
            </a:pPr>
            <a:r>
              <a:rPr lang="en-GB"/>
              <a:t>Ra reduced by 34 %</a:t>
            </a:r>
          </a:p>
          <a:p>
            <a:pPr marL="0" indent="0" algn="ctr">
              <a:buNone/>
            </a:pPr>
            <a:r>
              <a:rPr lang="en-GB"/>
              <a:t>Rz reduced by 40 %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58DEC79-AC99-452F-9E59-135C928691DA}"/>
              </a:ext>
            </a:extLst>
          </p:cNvPr>
          <p:cNvSpPr txBox="1">
            <a:spLocks/>
          </p:cNvSpPr>
          <p:nvPr/>
        </p:nvSpPr>
        <p:spPr bwMode="auto">
          <a:xfrm>
            <a:off x="6068290" y="3858294"/>
            <a:ext cx="2618173" cy="67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/>
              <a:t>Ra = 0.20 µm</a:t>
            </a:r>
          </a:p>
          <a:p>
            <a:pPr marL="0" indent="0" algn="ctr">
              <a:buFont typeface="Arial"/>
              <a:buNone/>
            </a:pPr>
            <a:r>
              <a:rPr lang="en-GB"/>
              <a:t>Rz = 1.62 µm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B31C32-E1DB-43EF-AE50-357A687BEA98}"/>
              </a:ext>
            </a:extLst>
          </p:cNvPr>
          <p:cNvGrpSpPr/>
          <p:nvPr/>
        </p:nvGrpSpPr>
        <p:grpSpPr>
          <a:xfrm>
            <a:off x="6855446" y="274213"/>
            <a:ext cx="1823911" cy="514086"/>
            <a:chOff x="6887250" y="274213"/>
            <a:chExt cx="1823911" cy="5140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6787D6-6499-491F-965F-C8BA9ED3F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98080" y="274213"/>
              <a:ext cx="1213081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Grafik 14">
              <a:extLst>
                <a:ext uri="{FF2B5EF4-FFF2-40B4-BE49-F238E27FC236}">
                  <a16:creationId xmlns:a16="http://schemas.microsoft.com/office/drawing/2014/main" id="{F07C3E3E-E8C9-49E1-BA8E-65CBC1179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7250" y="284299"/>
              <a:ext cx="610830" cy="5040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DFFF2AB-C52F-4F41-A8B9-E27CAFC3A0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954" y="1878295"/>
            <a:ext cx="2620060" cy="19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554F8-F4F9-4743-AE14-B7FC4FF28D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9799" y="1878642"/>
            <a:ext cx="2618815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9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C340C72-2746-462B-8237-AC9190922838}"/>
              </a:ext>
            </a:extLst>
          </p:cNvPr>
          <p:cNvGrpSpPr/>
          <p:nvPr/>
        </p:nvGrpSpPr>
        <p:grpSpPr>
          <a:xfrm>
            <a:off x="1524493" y="855898"/>
            <a:ext cx="6095011" cy="2593201"/>
            <a:chOff x="1374911" y="866159"/>
            <a:chExt cx="6417078" cy="27240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A205CC-9EB7-4E56-B4D4-053121D71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5517" y="866159"/>
              <a:ext cx="6416472" cy="25306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43D961-17C3-4BA3-B5F8-3003D454D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4911" y="3397099"/>
              <a:ext cx="6416472" cy="19311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5AB83C-57EB-46E8-9AA8-BE47BF9A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Friction reduction (endurance test)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50AF1-00DE-4606-8F55-B24D8C67A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204943-7A89-416C-ACA8-9BA884E88EAF}"/>
              </a:ext>
            </a:extLst>
          </p:cNvPr>
          <p:cNvGrpSpPr/>
          <p:nvPr/>
        </p:nvGrpSpPr>
        <p:grpSpPr>
          <a:xfrm>
            <a:off x="2183008" y="882281"/>
            <a:ext cx="5136967" cy="1982722"/>
            <a:chOff x="1885428" y="946639"/>
            <a:chExt cx="5408410" cy="208276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CA820CD-DAEF-46E9-93D1-E11310195514}"/>
                </a:ext>
              </a:extLst>
            </p:cNvPr>
            <p:cNvSpPr/>
            <p:nvPr/>
          </p:nvSpPr>
          <p:spPr>
            <a:xfrm>
              <a:off x="1885428" y="2777407"/>
              <a:ext cx="2160000" cy="2520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/>
                <a:t>Disk wear phase</a:t>
              </a:r>
              <a:endParaRPr lang="en-US" sz="1400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BD42A21D-23E7-4331-B5BC-0088CF654EBD}"/>
                </a:ext>
              </a:extLst>
            </p:cNvPr>
            <p:cNvSpPr/>
            <p:nvPr/>
          </p:nvSpPr>
          <p:spPr>
            <a:xfrm rot="4532441">
              <a:off x="4501254" y="992554"/>
              <a:ext cx="197605" cy="376934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D3F0C50-3779-42D7-A5E9-EF87BF4AD50E}"/>
                </a:ext>
              </a:extLst>
            </p:cNvPr>
            <p:cNvSpPr/>
            <p:nvPr/>
          </p:nvSpPr>
          <p:spPr>
            <a:xfrm>
              <a:off x="4733361" y="946639"/>
              <a:ext cx="2560477" cy="3155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>
                  <a:solidFill>
                    <a:schemeClr val="accent2"/>
                  </a:solidFill>
                </a:rPr>
                <a:t>0.2 % Phyllosilicate addition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7E30847-C365-450E-A9BB-FEAE29F6DBB4}"/>
                </a:ext>
              </a:extLst>
            </p:cNvPr>
            <p:cNvSpPr/>
            <p:nvPr/>
          </p:nvSpPr>
          <p:spPr>
            <a:xfrm>
              <a:off x="4808294" y="2777407"/>
              <a:ext cx="2160000" cy="2520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/>
                <a:t>Disk repair phase</a:t>
              </a:r>
              <a:endParaRPr lang="en-US" sz="1400"/>
            </a:p>
          </p:txBody>
        </p:sp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9C7E3EF-20FC-4907-AF28-2DD94AD0608E}"/>
              </a:ext>
            </a:extLst>
          </p:cNvPr>
          <p:cNvSpPr txBox="1">
            <a:spLocks/>
          </p:cNvSpPr>
          <p:nvPr/>
        </p:nvSpPr>
        <p:spPr bwMode="auto">
          <a:xfrm>
            <a:off x="493532" y="3473243"/>
            <a:ext cx="8229600" cy="111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>
                <a:solidFill>
                  <a:schemeClr val="accent1"/>
                </a:solidFill>
              </a:rPr>
              <a:t>Cargill 2-disk test rig endurance test</a:t>
            </a:r>
          </a:p>
          <a:p>
            <a:r>
              <a:rPr lang="en-US" sz="1400">
                <a:solidFill>
                  <a:schemeClr val="bg2"/>
                </a:solidFill>
              </a:rPr>
              <a:t>ISO VG 320 industrial gear oil</a:t>
            </a:r>
          </a:p>
          <a:p>
            <a:r>
              <a:rPr lang="en-US" sz="1400">
                <a:solidFill>
                  <a:schemeClr val="bg2"/>
                </a:solidFill>
              </a:rPr>
              <a:t>Load: 2190 N</a:t>
            </a:r>
          </a:p>
          <a:p>
            <a:r>
              <a:rPr lang="en-GB" sz="1400"/>
              <a:t>The Phyllosilicate technology gave a 62 N (34 %) reduction in friction force</a:t>
            </a:r>
            <a:endParaRPr lang="en-US" sz="1400"/>
          </a:p>
          <a:p>
            <a:pPr marL="0" indent="0">
              <a:buFont typeface="Arial"/>
              <a:buNone/>
            </a:pPr>
            <a:endParaRPr lang="en-US" sz="140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726793C-55D9-45EA-9825-BC7AD83011DB}"/>
              </a:ext>
            </a:extLst>
          </p:cNvPr>
          <p:cNvSpPr txBox="1">
            <a:spLocks/>
          </p:cNvSpPr>
          <p:nvPr/>
        </p:nvSpPr>
        <p:spPr bwMode="auto">
          <a:xfrm>
            <a:off x="4571999" y="3696354"/>
            <a:ext cx="4315580" cy="62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2"/>
                </a:solidFill>
              </a:rPr>
              <a:t>Rotating speed:  424 rpm / 339 rpm, slip 20 %</a:t>
            </a:r>
          </a:p>
          <a:p>
            <a:r>
              <a:rPr lang="en-US" sz="1400">
                <a:solidFill>
                  <a:schemeClr val="bg2"/>
                </a:solidFill>
              </a:rPr>
              <a:t>Oil temperature: RT °C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5951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A373-B5A1-46B7-8BB8-10ADDB5E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 reduction (endurance test)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EDE815-1EB5-40E6-A2E5-C417ECBE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3BFA-D8D9-41FE-A6BF-EDA4E217A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852" y="4869616"/>
            <a:ext cx="5396276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97999B"/>
                </a:solidFill>
                <a:cs typeface="Arial" charset="0"/>
              </a:rPr>
              <a:t>GfT Conference Presentation - Dr Claire Ward</a:t>
            </a: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9081F1-8D22-425F-B206-734028428474}"/>
              </a:ext>
            </a:extLst>
          </p:cNvPr>
          <p:cNvGrpSpPr/>
          <p:nvPr/>
        </p:nvGrpSpPr>
        <p:grpSpPr>
          <a:xfrm>
            <a:off x="1502048" y="849733"/>
            <a:ext cx="6139903" cy="2854932"/>
            <a:chOff x="1447130" y="849733"/>
            <a:chExt cx="6252632" cy="2880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289F572-E3F1-4229-821E-820D0D70DBF5}"/>
                </a:ext>
              </a:extLst>
            </p:cNvPr>
            <p:cNvGrpSpPr/>
            <p:nvPr/>
          </p:nvGrpSpPr>
          <p:grpSpPr>
            <a:xfrm>
              <a:off x="1447130" y="849733"/>
              <a:ext cx="6252632" cy="2880000"/>
              <a:chOff x="1447130" y="849733"/>
              <a:chExt cx="6252632" cy="2880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8BCCA3E-FF23-459E-B6F0-D753F3934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7130" y="849733"/>
                <a:ext cx="6252632" cy="2880000"/>
              </a:xfrm>
              <a:prstGeom prst="rect">
                <a:avLst/>
              </a:prstGeom>
            </p:spPr>
          </p:pic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1AE0995E-307E-4CB2-91D8-49B049CA525A}"/>
                  </a:ext>
                </a:extLst>
              </p:cNvPr>
              <p:cNvSpPr/>
              <p:nvPr/>
            </p:nvSpPr>
            <p:spPr>
              <a:xfrm>
                <a:off x="2068990" y="2699769"/>
                <a:ext cx="2160000" cy="252000"/>
              </a:xfrm>
              <a:prstGeom prst="round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/>
                  <a:t>Disk wear phase</a:t>
                </a:r>
                <a:endParaRPr lang="en-US" sz="140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A0AAE7A-4439-4D4A-BC2B-737560460027}"/>
                  </a:ext>
                </a:extLst>
              </p:cNvPr>
              <p:cNvSpPr/>
              <p:nvPr/>
            </p:nvSpPr>
            <p:spPr>
              <a:xfrm>
                <a:off x="5003987" y="2699769"/>
                <a:ext cx="2160000" cy="252000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/>
                  <a:t>Disk repair phase</a:t>
                </a:r>
                <a:endParaRPr lang="en-US" sz="1400"/>
              </a:p>
            </p:txBody>
          </p:sp>
        </p:grp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C8113AD7-E372-42D7-A8DE-2352DCC428E9}"/>
                </a:ext>
              </a:extLst>
            </p:cNvPr>
            <p:cNvSpPr/>
            <p:nvPr/>
          </p:nvSpPr>
          <p:spPr>
            <a:xfrm rot="3150104">
              <a:off x="4642448" y="992554"/>
              <a:ext cx="197605" cy="376934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B2919FE-3D33-4D47-B4F7-761E5DF921C4}"/>
                </a:ext>
              </a:extLst>
            </p:cNvPr>
            <p:cNvSpPr/>
            <p:nvPr/>
          </p:nvSpPr>
          <p:spPr>
            <a:xfrm>
              <a:off x="4872914" y="947603"/>
              <a:ext cx="2520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>
                  <a:solidFill>
                    <a:schemeClr val="accent2"/>
                  </a:solidFill>
                </a:rPr>
                <a:t>0.2 % Phyllosilicate addition</a:t>
              </a:r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E3506C5-ECF8-43AB-B7E9-727A1F4704F4}"/>
              </a:ext>
            </a:extLst>
          </p:cNvPr>
          <p:cNvSpPr txBox="1">
            <a:spLocks/>
          </p:cNvSpPr>
          <p:nvPr/>
        </p:nvSpPr>
        <p:spPr bwMode="auto">
          <a:xfrm>
            <a:off x="466636" y="3729862"/>
            <a:ext cx="8650468" cy="91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>
                <a:solidFill>
                  <a:schemeClr val="accent1"/>
                </a:solidFill>
              </a:rPr>
              <a:t>Cargill 2-disk test rig endurance test</a:t>
            </a:r>
          </a:p>
          <a:p>
            <a:r>
              <a:rPr lang="en-US" sz="1400">
                <a:solidFill>
                  <a:schemeClr val="bg2"/>
                </a:solidFill>
              </a:rPr>
              <a:t>ISO VG 320 industrial gear oil, Load: 2190 N, Rotating speed:  424 rpm / 339 rpm, slip 20 %</a:t>
            </a:r>
          </a:p>
          <a:p>
            <a:r>
              <a:rPr lang="en-US" sz="1400"/>
              <a:t>The phyllosilicate technology reduced the disk surface temperature by ~8 °C, mimicking the friction trends</a:t>
            </a:r>
          </a:p>
        </p:txBody>
      </p:sp>
    </p:spTree>
    <p:extLst>
      <p:ext uri="{BB962C8B-B14F-4D97-AF65-F5344CB8AC3E}">
        <p14:creationId xmlns:p14="http://schemas.microsoft.com/office/powerpoint/2010/main" val="17592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8C7B-0AFB-4E51-A579-F84161AF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4 Ball test bench – grease test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62EE2-6CC8-460D-A8AF-CB4A13228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0276-CED0-4372-8175-D7863547E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0" t="13844" r="58591" b="75459"/>
          <a:stretch>
            <a:fillRect/>
          </a:stretch>
        </p:blipFill>
        <p:spPr bwMode="auto">
          <a:xfrm>
            <a:off x="7184353" y="0"/>
            <a:ext cx="1959648" cy="7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4E6DECC1-DC3B-406D-9770-2594C3A62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75" y="0"/>
            <a:ext cx="952484" cy="785901"/>
          </a:xfrm>
          <a:prstGeom prst="rect">
            <a:avLst/>
          </a:prstGeom>
        </p:spPr>
      </p:pic>
      <p:pic>
        <p:nvPicPr>
          <p:cNvPr id="6" name="Grafik 3">
            <a:extLst>
              <a:ext uri="{FF2B5EF4-FFF2-40B4-BE49-F238E27FC236}">
                <a16:creationId xmlns:a16="http://schemas.microsoft.com/office/drawing/2014/main" id="{FEE0FECE-769F-4CFE-99EC-AA66338D08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29" t="70087" r="39983" b="11744"/>
          <a:stretch/>
        </p:blipFill>
        <p:spPr>
          <a:xfrm>
            <a:off x="6079686" y="1118500"/>
            <a:ext cx="645831" cy="896797"/>
          </a:xfrm>
          <a:prstGeom prst="rect">
            <a:avLst/>
          </a:prstGeom>
        </p:spPr>
      </p:pic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687CD086-ECD7-4172-AE2B-124655C84A4A}"/>
              </a:ext>
            </a:extLst>
          </p:cNvPr>
          <p:cNvSpPr txBox="1">
            <a:spLocks/>
          </p:cNvSpPr>
          <p:nvPr/>
        </p:nvSpPr>
        <p:spPr>
          <a:xfrm>
            <a:off x="510285" y="3686193"/>
            <a:ext cx="4207258" cy="8811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32841"/>
                </a:solidFill>
                <a:latin typeface="+mj-lt"/>
                <a:ea typeface="+mj-ea"/>
                <a:cs typeface="+mj-cs"/>
              </a:rPr>
              <a:t>Advantages with REWITEC: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32841"/>
                </a:solidFill>
                <a:latin typeface="+mj-lt"/>
                <a:ea typeface="+mj-ea"/>
                <a:cs typeface="+mj-cs"/>
              </a:rPr>
              <a:t>17 % higher non seizure load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32841"/>
                </a:solidFill>
                <a:latin typeface="+mj-lt"/>
                <a:ea typeface="+mj-ea"/>
                <a:cs typeface="+mj-cs"/>
              </a:rPr>
              <a:t>15 % higher weld load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6FE6996C-6551-4DED-AE05-B824576E315F}"/>
              </a:ext>
            </a:extLst>
          </p:cNvPr>
          <p:cNvSpPr/>
          <p:nvPr/>
        </p:nvSpPr>
        <p:spPr>
          <a:xfrm>
            <a:off x="519383" y="1284197"/>
            <a:ext cx="5151525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132841"/>
                </a:solidFill>
                <a:latin typeface="+mj-lt"/>
                <a:ea typeface="+mj-ea"/>
                <a:cs typeface="+mj-cs"/>
              </a:rPr>
              <a:t>Test load:        	2000 – 12000 N / 300 N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132841"/>
                </a:solidFill>
                <a:latin typeface="+mj-lt"/>
                <a:ea typeface="+mj-ea"/>
                <a:cs typeface="+mj-cs"/>
              </a:rPr>
              <a:t>Rotating speed:  	1450 rpm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132841"/>
                </a:solidFill>
                <a:latin typeface="+mj-lt"/>
                <a:ea typeface="+mj-ea"/>
                <a:cs typeface="+mj-cs"/>
              </a:rPr>
              <a:t>Test-duration:     	1 min / 60 min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E6210C56-E89A-4BC5-9419-44F389CC21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54" t="34735" r="28738" b="46023"/>
          <a:stretch/>
        </p:blipFill>
        <p:spPr>
          <a:xfrm>
            <a:off x="510285" y="2082568"/>
            <a:ext cx="8023124" cy="149038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443E231-7915-41DF-9A0A-BC13370CB533}"/>
              </a:ext>
            </a:extLst>
          </p:cNvPr>
          <p:cNvSpPr/>
          <p:nvPr/>
        </p:nvSpPr>
        <p:spPr>
          <a:xfrm>
            <a:off x="510285" y="989815"/>
            <a:ext cx="546570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132841"/>
                </a:solidFill>
                <a:latin typeface="+mj-lt"/>
              </a:rPr>
              <a:t>According to DIN </a:t>
            </a:r>
            <a:r>
              <a:rPr lang="en-US" sz="1400" b="1" dirty="0">
                <a:solidFill>
                  <a:srgbClr val="132841"/>
                </a:solidFill>
                <a:latin typeface="+mj-lt"/>
                <a:cs typeface="+mj-cs"/>
              </a:rPr>
              <a:t>51350</a:t>
            </a:r>
            <a:r>
              <a:rPr lang="en-US" sz="1400" b="1" dirty="0">
                <a:solidFill>
                  <a:srgbClr val="132841"/>
                </a:solidFill>
                <a:latin typeface="+mj-lt"/>
              </a:rPr>
              <a:t> part 2 ( welding force ) / 3 ( wear test):</a:t>
            </a:r>
            <a:endParaRPr lang="en-US" sz="1400" dirty="0">
              <a:solidFill>
                <a:srgbClr val="13284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7A6EC-D142-42B0-BD40-FBB864F8886E}"/>
              </a:ext>
            </a:extLst>
          </p:cNvPr>
          <p:cNvSpPr txBox="1"/>
          <p:nvPr/>
        </p:nvSpPr>
        <p:spPr>
          <a:xfrm>
            <a:off x="2316480" y="2606040"/>
            <a:ext cx="1973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Wind turbine grease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1FF48-DF46-5FBA-D6C9-6B0B38298362}"/>
              </a:ext>
            </a:extLst>
          </p:cNvPr>
          <p:cNvSpPr txBox="1"/>
          <p:nvPr/>
        </p:nvSpPr>
        <p:spPr>
          <a:xfrm>
            <a:off x="2316480" y="3154680"/>
            <a:ext cx="2644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Wind turbine grease + Rewitec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318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B1C6-F157-4989-8FDD-A8087E30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application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F7618-6D92-49BF-AB73-0D5AAE967D6E}"/>
              </a:ext>
            </a:extLst>
          </p:cNvPr>
          <p:cNvSpPr txBox="1">
            <a:spLocks/>
          </p:cNvSpPr>
          <p:nvPr/>
        </p:nvSpPr>
        <p:spPr>
          <a:xfrm>
            <a:off x="191029" y="882562"/>
            <a:ext cx="8492835" cy="3443571"/>
          </a:xfrm>
          <a:prstGeom prst="rect">
            <a:avLst/>
          </a:prstGeom>
        </p:spPr>
        <p:txBody>
          <a:bodyPr/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j-lt"/>
              </a:rPr>
              <a:t> </a:t>
            </a:r>
            <a:r>
              <a:rPr lang="en-US" sz="1600">
                <a:latin typeface="+mj-lt"/>
              </a:rPr>
              <a:t>Wear development on a Bosch Rexroth gear tooth (GE 1.5 SL) over a period of two years</a:t>
            </a:r>
            <a:endParaRPr lang="en-US">
              <a:latin typeface="+mj-lt"/>
            </a:endParaRPr>
          </a:p>
          <a:p>
            <a:endParaRPr lang="en-US"/>
          </a:p>
        </p:txBody>
      </p:sp>
      <p:pic>
        <p:nvPicPr>
          <p:cNvPr id="5" name="Picture 2" descr="C:\Users\mgeist\Desktop\Messen\VHX ditialmikroskop\VHX_000032.jpg">
            <a:extLst>
              <a:ext uri="{FF2B5EF4-FFF2-40B4-BE49-F238E27FC236}">
                <a16:creationId xmlns:a16="http://schemas.microsoft.com/office/drawing/2014/main" id="{0B16F1D1-9631-4E9B-A33F-B128BB56C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375" y="1308372"/>
            <a:ext cx="1909482" cy="15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geist\Desktop\Messen\VHX ditialmikroskop\VHX_000037.jpg">
            <a:extLst>
              <a:ext uri="{FF2B5EF4-FFF2-40B4-BE49-F238E27FC236}">
                <a16:creationId xmlns:a16="http://schemas.microsoft.com/office/drawing/2014/main" id="{2A913CCE-EC30-4F98-9F48-AC144275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985" y="1308372"/>
            <a:ext cx="2043716" cy="15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A6C3543-9B0D-4C4B-81AC-C2EDD97AA448}"/>
              </a:ext>
            </a:extLst>
          </p:cNvPr>
          <p:cNvGrpSpPr>
            <a:grpSpLocks noChangeAspect="1"/>
          </p:cNvGrpSpPr>
          <p:nvPr/>
        </p:nvGrpSpPr>
        <p:grpSpPr>
          <a:xfrm>
            <a:off x="457305" y="1308372"/>
            <a:ext cx="2029868" cy="1562930"/>
            <a:chOff x="3318218" y="2770495"/>
            <a:chExt cx="2299092" cy="1770224"/>
          </a:xfrm>
        </p:grpSpPr>
        <p:pic>
          <p:nvPicPr>
            <p:cNvPr id="8" name="Picture 7" descr="A picture containing text, building&#10;&#10;Description automatically generated">
              <a:extLst>
                <a:ext uri="{FF2B5EF4-FFF2-40B4-BE49-F238E27FC236}">
                  <a16:creationId xmlns:a16="http://schemas.microsoft.com/office/drawing/2014/main" id="{8D18D3D3-5212-4D08-A18F-57097E800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1424" y="2770495"/>
              <a:ext cx="2295886" cy="172191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A07ECC-356D-458A-8188-6F7EC5DB1D01}"/>
                </a:ext>
              </a:extLst>
            </p:cNvPr>
            <p:cNvSpPr txBox="1"/>
            <p:nvPr/>
          </p:nvSpPr>
          <p:spPr>
            <a:xfrm>
              <a:off x="3318218" y="4207201"/>
              <a:ext cx="1258368" cy="333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>
                  <a:solidFill>
                    <a:schemeClr val="bg1"/>
                  </a:solidFill>
                </a:rPr>
                <a:t>07.10.2014</a:t>
              </a:r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7DAC4C-F69B-430B-9000-A3EB63BE8540}"/>
              </a:ext>
            </a:extLst>
          </p:cNvPr>
          <p:cNvGrpSpPr>
            <a:grpSpLocks noChangeAspect="1"/>
          </p:cNvGrpSpPr>
          <p:nvPr/>
        </p:nvGrpSpPr>
        <p:grpSpPr>
          <a:xfrm>
            <a:off x="4664191" y="1308372"/>
            <a:ext cx="2061794" cy="1595488"/>
            <a:chOff x="4361050" y="3228679"/>
            <a:chExt cx="2321605" cy="17965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336FD78-8EB4-4D9B-B6EA-569418518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3563" y="3228679"/>
              <a:ext cx="2299092" cy="172431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D7D80D-8679-4FFA-BCEE-3A5105965FA7}"/>
                </a:ext>
              </a:extLst>
            </p:cNvPr>
            <p:cNvSpPr txBox="1"/>
            <p:nvPr/>
          </p:nvSpPr>
          <p:spPr>
            <a:xfrm>
              <a:off x="4361050" y="4687964"/>
              <a:ext cx="1165493" cy="33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>
                  <a:solidFill>
                    <a:schemeClr val="bg1"/>
                  </a:solidFill>
                </a:rPr>
                <a:t>06.11.2014</a:t>
              </a:r>
              <a:endParaRPr 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839ED7-011A-4BA1-9C76-3F79BE13284F}"/>
              </a:ext>
            </a:extLst>
          </p:cNvPr>
          <p:cNvGrpSpPr>
            <a:grpSpLocks noChangeAspect="1"/>
          </p:cNvGrpSpPr>
          <p:nvPr/>
        </p:nvGrpSpPr>
        <p:grpSpPr>
          <a:xfrm>
            <a:off x="410818" y="2941671"/>
            <a:ext cx="2597516" cy="1941394"/>
            <a:chOff x="1105592" y="0"/>
            <a:chExt cx="2079208" cy="1554009"/>
          </a:xfrm>
        </p:grpSpPr>
        <p:pic>
          <p:nvPicPr>
            <p:cNvPr id="14" name="Picture 13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A3066E93-43CE-4789-B45E-9760D2EAD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000" y="0"/>
              <a:ext cx="2041800" cy="153135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D0E204-3979-4D70-A247-32DD9AB5953E}"/>
                </a:ext>
              </a:extLst>
            </p:cNvPr>
            <p:cNvSpPr txBox="1"/>
            <p:nvPr/>
          </p:nvSpPr>
          <p:spPr>
            <a:xfrm>
              <a:off x="1105592" y="1277010"/>
              <a:ext cx="1035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>
                  <a:solidFill>
                    <a:schemeClr val="bg1"/>
                  </a:solidFill>
                </a:rPr>
                <a:t>19.10.2016</a:t>
              </a:r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72FDA55-9921-4EB3-9B85-16DB383A70A4}"/>
              </a:ext>
            </a:extLst>
          </p:cNvPr>
          <p:cNvSpPr txBox="1">
            <a:spLocks/>
          </p:cNvSpPr>
          <p:nvPr/>
        </p:nvSpPr>
        <p:spPr>
          <a:xfrm>
            <a:off x="3285123" y="2996388"/>
            <a:ext cx="4462720" cy="1713652"/>
          </a:xfrm>
          <a:prstGeom prst="rect">
            <a:avLst/>
          </a:prstGeom>
        </p:spPr>
        <p:txBody>
          <a:bodyPr/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Tx/>
              <a:defRPr/>
            </a:pPr>
            <a:r>
              <a:rPr lang="en-US" sz="1400"/>
              <a:t>Run through marks on the tooth flank after 6 weeks and 2 years: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/>
              <a:t>Reduction of the surface roughness and friction force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/>
              <a:t>Improved load carrying capacity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/>
              <a:t>Less stress for the tooth flank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356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91E2-188F-4F71-A458-360C184E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</a:t>
            </a:r>
            <a:r>
              <a:rPr lang="de-DE"/>
              <a:t>a </a:t>
            </a:r>
            <a:r>
              <a:rPr lang="de-DE" err="1"/>
              <a:t>gearbox</a:t>
            </a:r>
            <a:r>
              <a:rPr lang="de-DE"/>
              <a:t> </a:t>
            </a:r>
            <a:r>
              <a:rPr lang="en-GB"/>
              <a:t>application</a:t>
            </a:r>
            <a:endParaRPr lang="en-US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D244E29-BADA-4720-B79F-BE4609CE5C05}"/>
              </a:ext>
            </a:extLst>
          </p:cNvPr>
          <p:cNvSpPr txBox="1">
            <a:spLocks/>
          </p:cNvSpPr>
          <p:nvPr/>
        </p:nvSpPr>
        <p:spPr>
          <a:xfrm>
            <a:off x="8497892" y="4753091"/>
            <a:ext cx="378487" cy="1513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746372F0-8F5B-47E8-9A0C-8905EFF44332}" type="slidenum">
              <a:rPr lang="en-US" sz="1000" smtClean="0">
                <a:solidFill>
                  <a:schemeClr val="bg2"/>
                </a:solidFill>
              </a:rPr>
              <a:pPr/>
              <a:t>15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0B9B03FD-E4D9-43EA-86AA-CE74DFDB19B6}"/>
              </a:ext>
            </a:extLst>
          </p:cNvPr>
          <p:cNvSpPr txBox="1">
            <a:spLocks/>
          </p:cNvSpPr>
          <p:nvPr/>
        </p:nvSpPr>
        <p:spPr>
          <a:xfrm>
            <a:off x="457198" y="1396473"/>
            <a:ext cx="3855167" cy="32350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132841"/>
                </a:solidFill>
              </a:rPr>
              <a:t> Gearbox CSIC 2 MW VSCF</a:t>
            </a:r>
            <a:endParaRPr lang="de-DE" sz="2400">
              <a:solidFill>
                <a:srgbClr val="132841"/>
              </a:solidFill>
            </a:endParaRPr>
          </a:p>
        </p:txBody>
      </p:sp>
      <p:pic>
        <p:nvPicPr>
          <p:cNvPr id="17" name="Grafik 7">
            <a:extLst>
              <a:ext uri="{FF2B5EF4-FFF2-40B4-BE49-F238E27FC236}">
                <a16:creationId xmlns:a16="http://schemas.microsoft.com/office/drawing/2014/main" id="{64B3FFF7-08BE-4745-BCB8-DC8DD3E33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4" y="3725912"/>
            <a:ext cx="3656615" cy="1178541"/>
          </a:xfrm>
          <a:prstGeom prst="rect">
            <a:avLst/>
          </a:prstGeom>
        </p:spPr>
      </p:pic>
      <p:pic>
        <p:nvPicPr>
          <p:cNvPr id="18" name="Grafik 8">
            <a:extLst>
              <a:ext uri="{FF2B5EF4-FFF2-40B4-BE49-F238E27FC236}">
                <a16:creationId xmlns:a16="http://schemas.microsoft.com/office/drawing/2014/main" id="{587F4DC3-1851-4D38-9493-56E435A31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4" y="2334531"/>
            <a:ext cx="3656615" cy="1302154"/>
          </a:xfrm>
          <a:prstGeom prst="rect">
            <a:avLst/>
          </a:prstGeom>
        </p:spPr>
      </p:pic>
      <p:sp>
        <p:nvSpPr>
          <p:cNvPr id="19" name="Textfeld 9">
            <a:extLst>
              <a:ext uri="{FF2B5EF4-FFF2-40B4-BE49-F238E27FC236}">
                <a16:creationId xmlns:a16="http://schemas.microsoft.com/office/drawing/2014/main" id="{8525C85E-1392-43D0-A02B-CAE8A7AFFA39}"/>
              </a:ext>
            </a:extLst>
          </p:cNvPr>
          <p:cNvSpPr txBox="1"/>
          <p:nvPr/>
        </p:nvSpPr>
        <p:spPr>
          <a:xfrm>
            <a:off x="456864" y="3328908"/>
            <a:ext cx="714562" cy="30777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de-DE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0">
            <a:extLst>
              <a:ext uri="{FF2B5EF4-FFF2-40B4-BE49-F238E27FC236}">
                <a16:creationId xmlns:a16="http://schemas.microsoft.com/office/drawing/2014/main" id="{3D77A6F9-F5FD-41D3-AF65-20BEA0CE8214}"/>
              </a:ext>
            </a:extLst>
          </p:cNvPr>
          <p:cNvSpPr txBox="1"/>
          <p:nvPr/>
        </p:nvSpPr>
        <p:spPr>
          <a:xfrm>
            <a:off x="456864" y="4581236"/>
            <a:ext cx="714562" cy="30777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de-DE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Inhaltsplatzhalter 10">
            <a:extLst>
              <a:ext uri="{FF2B5EF4-FFF2-40B4-BE49-F238E27FC236}">
                <a16:creationId xmlns:a16="http://schemas.microsoft.com/office/drawing/2014/main" id="{5D6414B5-D328-4062-9661-8E5756CF62EA}"/>
              </a:ext>
            </a:extLst>
          </p:cNvPr>
          <p:cNvSpPr txBox="1">
            <a:spLocks/>
          </p:cNvSpPr>
          <p:nvPr/>
        </p:nvSpPr>
        <p:spPr>
          <a:xfrm>
            <a:off x="4415806" y="2571750"/>
            <a:ext cx="4588752" cy="9306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32841"/>
                </a:solidFill>
                <a:cs typeface="Arial" charset="0"/>
              </a:rPr>
              <a:t>Significant operational wear visible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32841"/>
                </a:solidFill>
                <a:cs typeface="Arial" charset="0"/>
              </a:rPr>
              <a:t>In the foot area visible micro pitting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32841"/>
                </a:solidFill>
                <a:cs typeface="Arial" charset="0"/>
              </a:rPr>
              <a:t>Oxidation visible</a:t>
            </a:r>
            <a:endParaRPr lang="de-DE">
              <a:solidFill>
                <a:srgbClr val="132841"/>
              </a:solidFill>
              <a:cs typeface="Arial" charset="0"/>
            </a:endParaRPr>
          </a:p>
          <a:p>
            <a:endParaRPr lang="en-US">
              <a:solidFill>
                <a:srgbClr val="5A667D"/>
              </a:solidFill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rgbClr val="5A667D"/>
              </a:solidFill>
              <a:cs typeface="Arial" charset="0"/>
            </a:endParaRPr>
          </a:p>
          <a:p>
            <a:endParaRPr lang="de-DE"/>
          </a:p>
        </p:txBody>
      </p:sp>
      <p:sp>
        <p:nvSpPr>
          <p:cNvPr id="22" name="Inhaltsplatzhalter 10">
            <a:extLst>
              <a:ext uri="{FF2B5EF4-FFF2-40B4-BE49-F238E27FC236}">
                <a16:creationId xmlns:a16="http://schemas.microsoft.com/office/drawing/2014/main" id="{8E061754-C6F7-4326-926F-58664792D450}"/>
              </a:ext>
            </a:extLst>
          </p:cNvPr>
          <p:cNvSpPr txBox="1">
            <a:spLocks/>
          </p:cNvSpPr>
          <p:nvPr/>
        </p:nvSpPr>
        <p:spPr>
          <a:xfrm>
            <a:off x="4501830" y="3839650"/>
            <a:ext cx="4556042" cy="9306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de-DE">
                <a:solidFill>
                  <a:srgbClr val="132841"/>
                </a:solidFill>
                <a:cs typeface="Arial" charset="0"/>
              </a:rPr>
              <a:t>O</a:t>
            </a:r>
            <a:r>
              <a:rPr lang="en-US" err="1">
                <a:solidFill>
                  <a:srgbClr val="132841"/>
                </a:solidFill>
                <a:cs typeface="Arial" charset="0"/>
              </a:rPr>
              <a:t>perational</a:t>
            </a:r>
            <a:r>
              <a:rPr lang="en-US">
                <a:solidFill>
                  <a:srgbClr val="132841"/>
                </a:solidFill>
                <a:cs typeface="Arial" charset="0"/>
              </a:rPr>
              <a:t> wear noticeable</a:t>
            </a:r>
            <a:r>
              <a:rPr lang="de-DE">
                <a:solidFill>
                  <a:srgbClr val="132841"/>
                </a:solidFill>
                <a:cs typeface="Arial" charset="0"/>
              </a:rPr>
              <a:t> </a:t>
            </a:r>
            <a:r>
              <a:rPr lang="en-US">
                <a:solidFill>
                  <a:srgbClr val="132841"/>
                </a:solidFill>
                <a:cs typeface="Arial" charset="0"/>
              </a:rPr>
              <a:t>reduced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32841"/>
                </a:solidFill>
                <a:cs typeface="Arial" charset="0"/>
              </a:rPr>
              <a:t>Reduction of micro pitting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32841"/>
                </a:solidFill>
                <a:cs typeface="Arial" charset="0"/>
              </a:rPr>
              <a:t>The contact pattern is </a:t>
            </a:r>
            <a:r>
              <a:rPr lang="en-US" err="1">
                <a:solidFill>
                  <a:srgbClr val="132841"/>
                </a:solidFill>
                <a:cs typeface="Arial" charset="0"/>
              </a:rPr>
              <a:t>optimi</a:t>
            </a:r>
            <a:r>
              <a:rPr lang="de-DE" err="1">
                <a:solidFill>
                  <a:srgbClr val="132841"/>
                </a:solidFill>
                <a:cs typeface="Arial" charset="0"/>
              </a:rPr>
              <a:t>zed</a:t>
            </a:r>
            <a:endParaRPr lang="de-DE">
              <a:solidFill>
                <a:srgbClr val="132841"/>
              </a:solidFill>
              <a:cs typeface="Arial" charset="0"/>
            </a:endParaRPr>
          </a:p>
          <a:p>
            <a:endParaRPr lang="en-US">
              <a:solidFill>
                <a:srgbClr val="5A667D"/>
              </a:solidFill>
              <a:cs typeface="Arial" charset="0"/>
            </a:endParaRPr>
          </a:p>
          <a:p>
            <a:pPr marL="0" indent="0">
              <a:buFontTx/>
              <a:buNone/>
            </a:pPr>
            <a:endParaRPr lang="en-US">
              <a:solidFill>
                <a:srgbClr val="5A667D"/>
              </a:solidFill>
              <a:cs typeface="Arial" charset="0"/>
            </a:endParaRPr>
          </a:p>
          <a:p>
            <a:endParaRPr lang="de-DE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F2DFE3-066F-4AB0-BBEA-2884B679CF24}"/>
              </a:ext>
            </a:extLst>
          </p:cNvPr>
          <p:cNvGrpSpPr/>
          <p:nvPr/>
        </p:nvGrpSpPr>
        <p:grpSpPr>
          <a:xfrm>
            <a:off x="4831636" y="866413"/>
            <a:ext cx="3293435" cy="1468118"/>
            <a:chOff x="5394185" y="854490"/>
            <a:chExt cx="3293435" cy="1468118"/>
          </a:xfrm>
        </p:grpSpPr>
        <p:pic>
          <p:nvPicPr>
            <p:cNvPr id="24" name="Grafik 11">
              <a:extLst>
                <a:ext uri="{FF2B5EF4-FFF2-40B4-BE49-F238E27FC236}">
                  <a16:creationId xmlns:a16="http://schemas.microsoft.com/office/drawing/2014/main" id="{B8013A04-CBE1-4109-B03D-B2D422BF4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38"/>
            <a:stretch/>
          </p:blipFill>
          <p:spPr>
            <a:xfrm flipH="1">
              <a:off x="5394185" y="854490"/>
              <a:ext cx="3293435" cy="1468118"/>
            </a:xfrm>
            <a:prstGeom prst="rect">
              <a:avLst/>
            </a:prstGeom>
          </p:spPr>
        </p:pic>
        <p:sp>
          <p:nvSpPr>
            <p:cNvPr id="25" name="Textfeld 9">
              <a:extLst>
                <a:ext uri="{FF2B5EF4-FFF2-40B4-BE49-F238E27FC236}">
                  <a16:creationId xmlns:a16="http://schemas.microsoft.com/office/drawing/2014/main" id="{23EE883C-5B25-4DCA-84A2-99D4587E3D69}"/>
                </a:ext>
              </a:extLst>
            </p:cNvPr>
            <p:cNvSpPr txBox="1"/>
            <p:nvPr/>
          </p:nvSpPr>
          <p:spPr>
            <a:xfrm>
              <a:off x="5394185" y="2014831"/>
              <a:ext cx="701042" cy="307777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  <a:endPara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706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AE48-2E19-4420-9118-091976E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>
                <a:latin typeface="+mj-lt"/>
                <a:ea typeface="+mn-ea"/>
                <a:cs typeface="+mn-cs"/>
              </a:rPr>
              <a:t>Coating and analysis of a </a:t>
            </a:r>
            <a:r>
              <a:rPr lang="de-DE" sz="2400">
                <a:ea typeface="+mn-ea"/>
                <a:cs typeface="+mn-cs"/>
              </a:rPr>
              <a:t>GE 1.5 MW wind turbine main </a:t>
            </a:r>
            <a:r>
              <a:rPr lang="de-DE" sz="2400">
                <a:latin typeface="+mj-lt"/>
                <a:ea typeface="+mn-ea"/>
                <a:cs typeface="+mn-cs"/>
              </a:rPr>
              <a:t>bearing (outer ring)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19DEA-D49A-41AF-A4DF-8AF506EFD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1" name="Grafik 8">
            <a:extLst>
              <a:ext uri="{FF2B5EF4-FFF2-40B4-BE49-F238E27FC236}">
                <a16:creationId xmlns:a16="http://schemas.microsoft.com/office/drawing/2014/main" id="{3316D955-D86D-4AC5-B5C2-EF5A0F1AD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3610" y="1489804"/>
            <a:ext cx="2524666" cy="2397489"/>
          </a:xfrm>
          <a:prstGeom prst="rect">
            <a:avLst/>
          </a:prstGeom>
        </p:spPr>
      </p:pic>
      <p:cxnSp>
        <p:nvCxnSpPr>
          <p:cNvPr id="22" name="Gerade Verbindung mit Pfeil 12">
            <a:extLst>
              <a:ext uri="{FF2B5EF4-FFF2-40B4-BE49-F238E27FC236}">
                <a16:creationId xmlns:a16="http://schemas.microsoft.com/office/drawing/2014/main" id="{4F992945-0AF3-48EB-B75C-A76BE26FEF74}"/>
              </a:ext>
            </a:extLst>
          </p:cNvPr>
          <p:cNvCxnSpPr>
            <a:cxnSpLocks/>
          </p:cNvCxnSpPr>
          <p:nvPr/>
        </p:nvCxnSpPr>
        <p:spPr>
          <a:xfrm flipH="1">
            <a:off x="2120457" y="2155354"/>
            <a:ext cx="695708" cy="4451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7">
            <a:extLst>
              <a:ext uri="{FF2B5EF4-FFF2-40B4-BE49-F238E27FC236}">
                <a16:creationId xmlns:a16="http://schemas.microsoft.com/office/drawing/2014/main" id="{8871DAC7-1F22-45EE-8D8E-D370C1438C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23071" y="1553209"/>
            <a:ext cx="2524665" cy="2270679"/>
          </a:xfrm>
          <a:prstGeom prst="rect">
            <a:avLst/>
          </a:prstGeom>
        </p:spPr>
      </p:pic>
      <p:cxnSp>
        <p:nvCxnSpPr>
          <p:cNvPr id="28" name="Gerade Verbindung mit Pfeil 12">
            <a:extLst>
              <a:ext uri="{FF2B5EF4-FFF2-40B4-BE49-F238E27FC236}">
                <a16:creationId xmlns:a16="http://schemas.microsoft.com/office/drawing/2014/main" id="{2520900F-AD77-440D-9BB7-E4231080732E}"/>
              </a:ext>
            </a:extLst>
          </p:cNvPr>
          <p:cNvCxnSpPr>
            <a:cxnSpLocks/>
          </p:cNvCxnSpPr>
          <p:nvPr/>
        </p:nvCxnSpPr>
        <p:spPr>
          <a:xfrm flipH="1">
            <a:off x="4835332" y="2164879"/>
            <a:ext cx="717743" cy="4451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9" descr="Ein Bild, das Objekt, Flasche, blau enthält.&#10;&#10;Automatisch generierte Beschreibung">
            <a:extLst>
              <a:ext uri="{FF2B5EF4-FFF2-40B4-BE49-F238E27FC236}">
                <a16:creationId xmlns:a16="http://schemas.microsoft.com/office/drawing/2014/main" id="{18CE2E66-46CA-4C45-9DF1-6511DAF15F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04836" y="1442057"/>
            <a:ext cx="2524666" cy="2492983"/>
          </a:xfrm>
          <a:prstGeom prst="rect">
            <a:avLst/>
          </a:prstGeom>
        </p:spPr>
      </p:pic>
      <p:cxnSp>
        <p:nvCxnSpPr>
          <p:cNvPr id="34" name="Gerade Verbindung mit Pfeil 12">
            <a:extLst>
              <a:ext uri="{FF2B5EF4-FFF2-40B4-BE49-F238E27FC236}">
                <a16:creationId xmlns:a16="http://schemas.microsoft.com/office/drawing/2014/main" id="{80549CBE-97DC-4FFF-8032-A143719275C3}"/>
              </a:ext>
            </a:extLst>
          </p:cNvPr>
          <p:cNvCxnSpPr>
            <a:cxnSpLocks/>
          </p:cNvCxnSpPr>
          <p:nvPr/>
        </p:nvCxnSpPr>
        <p:spPr>
          <a:xfrm flipH="1">
            <a:off x="7777100" y="2155354"/>
            <a:ext cx="766033" cy="4451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 Diagonal Corner Rectangle 20">
            <a:extLst>
              <a:ext uri="{FF2B5EF4-FFF2-40B4-BE49-F238E27FC236}">
                <a16:creationId xmlns:a16="http://schemas.microsoft.com/office/drawing/2014/main" id="{BE3B512D-560C-4857-B339-CDA135A765B9}"/>
              </a:ext>
            </a:extLst>
          </p:cNvPr>
          <p:cNvSpPr/>
          <p:nvPr/>
        </p:nvSpPr>
        <p:spPr>
          <a:xfrm>
            <a:off x="1630743" y="4128809"/>
            <a:ext cx="5679505" cy="402878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CF7F00"/>
              </a:solidFill>
            </a:endParaRPr>
          </a:p>
        </p:txBody>
      </p:sp>
      <p:sp>
        <p:nvSpPr>
          <p:cNvPr id="45" name="Rechteck 13">
            <a:extLst>
              <a:ext uri="{FF2B5EF4-FFF2-40B4-BE49-F238E27FC236}">
                <a16:creationId xmlns:a16="http://schemas.microsoft.com/office/drawing/2014/main" id="{4906A7F1-928E-4D85-97E9-E9041C42297F}"/>
              </a:ext>
            </a:extLst>
          </p:cNvPr>
          <p:cNvSpPr/>
          <p:nvPr/>
        </p:nvSpPr>
        <p:spPr>
          <a:xfrm>
            <a:off x="2352683" y="4186169"/>
            <a:ext cx="5405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  <a:latin typeface="+mn-lt"/>
              </a:rPr>
              <a:t>Red arrow shows the same right track on the surface imprint</a:t>
            </a:r>
            <a:endParaRPr lang="en-US" sz="1400" baseline="3000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46" name="Gerade Verbindung mit Pfeil 14">
            <a:extLst>
              <a:ext uri="{FF2B5EF4-FFF2-40B4-BE49-F238E27FC236}">
                <a16:creationId xmlns:a16="http://schemas.microsoft.com/office/drawing/2014/main" id="{FE87A309-EDCE-4ECD-9F47-1B625DF17854}"/>
              </a:ext>
            </a:extLst>
          </p:cNvPr>
          <p:cNvCxnSpPr>
            <a:cxnSpLocks/>
          </p:cNvCxnSpPr>
          <p:nvPr/>
        </p:nvCxnSpPr>
        <p:spPr>
          <a:xfrm>
            <a:off x="1833752" y="4330248"/>
            <a:ext cx="404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612D217-8F5B-44C2-8ED3-B9D447991FE3}"/>
              </a:ext>
            </a:extLst>
          </p:cNvPr>
          <p:cNvSpPr txBox="1"/>
          <p:nvPr/>
        </p:nvSpPr>
        <p:spPr>
          <a:xfrm>
            <a:off x="457197" y="883150"/>
            <a:ext cx="2311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Picture: Before wind turbine was treated </a:t>
            </a:r>
            <a:r>
              <a:rPr lang="en-US" sz="1200" baseline="30000">
                <a:solidFill>
                  <a:schemeClr val="accent1"/>
                </a:solidFill>
                <a:latin typeface="+mn-lt"/>
              </a:rPr>
              <a:t> </a:t>
            </a:r>
            <a:endParaRPr lang="de-DE" sz="1200"/>
          </a:p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BDD34C-1E5E-4248-B790-9D6CA8488E9A}"/>
              </a:ext>
            </a:extLst>
          </p:cNvPr>
          <p:cNvSpPr txBox="1"/>
          <p:nvPr/>
        </p:nvSpPr>
        <p:spPr>
          <a:xfrm>
            <a:off x="3288936" y="877383"/>
            <a:ext cx="2397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>
                <a:latin typeface="Arial"/>
                <a:cs typeface="Arial"/>
              </a:rPr>
              <a:t>Picture: </a:t>
            </a:r>
            <a:r>
              <a:rPr lang="en-US" sz="1200" b="1">
                <a:latin typeface="Arial"/>
                <a:cs typeface="Arial"/>
              </a:rPr>
              <a:t>5 months </a:t>
            </a:r>
            <a:r>
              <a:rPr lang="en-US" sz="1200">
                <a:latin typeface="Arial"/>
                <a:cs typeface="Arial"/>
              </a:rPr>
              <a:t>after wind turbine was treated with additive</a:t>
            </a:r>
            <a:endParaRPr lang="en-US" sz="1200" baseline="30000"/>
          </a:p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C9BDF1-7185-412A-A717-BBD22B915AA5}"/>
              </a:ext>
            </a:extLst>
          </p:cNvPr>
          <p:cNvSpPr txBox="1"/>
          <p:nvPr/>
        </p:nvSpPr>
        <p:spPr>
          <a:xfrm>
            <a:off x="6116662" y="877383"/>
            <a:ext cx="2407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>
                <a:latin typeface="Arial"/>
                <a:cs typeface="Arial"/>
              </a:rPr>
              <a:t>Picture: </a:t>
            </a:r>
            <a:r>
              <a:rPr lang="en-US" sz="1200" b="1">
                <a:latin typeface="Arial"/>
                <a:cs typeface="Arial"/>
              </a:rPr>
              <a:t>12 months </a:t>
            </a:r>
            <a:r>
              <a:rPr lang="en-US" sz="1200">
                <a:latin typeface="Arial"/>
                <a:cs typeface="Arial"/>
              </a:rPr>
              <a:t>after wind turbine was treated with additive</a:t>
            </a:r>
            <a:endParaRPr lang="en-US" sz="1200" baseline="30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AE48-2E19-4420-9118-091976E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>
                <a:latin typeface="+mj-lt"/>
                <a:ea typeface="+mn-ea"/>
                <a:cs typeface="+mn-cs"/>
              </a:rPr>
              <a:t>Coating and analysis of a </a:t>
            </a:r>
            <a:r>
              <a:rPr lang="de-DE" sz="2400">
                <a:ea typeface="+mn-ea"/>
                <a:cs typeface="+mn-cs"/>
              </a:rPr>
              <a:t>GE 1.5 MW wind turbine main </a:t>
            </a:r>
            <a:r>
              <a:rPr lang="de-DE" sz="2400">
                <a:latin typeface="+mj-lt"/>
                <a:ea typeface="+mn-ea"/>
                <a:cs typeface="+mn-cs"/>
              </a:rPr>
              <a:t>bearing (outer ring)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19DEA-D49A-41AF-A4DF-8AF506EFD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4" name="Round Diagonal Corner Rectangle 20">
            <a:extLst>
              <a:ext uri="{FF2B5EF4-FFF2-40B4-BE49-F238E27FC236}">
                <a16:creationId xmlns:a16="http://schemas.microsoft.com/office/drawing/2014/main" id="{BE3B512D-560C-4857-B339-CDA135A765B9}"/>
              </a:ext>
            </a:extLst>
          </p:cNvPr>
          <p:cNvSpPr/>
          <p:nvPr/>
        </p:nvSpPr>
        <p:spPr>
          <a:xfrm>
            <a:off x="1630743" y="4128809"/>
            <a:ext cx="5679505" cy="402878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CF7F00"/>
              </a:solidFill>
            </a:endParaRPr>
          </a:p>
        </p:txBody>
      </p:sp>
      <p:sp>
        <p:nvSpPr>
          <p:cNvPr id="45" name="Rechteck 13">
            <a:extLst>
              <a:ext uri="{FF2B5EF4-FFF2-40B4-BE49-F238E27FC236}">
                <a16:creationId xmlns:a16="http://schemas.microsoft.com/office/drawing/2014/main" id="{4906A7F1-928E-4D85-97E9-E9041C42297F}"/>
              </a:ext>
            </a:extLst>
          </p:cNvPr>
          <p:cNvSpPr/>
          <p:nvPr/>
        </p:nvSpPr>
        <p:spPr>
          <a:xfrm>
            <a:off x="2352683" y="4186169"/>
            <a:ext cx="5405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  <a:latin typeface="+mn-lt"/>
              </a:rPr>
              <a:t>Red arrow shows the same right track on the surface imprint</a:t>
            </a:r>
          </a:p>
        </p:txBody>
      </p:sp>
      <p:cxnSp>
        <p:nvCxnSpPr>
          <p:cNvPr id="46" name="Gerade Verbindung mit Pfeil 14">
            <a:extLst>
              <a:ext uri="{FF2B5EF4-FFF2-40B4-BE49-F238E27FC236}">
                <a16:creationId xmlns:a16="http://schemas.microsoft.com/office/drawing/2014/main" id="{FE87A309-EDCE-4ECD-9F47-1B625DF17854}"/>
              </a:ext>
            </a:extLst>
          </p:cNvPr>
          <p:cNvCxnSpPr>
            <a:cxnSpLocks/>
          </p:cNvCxnSpPr>
          <p:nvPr/>
        </p:nvCxnSpPr>
        <p:spPr>
          <a:xfrm>
            <a:off x="1833752" y="4330248"/>
            <a:ext cx="404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612D217-8F5B-44C2-8ED3-B9D447991FE3}"/>
              </a:ext>
            </a:extLst>
          </p:cNvPr>
          <p:cNvSpPr txBox="1"/>
          <p:nvPr/>
        </p:nvSpPr>
        <p:spPr>
          <a:xfrm>
            <a:off x="152285" y="897516"/>
            <a:ext cx="2706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/>
              <a:t>Picture: Before wind turbine was </a:t>
            </a:r>
            <a:br>
              <a:rPr lang="en-US" sz="1200"/>
            </a:br>
            <a:r>
              <a:rPr lang="en-US" sz="1200"/>
              <a:t>treated</a:t>
            </a:r>
            <a:endParaRPr lang="en-US" sz="1200" baseline="300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r>
              <a:rPr lang="en-US" sz="1200"/>
              <a:t>Ra = 0,556 µm  (within the track)</a:t>
            </a:r>
          </a:p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C9BDF1-7185-412A-A717-BBD22B915AA5}"/>
              </a:ext>
            </a:extLst>
          </p:cNvPr>
          <p:cNvSpPr txBox="1"/>
          <p:nvPr/>
        </p:nvSpPr>
        <p:spPr>
          <a:xfrm>
            <a:off x="5853404" y="903702"/>
            <a:ext cx="2696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>
                <a:latin typeface="Arial"/>
                <a:cs typeface="Arial"/>
              </a:rPr>
              <a:t>Picture: 12 months after wind turbine was treated with additive</a:t>
            </a:r>
          </a:p>
          <a:p>
            <a:pPr marL="0" indent="0">
              <a:buNone/>
            </a:pPr>
            <a:endParaRPr lang="en-US" sz="12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200">
                <a:latin typeface="Arial"/>
                <a:cs typeface="Arial"/>
              </a:rPr>
              <a:t>Ra = 0,225 µm  (within the track)</a:t>
            </a:r>
          </a:p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52792E-07F2-4817-A0BE-85A3C15222B2}"/>
              </a:ext>
            </a:extLst>
          </p:cNvPr>
          <p:cNvGrpSpPr>
            <a:grpSpLocks noChangeAspect="1"/>
          </p:cNvGrpSpPr>
          <p:nvPr/>
        </p:nvGrpSpPr>
        <p:grpSpPr>
          <a:xfrm>
            <a:off x="152287" y="1770666"/>
            <a:ext cx="2713873" cy="2171097"/>
            <a:chOff x="695402" y="2430355"/>
            <a:chExt cx="3446159" cy="2756925"/>
          </a:xfrm>
        </p:grpSpPr>
        <p:pic>
          <p:nvPicPr>
            <p:cNvPr id="23" name="Grafik 24">
              <a:extLst>
                <a:ext uri="{FF2B5EF4-FFF2-40B4-BE49-F238E27FC236}">
                  <a16:creationId xmlns:a16="http://schemas.microsoft.com/office/drawing/2014/main" id="{8BEE4D0E-1AF7-4347-AF33-E2AAE107D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402" y="2430355"/>
              <a:ext cx="3446157" cy="2756925"/>
            </a:xfrm>
            <a:prstGeom prst="rect">
              <a:avLst/>
            </a:prstGeom>
          </p:spPr>
        </p:pic>
        <p:cxnSp>
          <p:nvCxnSpPr>
            <p:cNvPr id="25" name="Gerade Verbindung mit Pfeil 16">
              <a:extLst>
                <a:ext uri="{FF2B5EF4-FFF2-40B4-BE49-F238E27FC236}">
                  <a16:creationId xmlns:a16="http://schemas.microsoft.com/office/drawing/2014/main" id="{F01A76C4-C644-46A3-BABF-58A59B23AD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7337" y="3394054"/>
              <a:ext cx="914397" cy="748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Grafik 20">
              <a:extLst>
                <a:ext uri="{FF2B5EF4-FFF2-40B4-BE49-F238E27FC236}">
                  <a16:creationId xmlns:a16="http://schemas.microsoft.com/office/drawing/2014/main" id="{EF8324C3-53C7-44B8-BB5E-FC2AEA625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60" t="6891" r="9633" b="9156"/>
            <a:stretch/>
          </p:blipFill>
          <p:spPr>
            <a:xfrm rot="16200000">
              <a:off x="3199799" y="2452292"/>
              <a:ext cx="963697" cy="91982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EFEBDB-CB6E-40F0-8397-0B9E2BC4FFAB}"/>
              </a:ext>
            </a:extLst>
          </p:cNvPr>
          <p:cNvGrpSpPr>
            <a:grpSpLocks noChangeAspect="1"/>
          </p:cNvGrpSpPr>
          <p:nvPr/>
        </p:nvGrpSpPr>
        <p:grpSpPr>
          <a:xfrm>
            <a:off x="3004008" y="1772309"/>
            <a:ext cx="2713872" cy="2171099"/>
            <a:chOff x="4251813" y="2430352"/>
            <a:chExt cx="3446158" cy="2756928"/>
          </a:xfrm>
        </p:grpSpPr>
        <p:pic>
          <p:nvPicPr>
            <p:cNvPr id="33" name="Grafik 15">
              <a:extLst>
                <a:ext uri="{FF2B5EF4-FFF2-40B4-BE49-F238E27FC236}">
                  <a16:creationId xmlns:a16="http://schemas.microsoft.com/office/drawing/2014/main" id="{AC9F536E-7887-47E8-AA84-1B5EE505F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1813" y="2430355"/>
              <a:ext cx="3446156" cy="2756925"/>
            </a:xfrm>
            <a:prstGeom prst="rect">
              <a:avLst/>
            </a:prstGeom>
          </p:spPr>
        </p:pic>
        <p:cxnSp>
          <p:nvCxnSpPr>
            <p:cNvPr id="35" name="Gerade Verbindung mit Pfeil 18">
              <a:extLst>
                <a:ext uri="{FF2B5EF4-FFF2-40B4-BE49-F238E27FC236}">
                  <a16:creationId xmlns:a16="http://schemas.microsoft.com/office/drawing/2014/main" id="{649E7FBC-99FC-4D5F-A090-1FC425C02E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0699" y="3370239"/>
              <a:ext cx="1400163" cy="7719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Grafik 21">
              <a:extLst>
                <a:ext uri="{FF2B5EF4-FFF2-40B4-BE49-F238E27FC236}">
                  <a16:creationId xmlns:a16="http://schemas.microsoft.com/office/drawing/2014/main" id="{01D99BF3-F199-451F-943D-7E2C21CF7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19" t="5034" r="8949" b="7081"/>
            <a:stretch/>
          </p:blipFill>
          <p:spPr>
            <a:xfrm rot="16200000">
              <a:off x="6759473" y="2431741"/>
              <a:ext cx="939887" cy="93710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EE6403E-A364-4991-8AC2-1182B1060CDB}"/>
              </a:ext>
            </a:extLst>
          </p:cNvPr>
          <p:cNvGrpSpPr>
            <a:grpSpLocks noChangeAspect="1"/>
          </p:cNvGrpSpPr>
          <p:nvPr/>
        </p:nvGrpSpPr>
        <p:grpSpPr>
          <a:xfrm>
            <a:off x="5853406" y="1770664"/>
            <a:ext cx="2713871" cy="2171099"/>
            <a:chOff x="7831164" y="2430351"/>
            <a:chExt cx="3446157" cy="2756929"/>
          </a:xfrm>
        </p:grpSpPr>
        <p:pic>
          <p:nvPicPr>
            <p:cNvPr id="38" name="Grafik 17" descr="Ein Bild, das draußen, Gebäude, Boden enthält.&#10;&#10;Automatisch generierte Beschreibung">
              <a:extLst>
                <a:ext uri="{FF2B5EF4-FFF2-40B4-BE49-F238E27FC236}">
                  <a16:creationId xmlns:a16="http://schemas.microsoft.com/office/drawing/2014/main" id="{637F27CE-7320-444B-9B13-6781DD13E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1164" y="2430355"/>
              <a:ext cx="3446157" cy="2756925"/>
            </a:xfrm>
            <a:prstGeom prst="rect">
              <a:avLst/>
            </a:prstGeom>
          </p:spPr>
        </p:pic>
        <p:cxnSp>
          <p:nvCxnSpPr>
            <p:cNvPr id="39" name="Gerade Verbindung mit Pfeil 19">
              <a:extLst>
                <a:ext uri="{FF2B5EF4-FFF2-40B4-BE49-F238E27FC236}">
                  <a16:creationId xmlns:a16="http://schemas.microsoft.com/office/drawing/2014/main" id="{DB0FDA9E-4BAD-48DF-9228-C2815B949E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16451" y="3370239"/>
              <a:ext cx="1523761" cy="7719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Grafik 22">
              <a:extLst>
                <a:ext uri="{FF2B5EF4-FFF2-40B4-BE49-F238E27FC236}">
                  <a16:creationId xmlns:a16="http://schemas.microsoft.com/office/drawing/2014/main" id="{5A21B529-982E-48C2-B6EE-8F3CC8BB2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157" t="5828" r="10539" b="7738"/>
            <a:stretch/>
          </p:blipFill>
          <p:spPr>
            <a:xfrm rot="16200000">
              <a:off x="10338823" y="2431740"/>
              <a:ext cx="939888" cy="937109"/>
            </a:xfrm>
            <a:prstGeom prst="rect">
              <a:avLst/>
            </a:prstGeom>
          </p:spPr>
        </p:pic>
      </p:grpSp>
      <p:pic>
        <p:nvPicPr>
          <p:cNvPr id="41" name="Grafik 23">
            <a:extLst>
              <a:ext uri="{FF2B5EF4-FFF2-40B4-BE49-F238E27FC236}">
                <a16:creationId xmlns:a16="http://schemas.microsoft.com/office/drawing/2014/main" id="{3C254337-078B-400F-BCDB-5611950247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452" y="1518257"/>
            <a:ext cx="389868" cy="26759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023F2BE-0468-46B0-B629-66F3999EEF14}"/>
              </a:ext>
            </a:extLst>
          </p:cNvPr>
          <p:cNvSpPr txBox="1"/>
          <p:nvPr/>
        </p:nvSpPr>
        <p:spPr>
          <a:xfrm>
            <a:off x="3006800" y="903702"/>
            <a:ext cx="2696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>
                <a:latin typeface="Arial"/>
                <a:cs typeface="Arial"/>
              </a:rPr>
              <a:t>Picture: 5 months after wind turbine was treated with additive</a:t>
            </a:r>
          </a:p>
          <a:p>
            <a:pPr marL="0" indent="0">
              <a:buNone/>
            </a:pPr>
            <a:endParaRPr lang="en-US" sz="12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200">
                <a:latin typeface="Arial"/>
                <a:cs typeface="Arial"/>
              </a:rPr>
              <a:t>Ra = 0,403 µm  (within the track)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0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3661-835D-40B7-91CD-F549B1F3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Main bearing (outer race) on GE 1.5 MW wind turbine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19FA6-A0F0-4096-AEB7-080FA1D0A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7D36B032-C5C3-4611-826B-54D91160D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467" y="1171575"/>
            <a:ext cx="2155218" cy="1490792"/>
          </a:xfrm>
          <a:prstGeom prst="rect">
            <a:avLst/>
          </a:prstGeom>
        </p:spPr>
      </p:pic>
      <p:pic>
        <p:nvPicPr>
          <p:cNvPr id="7" name="Grafik 8">
            <a:extLst>
              <a:ext uri="{FF2B5EF4-FFF2-40B4-BE49-F238E27FC236}">
                <a16:creationId xmlns:a16="http://schemas.microsoft.com/office/drawing/2014/main" id="{01472453-9665-4109-BB3C-0FC518FEB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95" y="1171575"/>
            <a:ext cx="2215027" cy="1490792"/>
          </a:xfrm>
          <a:prstGeom prst="rect">
            <a:avLst/>
          </a:prstGeom>
        </p:spPr>
      </p:pic>
      <p:pic>
        <p:nvPicPr>
          <p:cNvPr id="8" name="Grafik 9">
            <a:extLst>
              <a:ext uri="{FF2B5EF4-FFF2-40B4-BE49-F238E27FC236}">
                <a16:creationId xmlns:a16="http://schemas.microsoft.com/office/drawing/2014/main" id="{6F68FE7E-47F0-437F-9736-AC66B03B5C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2224" y="2735593"/>
            <a:ext cx="2215027" cy="1418299"/>
          </a:xfrm>
          <a:prstGeom prst="rect">
            <a:avLst/>
          </a:prstGeom>
        </p:spPr>
      </p:pic>
      <p:pic>
        <p:nvPicPr>
          <p:cNvPr id="9" name="Grafik 10">
            <a:extLst>
              <a:ext uri="{FF2B5EF4-FFF2-40B4-BE49-F238E27FC236}">
                <a16:creationId xmlns:a16="http://schemas.microsoft.com/office/drawing/2014/main" id="{8ED3DC39-7350-4467-ABC1-054D9436BA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95" y="2735593"/>
            <a:ext cx="2215027" cy="1413083"/>
          </a:xfrm>
          <a:prstGeom prst="rect">
            <a:avLst/>
          </a:prstGeom>
        </p:spPr>
      </p:pic>
      <p:pic>
        <p:nvPicPr>
          <p:cNvPr id="10" name="Grafik 6">
            <a:extLst>
              <a:ext uri="{FF2B5EF4-FFF2-40B4-BE49-F238E27FC236}">
                <a16:creationId xmlns:a16="http://schemas.microsoft.com/office/drawing/2014/main" id="{82993A6F-2861-424F-8811-108C4BBD80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527" y="1234114"/>
            <a:ext cx="2270156" cy="1490792"/>
          </a:xfrm>
          <a:prstGeom prst="rect">
            <a:avLst/>
          </a:prstGeom>
        </p:spPr>
      </p:pic>
      <p:pic>
        <p:nvPicPr>
          <p:cNvPr id="11" name="Grafik 6">
            <a:extLst>
              <a:ext uri="{FF2B5EF4-FFF2-40B4-BE49-F238E27FC236}">
                <a16:creationId xmlns:a16="http://schemas.microsoft.com/office/drawing/2014/main" id="{BDEE22D4-912B-4F1C-851D-BC5EF2E1B7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354" y="2786713"/>
            <a:ext cx="2215027" cy="1490793"/>
          </a:xfrm>
          <a:prstGeom prst="rect">
            <a:avLst/>
          </a:prstGeom>
        </p:spPr>
      </p:pic>
      <p:sp>
        <p:nvSpPr>
          <p:cNvPr id="12" name="Round Diagonal Corner Rectangle 20">
            <a:extLst>
              <a:ext uri="{FF2B5EF4-FFF2-40B4-BE49-F238E27FC236}">
                <a16:creationId xmlns:a16="http://schemas.microsoft.com/office/drawing/2014/main" id="{E4137C9F-5019-4150-9AEB-B902EF3D7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6959" y="1630552"/>
            <a:ext cx="1789814" cy="572837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US" sz="1200">
                <a:solidFill>
                  <a:schemeClr val="tx1"/>
                </a:solidFill>
              </a:rPr>
              <a:t>Before wind turbine was treated with additive</a:t>
            </a:r>
            <a:endParaRPr lang="de-DE" sz="1050">
              <a:solidFill>
                <a:schemeClr val="tx1"/>
              </a:solidFill>
            </a:endParaRPr>
          </a:p>
        </p:txBody>
      </p:sp>
      <p:sp>
        <p:nvSpPr>
          <p:cNvPr id="13" name="Round Diagonal Corner Rectangle 20">
            <a:extLst>
              <a:ext uri="{FF2B5EF4-FFF2-40B4-BE49-F238E27FC236}">
                <a16:creationId xmlns:a16="http://schemas.microsoft.com/office/drawing/2014/main" id="{190DAC70-8600-47DF-BCAC-AFFF2BF7349C}"/>
              </a:ext>
            </a:extLst>
          </p:cNvPr>
          <p:cNvSpPr txBox="1">
            <a:spLocks/>
          </p:cNvSpPr>
          <p:nvPr/>
        </p:nvSpPr>
        <p:spPr bwMode="auto">
          <a:xfrm>
            <a:off x="7276958" y="3155715"/>
            <a:ext cx="1789815" cy="572838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chemeClr val="tx1"/>
                </a:solidFill>
                <a:latin typeface="+mj-lt"/>
              </a:rPr>
              <a:t>6 months </a:t>
            </a:r>
            <a:r>
              <a:rPr lang="en-US" sz="1200" b="1" u="sng">
                <a:solidFill>
                  <a:schemeClr val="tx1"/>
                </a:solidFill>
                <a:latin typeface="+mj-lt"/>
              </a:rPr>
              <a:t>after</a:t>
            </a:r>
            <a:r>
              <a:rPr lang="en-US" sz="1200">
                <a:solidFill>
                  <a:schemeClr val="tx1"/>
                </a:solidFill>
                <a:latin typeface="+mj-lt"/>
              </a:rPr>
              <a:t> wind turbine was treated  with additive</a:t>
            </a:r>
            <a:endParaRPr lang="en-US" sz="1200" baseline="300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716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D6B36-BF2E-5671-76F5-C3C339CD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Wind </a:t>
            </a:r>
            <a:r>
              <a:rPr lang="de-DE" dirty="0" err="1"/>
              <a:t>turbine</a:t>
            </a:r>
            <a:r>
              <a:rPr lang="de-DE" dirty="0"/>
              <a:t> 1.5 MW</a:t>
            </a:r>
            <a:br>
              <a:rPr lang="de-DE" dirty="0"/>
            </a:br>
            <a:r>
              <a:rPr lang="de-DE" dirty="0"/>
              <a:t>GE 1.5 SLE Planet </a:t>
            </a:r>
            <a:r>
              <a:rPr lang="de-DE" dirty="0" err="1"/>
              <a:t>Bearing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6BD2A4-AE57-80D9-8BE1-236F1D61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67C275-3C8A-E82F-6F53-6BA5AA4B55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6499" y="927847"/>
            <a:ext cx="5431001" cy="35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2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5C4EB9-4876-42F6-B5E2-7CE3A311F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9" name="Picture Placeholder 28" descr="A person and person in a lab&#10;&#10;Description automatically generated with medium confidence">
            <a:extLst>
              <a:ext uri="{FF2B5EF4-FFF2-40B4-BE49-F238E27FC236}">
                <a16:creationId xmlns:a16="http://schemas.microsoft.com/office/drawing/2014/main" id="{0EAA3E50-4973-40B5-98DC-167C7557EC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135" y="691876"/>
            <a:ext cx="2830280" cy="1986402"/>
          </a:xfrm>
        </p:spPr>
      </p:pic>
      <p:pic>
        <p:nvPicPr>
          <p:cNvPr id="12" name="Picture Placeholder 11" descr="A group of wind turbines&#10;&#10;Description automatically generated with medium confidence">
            <a:extLst>
              <a:ext uri="{FF2B5EF4-FFF2-40B4-BE49-F238E27FC236}">
                <a16:creationId xmlns:a16="http://schemas.microsoft.com/office/drawing/2014/main" id="{6D0396FE-F337-49C8-9839-FEBA107AA2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B2A1ED-B9C2-4F7D-A0C9-98BCAF6A85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8940" y="3695489"/>
            <a:ext cx="2366265" cy="470730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/>
              <a:t>Patents</a:t>
            </a:r>
            <a:r>
              <a:rPr lang="en-US" sz="1800" b="0"/>
              <a:t> in </a:t>
            </a:r>
            <a:r>
              <a:rPr lang="en-US" sz="1800"/>
              <a:t>Europe</a:t>
            </a:r>
            <a:r>
              <a:rPr lang="en-US" sz="1800" b="0"/>
              <a:t>, </a:t>
            </a:r>
            <a:r>
              <a:rPr lang="en-US" sz="1800"/>
              <a:t>China</a:t>
            </a:r>
            <a:r>
              <a:rPr lang="en-US" sz="1800" b="0"/>
              <a:t> and </a:t>
            </a:r>
            <a:r>
              <a:rPr lang="en-US" sz="1800"/>
              <a:t>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B90CE1-843A-4B2D-908E-2B52353B65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5247" y="886680"/>
            <a:ext cx="2361393" cy="1066848"/>
          </a:xfrm>
        </p:spPr>
        <p:txBody>
          <a:bodyPr/>
          <a:lstStyle/>
          <a:p>
            <a:r>
              <a:rPr lang="en-US" sz="3000">
                <a:ea typeface="ＭＳ Ｐゴシック"/>
              </a:rPr>
              <a:t>REWITEC GmbH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473302-FCA0-4E5D-89B3-1876FA52CA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8547" y="2063476"/>
            <a:ext cx="2534301" cy="601061"/>
          </a:xfrm>
        </p:spPr>
        <p:txBody>
          <a:bodyPr>
            <a:normAutofit fontScale="92500"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Founded</a:t>
            </a:r>
            <a:r>
              <a:rPr lang="en-US" sz="1400"/>
              <a:t> in 2003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/>
              <a:t>Part of Cargill since July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C3E163-96CE-4395-9AEB-82F695A895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21371" y="2678277"/>
            <a:ext cx="2411509" cy="1310536"/>
          </a:xfrm>
        </p:spPr>
        <p:txBody>
          <a:bodyPr/>
          <a:lstStyle/>
          <a:p>
            <a:r>
              <a:rPr lang="en-GB" sz="2800"/>
              <a:t>Phyllosilicate additive technology</a:t>
            </a:r>
            <a:endParaRPr lang="en-US" sz="2800"/>
          </a:p>
        </p:txBody>
      </p:sp>
      <p:pic>
        <p:nvPicPr>
          <p:cNvPr id="27" name="Picture Placeholder 26" descr="A picture containing metalware, gear, engine&#10;&#10;Description automatically generated">
            <a:extLst>
              <a:ext uri="{FF2B5EF4-FFF2-40B4-BE49-F238E27FC236}">
                <a16:creationId xmlns:a16="http://schemas.microsoft.com/office/drawing/2014/main" id="{D7BD11D9-22AE-412E-8730-4E847EB985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6D830D4-36D1-475F-B7BC-22D4713DA50E}"/>
              </a:ext>
            </a:extLst>
          </p:cNvPr>
          <p:cNvSpPr txBox="1">
            <a:spLocks/>
          </p:cNvSpPr>
          <p:nvPr/>
        </p:nvSpPr>
        <p:spPr bwMode="gray">
          <a:xfrm>
            <a:off x="3319083" y="2445344"/>
            <a:ext cx="2361393" cy="6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6858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None/>
              <a:tabLst/>
              <a:defRPr lang="en-US" altLang="en-US" sz="1400" b="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Manufacturer of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BA8C698-3A55-4D1B-874F-2502829BB2F9}"/>
              </a:ext>
            </a:extLst>
          </p:cNvPr>
          <p:cNvSpPr txBox="1">
            <a:spLocks/>
          </p:cNvSpPr>
          <p:nvPr/>
        </p:nvSpPr>
        <p:spPr bwMode="gray">
          <a:xfrm>
            <a:off x="6168940" y="2828133"/>
            <a:ext cx="2605264" cy="7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marR="0" indent="0" algn="l" defTabSz="6858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None/>
              <a:tabLst/>
              <a:defRPr lang="en-US" altLang="en-US" sz="1400" b="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/>
              <a:t>Close cooperation with </a:t>
            </a:r>
            <a:r>
              <a:rPr lang="en-US" sz="1800" b="1"/>
              <a:t>research institutes </a:t>
            </a:r>
            <a:r>
              <a:rPr lang="en-US" sz="1800"/>
              <a:t>and </a:t>
            </a:r>
            <a:r>
              <a:rPr lang="en-US" sz="1800" b="1"/>
              <a:t>universities</a:t>
            </a:r>
          </a:p>
        </p:txBody>
      </p:sp>
    </p:spTree>
    <p:extLst>
      <p:ext uri="{BB962C8B-B14F-4D97-AF65-F5344CB8AC3E}">
        <p14:creationId xmlns:p14="http://schemas.microsoft.com/office/powerpoint/2010/main" val="422183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0D77884-31FC-4696-8961-198C0F339C71}"/>
              </a:ext>
            </a:extLst>
          </p:cNvPr>
          <p:cNvSpPr txBox="1">
            <a:spLocks/>
          </p:cNvSpPr>
          <p:nvPr/>
        </p:nvSpPr>
        <p:spPr>
          <a:xfrm>
            <a:off x="494306" y="3938769"/>
            <a:ext cx="2999464" cy="6640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75000"/>
              <a:buFontTx/>
              <a:buBlip>
                <a:blip r:embed="rId2"/>
              </a:buBlip>
              <a:defRPr sz="2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2"/>
              </a:buBlip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2"/>
              </a:buBlip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2"/>
              </a:buBlip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2"/>
              </a:buBlip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defTabSz="914377">
              <a:buNone/>
            </a:pPr>
            <a:r>
              <a:rPr lang="en-US" sz="1400" b="1">
                <a:solidFill>
                  <a:schemeClr val="accent5"/>
                </a:solidFill>
                <a:latin typeface="Arial"/>
                <a:cs typeface="Arial"/>
              </a:rPr>
              <a:t>Significant reduction in the probability of failure of a main bearing post application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72A62-E34A-481A-A41C-A325B234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Calculated life extension of upto 17 years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3AB3E-2CE8-4969-8CA4-51020592D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826" y="4879205"/>
            <a:ext cx="125035" cy="123111"/>
          </a:xfrm>
        </p:spPr>
        <p:txBody>
          <a:bodyPr/>
          <a:lstStyle/>
          <a:p>
            <a:fld id="{746372F0-8F5B-47E8-9A0C-8905EFF4433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Grafik 34">
            <a:extLst>
              <a:ext uri="{FF2B5EF4-FFF2-40B4-BE49-F238E27FC236}">
                <a16:creationId xmlns:a16="http://schemas.microsoft.com/office/drawing/2014/main" id="{53C1381E-9426-484E-8926-F552DE87E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92" y="889881"/>
            <a:ext cx="4081479" cy="2920631"/>
          </a:xfrm>
          <a:prstGeom prst="rect">
            <a:avLst/>
          </a:prstGeom>
        </p:spPr>
      </p:pic>
      <p:pic>
        <p:nvPicPr>
          <p:cNvPr id="7" name="Grafik 35">
            <a:extLst>
              <a:ext uri="{FF2B5EF4-FFF2-40B4-BE49-F238E27FC236}">
                <a16:creationId xmlns:a16="http://schemas.microsoft.com/office/drawing/2014/main" id="{CF9CF484-564F-4AB1-98B9-4F19E93BC4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430" y="906981"/>
            <a:ext cx="4081245" cy="2914946"/>
          </a:xfrm>
          <a:prstGeom prst="rect">
            <a:avLst/>
          </a:prstGeom>
        </p:spPr>
      </p:pic>
      <p:sp>
        <p:nvSpPr>
          <p:cNvPr id="8" name="Arrow: Down 9">
            <a:extLst>
              <a:ext uri="{FF2B5EF4-FFF2-40B4-BE49-F238E27FC236}">
                <a16:creationId xmlns:a16="http://schemas.microsoft.com/office/drawing/2014/main" id="{6816254D-EE32-4B91-9644-D5C8312DEC72}"/>
              </a:ext>
            </a:extLst>
          </p:cNvPr>
          <p:cNvSpPr/>
          <p:nvPr/>
        </p:nvSpPr>
        <p:spPr>
          <a:xfrm>
            <a:off x="494306" y="4011997"/>
            <a:ext cx="268605" cy="462535"/>
          </a:xfrm>
          <a:prstGeom prst="downArrow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18" descr="Stopwatch 25% with solid fill">
            <a:extLst>
              <a:ext uri="{FF2B5EF4-FFF2-40B4-BE49-F238E27FC236}">
                <a16:creationId xmlns:a16="http://schemas.microsoft.com/office/drawing/2014/main" id="{B770CB74-D98E-4171-B3CE-238C6A3408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7725" y="4009340"/>
            <a:ext cx="556784" cy="556785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9FC8AD6-4BAE-4D73-8D1E-EFF81DD42F3D}"/>
              </a:ext>
            </a:extLst>
          </p:cNvPr>
          <p:cNvSpPr txBox="1">
            <a:spLocks/>
          </p:cNvSpPr>
          <p:nvPr/>
        </p:nvSpPr>
        <p:spPr>
          <a:xfrm>
            <a:off x="5303601" y="4072173"/>
            <a:ext cx="2913007" cy="4939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75000"/>
              <a:buFontTx/>
              <a:buBlip>
                <a:blip r:embed="rId2"/>
              </a:buBlip>
              <a:defRPr sz="2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2"/>
              </a:buBlip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2"/>
              </a:buBlip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2"/>
              </a:buBlip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Tx/>
              <a:buBlip>
                <a:blip r:embed="rId2"/>
              </a:buBlip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en-US" sz="1400" b="1">
                <a:solidFill>
                  <a:schemeClr val="accent2"/>
                </a:solidFill>
              </a:rPr>
              <a:t>The earlier the application, the greater the lifetime extension</a:t>
            </a:r>
            <a:endParaRPr lang="en-GB" sz="1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9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20">
            <a:extLst>
              <a:ext uri="{FF2B5EF4-FFF2-40B4-BE49-F238E27FC236}">
                <a16:creationId xmlns:a16="http://schemas.microsoft.com/office/drawing/2014/main" id="{5E237DE8-33F6-4EFF-BD5E-204206E6E8A3}"/>
              </a:ext>
            </a:extLst>
          </p:cNvPr>
          <p:cNvSpPr txBox="1">
            <a:spLocks/>
          </p:cNvSpPr>
          <p:nvPr/>
        </p:nvSpPr>
        <p:spPr bwMode="auto">
          <a:xfrm>
            <a:off x="3214687" y="1805735"/>
            <a:ext cx="2714625" cy="1855598"/>
          </a:xfrm>
          <a:prstGeom prst="round2DiagRect">
            <a:avLst>
              <a:gd name="adj1" fmla="val 0"/>
              <a:gd name="adj2" fmla="val 10818"/>
            </a:avLst>
          </a:prstGeom>
          <a:solidFill>
            <a:schemeClr val="accent2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3C0D5-6000-4311-BEC9-A8B747CD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services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45DB2-90DA-4A25-AA97-B496EDB87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ound Diagonal Corner Rectangle 20">
            <a:extLst>
              <a:ext uri="{FF2B5EF4-FFF2-40B4-BE49-F238E27FC236}">
                <a16:creationId xmlns:a16="http://schemas.microsoft.com/office/drawing/2014/main" id="{1222AAAA-5FF5-4DD7-9F85-55E23899777F}"/>
              </a:ext>
            </a:extLst>
          </p:cNvPr>
          <p:cNvSpPr txBox="1">
            <a:spLocks/>
          </p:cNvSpPr>
          <p:nvPr/>
        </p:nvSpPr>
        <p:spPr bwMode="auto">
          <a:xfrm>
            <a:off x="6107068" y="1805735"/>
            <a:ext cx="2714625" cy="1855598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279989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Round Diagonal Corner Rectangle 20">
            <a:extLst>
              <a:ext uri="{FF2B5EF4-FFF2-40B4-BE49-F238E27FC236}">
                <a16:creationId xmlns:a16="http://schemas.microsoft.com/office/drawing/2014/main" id="{394E67FD-B00C-4736-A2E8-69F8637CADBD}"/>
              </a:ext>
            </a:extLst>
          </p:cNvPr>
          <p:cNvSpPr txBox="1">
            <a:spLocks/>
          </p:cNvSpPr>
          <p:nvPr/>
        </p:nvSpPr>
        <p:spPr bwMode="auto">
          <a:xfrm>
            <a:off x="325903" y="1805735"/>
            <a:ext cx="2714625" cy="1855598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279989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" name="Graphic 9" descr="Microscope">
            <a:extLst>
              <a:ext uri="{FF2B5EF4-FFF2-40B4-BE49-F238E27FC236}">
                <a16:creationId xmlns:a16="http://schemas.microsoft.com/office/drawing/2014/main" id="{6133068C-D033-4EE7-AF5A-9CE5E97A7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5204" y="1835938"/>
            <a:ext cx="818352" cy="836072"/>
          </a:xfrm>
          <a:prstGeom prst="rect">
            <a:avLst/>
          </a:prstGeom>
        </p:spPr>
      </p:pic>
      <p:cxnSp>
        <p:nvCxnSpPr>
          <p:cNvPr id="11" name="Straight Connector 35">
            <a:extLst>
              <a:ext uri="{FF2B5EF4-FFF2-40B4-BE49-F238E27FC236}">
                <a16:creationId xmlns:a16="http://schemas.microsoft.com/office/drawing/2014/main" id="{63C53884-D701-4F9D-B35A-8BD98BA7A183}"/>
              </a:ext>
            </a:extLst>
          </p:cNvPr>
          <p:cNvCxnSpPr>
            <a:cxnSpLocks/>
          </p:cNvCxnSpPr>
          <p:nvPr/>
        </p:nvCxnSpPr>
        <p:spPr>
          <a:xfrm>
            <a:off x="3636878" y="2707690"/>
            <a:ext cx="179946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phic 39" descr="Tools">
            <a:extLst>
              <a:ext uri="{FF2B5EF4-FFF2-40B4-BE49-F238E27FC236}">
                <a16:creationId xmlns:a16="http://schemas.microsoft.com/office/drawing/2014/main" id="{281C83B7-1B25-4E5D-ACBF-EACB99ECF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4141" y="1904297"/>
            <a:ext cx="743252" cy="759346"/>
          </a:xfrm>
          <a:prstGeom prst="rect">
            <a:avLst/>
          </a:prstGeom>
        </p:spPr>
      </p:pic>
      <p:pic>
        <p:nvPicPr>
          <p:cNvPr id="13" name="Picture 41" descr="A picture containing airplane&#10;&#10;Description automatically generated">
            <a:extLst>
              <a:ext uri="{FF2B5EF4-FFF2-40B4-BE49-F238E27FC236}">
                <a16:creationId xmlns:a16="http://schemas.microsoft.com/office/drawing/2014/main" id="{75F5890D-77FF-4BAA-8DC5-BA975AE42C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986"/>
          <a:stretch/>
        </p:blipFill>
        <p:spPr>
          <a:xfrm>
            <a:off x="3870915" y="1923347"/>
            <a:ext cx="1310286" cy="688274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D841C443-52BA-4F4C-8FF3-A411346EB662}"/>
              </a:ext>
            </a:extLst>
          </p:cNvPr>
          <p:cNvSpPr txBox="1"/>
          <p:nvPr/>
        </p:nvSpPr>
        <p:spPr>
          <a:xfrm>
            <a:off x="3368642" y="2803760"/>
            <a:ext cx="2406713" cy="672566"/>
          </a:xfrm>
          <a:prstGeom prst="rect">
            <a:avLst/>
          </a:prstGeom>
        </p:spPr>
        <p:txBody>
          <a:bodyPr wrap="square" rtlCol="0">
            <a:normAutofit fontScale="97500"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Component surface imprinting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940D97A6-637D-438C-8D09-3E67DB0D7D45}"/>
              </a:ext>
            </a:extLst>
          </p:cNvPr>
          <p:cNvSpPr txBox="1"/>
          <p:nvPr/>
        </p:nvSpPr>
        <p:spPr>
          <a:xfrm>
            <a:off x="6199099" y="2804791"/>
            <a:ext cx="2616286" cy="56715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Component damage analysis and reporting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0FF93479-589F-405A-B314-C899506610A8}"/>
              </a:ext>
            </a:extLst>
          </p:cNvPr>
          <p:cNvSpPr txBox="1"/>
          <p:nvPr/>
        </p:nvSpPr>
        <p:spPr>
          <a:xfrm>
            <a:off x="355670" y="2846061"/>
            <a:ext cx="2642309" cy="816694"/>
          </a:xfrm>
          <a:prstGeom prst="rect">
            <a:avLst/>
          </a:prstGeom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Technical consulting, up-tower inspections</a:t>
            </a:r>
          </a:p>
        </p:txBody>
      </p: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01AB843F-FECF-42B5-AA42-1B9D5758FC9B}"/>
              </a:ext>
            </a:extLst>
          </p:cNvPr>
          <p:cNvCxnSpPr>
            <a:cxnSpLocks/>
          </p:cNvCxnSpPr>
          <p:nvPr/>
        </p:nvCxnSpPr>
        <p:spPr>
          <a:xfrm>
            <a:off x="6473743" y="2714689"/>
            <a:ext cx="1942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1D7E942F-DE02-48E8-AA63-776A54B59D0E}"/>
              </a:ext>
            </a:extLst>
          </p:cNvPr>
          <p:cNvCxnSpPr>
            <a:cxnSpLocks/>
          </p:cNvCxnSpPr>
          <p:nvPr/>
        </p:nvCxnSpPr>
        <p:spPr>
          <a:xfrm>
            <a:off x="755723" y="2707004"/>
            <a:ext cx="18208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37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2307-C05C-46E6-8CB8-02D713D9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Conclusion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D0B33-A6A3-4D7D-8C96-DC84E3B24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72D28-AB3E-4BD3-91D4-04DFC64719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3355" indent="-173355">
              <a:buClrTx/>
              <a:buFont typeface="Arial" panose="020B0604020202020204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Less surface roughness, friction and temperature in the drive train system means:</a:t>
            </a:r>
            <a:br>
              <a:rPr lang="en-US" sz="900">
                <a:latin typeface="Arial"/>
                <a:cs typeface="Arial"/>
              </a:rPr>
            </a:br>
            <a:endParaRPr lang="en-US" sz="1800">
              <a:latin typeface="Arial"/>
              <a:cs typeface="Arial"/>
            </a:endParaRPr>
          </a:p>
          <a:p>
            <a:pPr marL="381635" lvl="1" indent="-172085">
              <a:buFont typeface="Arial" panose="020B0604020202020204" pitchFamily="34" charset="0"/>
              <a:buChar char="‒"/>
            </a:pPr>
            <a:r>
              <a:rPr lang="en-US" sz="1800">
                <a:latin typeface="Arial"/>
                <a:cs typeface="Arial"/>
              </a:rPr>
              <a:t>Less stress and wear for gearboxes and bearings</a:t>
            </a:r>
          </a:p>
          <a:p>
            <a:pPr marL="381635" lvl="1" indent="-172085">
              <a:buFont typeface="Arial" panose="020B0604020202020204" pitchFamily="34" charset="0"/>
              <a:buChar char="‒"/>
            </a:pPr>
            <a:r>
              <a:rPr lang="en-US" sz="1800">
                <a:latin typeface="Arial"/>
                <a:ea typeface="ＭＳ Ｐゴシック"/>
                <a:cs typeface="Arial"/>
              </a:rPr>
              <a:t>Less stress </a:t>
            </a:r>
            <a:r>
              <a:rPr lang="en-US" sz="1800">
                <a:ea typeface="ＭＳ Ｐゴシック"/>
              </a:rPr>
              <a:t>and longer life for</a:t>
            </a:r>
            <a:r>
              <a:rPr lang="en-US" sz="1800">
                <a:latin typeface="Arial"/>
                <a:ea typeface="ＭＳ Ｐゴシック"/>
                <a:cs typeface="Arial"/>
              </a:rPr>
              <a:t> the lubricants</a:t>
            </a:r>
          </a:p>
          <a:p>
            <a:pPr marL="381635" lvl="1" indent="-172085">
              <a:buFont typeface="Arial" panose="020B0604020202020204" pitchFamily="34" charset="0"/>
              <a:buChar char="‒"/>
            </a:pPr>
            <a:r>
              <a:rPr lang="en-US" sz="1800">
                <a:latin typeface="Arial"/>
                <a:cs typeface="Arial"/>
              </a:rPr>
              <a:t>Repairing and protection effect</a:t>
            </a:r>
          </a:p>
          <a:p>
            <a:pPr marL="381635" lvl="1" indent="-172085">
              <a:buFont typeface="Arial" panose="020B0604020202020204" pitchFamily="34" charset="0"/>
              <a:buChar char="‒"/>
            </a:pPr>
            <a:r>
              <a:rPr lang="en-US" sz="1800">
                <a:latin typeface="Arial"/>
                <a:cs typeface="Arial"/>
              </a:rPr>
              <a:t>Higher efficiency</a:t>
            </a:r>
          </a:p>
          <a:p>
            <a:pPr marL="381635" lvl="1" indent="-172085">
              <a:buFont typeface="Arial" panose="020B0604020202020204" pitchFamily="34" charset="0"/>
              <a:buChar char="‒"/>
            </a:pPr>
            <a:r>
              <a:rPr lang="en-US" sz="1800">
                <a:latin typeface="Arial"/>
                <a:cs typeface="Arial"/>
              </a:rPr>
              <a:t>Higher reliability and availability, no downtime </a:t>
            </a:r>
            <a:endParaRPr lang="en-US" sz="1800"/>
          </a:p>
          <a:p>
            <a:pPr marL="381635" lvl="1" indent="-172085">
              <a:buFont typeface="Arial" panose="020B0604020202020204" pitchFamily="34" charset="0"/>
              <a:buChar char="‒"/>
            </a:pPr>
            <a:r>
              <a:rPr lang="en-GB" sz="1800">
                <a:latin typeface="Arial"/>
                <a:cs typeface="Arial"/>
              </a:rPr>
              <a:t>Significant lifetime improvement</a:t>
            </a:r>
          </a:p>
          <a:p>
            <a:pPr marL="381635" lvl="1" indent="-172085">
              <a:buFont typeface="Arial" panose="020B0604020202020204" pitchFamily="34" charset="0"/>
              <a:buChar char="‒"/>
            </a:pPr>
            <a:r>
              <a:rPr lang="en-US" sz="1800">
                <a:latin typeface="Arial"/>
                <a:cs typeface="Arial"/>
              </a:rPr>
              <a:t>Cost savings, higher earnings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Bildplatzhalter 7" descr="Ein Bild, das Text, drinnen, Lotion, Alkohol enthält.&#10;&#10;Automatisch generierte Beschreibung">
            <a:extLst>
              <a:ext uri="{FF2B5EF4-FFF2-40B4-BE49-F238E27FC236}">
                <a16:creationId xmlns:a16="http://schemas.microsoft.com/office/drawing/2014/main" id="{7213BCB4-7BF0-4BF5-B4A2-60F677301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4" t="-11457" r="-6971"/>
          <a:stretch/>
        </p:blipFill>
        <p:spPr>
          <a:xfrm>
            <a:off x="6139902" y="1885236"/>
            <a:ext cx="2691671" cy="2693195"/>
          </a:xfrm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21856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05AC-40D6-4CE3-95BF-D37050A3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Recommendations, partners and customers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12FADC-1335-41CE-911F-B68FF3ED0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CF0A45-37AA-43E0-9766-DF74A8D8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04" y="1160145"/>
            <a:ext cx="6841192" cy="30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70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2C637F-E2C2-4719-A2AF-8588CF7DC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Subtitle 14">
            <a:extLst>
              <a:ext uri="{FF2B5EF4-FFF2-40B4-BE49-F238E27FC236}">
                <a16:creationId xmlns:a16="http://schemas.microsoft.com/office/drawing/2014/main" id="{FEFEED36-F42C-4B49-BF55-A9F2FA85D4ED}"/>
              </a:ext>
            </a:extLst>
          </p:cNvPr>
          <p:cNvSpPr txBox="1">
            <a:spLocks/>
          </p:cNvSpPr>
          <p:nvPr/>
        </p:nvSpPr>
        <p:spPr>
          <a:xfrm>
            <a:off x="506253" y="3429613"/>
            <a:ext cx="3041895" cy="93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REWITEC GmbH</a:t>
            </a:r>
            <a:br>
              <a:rPr lang="en-US" sz="1400" b="1"/>
            </a:br>
            <a:r>
              <a:rPr lang="en-US" sz="1400"/>
              <a:t>Dr.-Hans-</a:t>
            </a:r>
            <a:r>
              <a:rPr lang="en-US" sz="1400" err="1"/>
              <a:t>Wilhelmi</a:t>
            </a:r>
            <a:r>
              <a:rPr lang="en-US" sz="1400"/>
              <a:t>-</a:t>
            </a:r>
            <a:r>
              <a:rPr lang="en-US" sz="1400" err="1"/>
              <a:t>Weg</a:t>
            </a:r>
            <a:r>
              <a:rPr lang="en-US" sz="1400"/>
              <a:t> 1</a:t>
            </a:r>
            <a:br>
              <a:rPr lang="en-US" sz="1400"/>
            </a:br>
            <a:r>
              <a:rPr lang="en-US" sz="1400"/>
              <a:t>35633 Lahnau</a:t>
            </a:r>
            <a:br>
              <a:rPr lang="en-US" sz="1400"/>
            </a:br>
            <a:r>
              <a:rPr lang="en-US" sz="1400"/>
              <a:t>Germany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361E918B-22CF-447F-9B99-E7EA0DA41380}"/>
              </a:ext>
            </a:extLst>
          </p:cNvPr>
          <p:cNvSpPr txBox="1">
            <a:spLocks/>
          </p:cNvSpPr>
          <p:nvPr/>
        </p:nvSpPr>
        <p:spPr bwMode="gray">
          <a:xfrm>
            <a:off x="506253" y="781050"/>
            <a:ext cx="6483350" cy="17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5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F86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F86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F86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5F86"/>
                </a:solidFill>
                <a:latin typeface="Arial" charset="0"/>
                <a:ea typeface="ＭＳ Ｐゴシック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E2A2F"/>
                </a:solidFill>
                <a:latin typeface="Arial" charset="0"/>
                <a:ea typeface="ＭＳ Ｐゴシック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E2A2F"/>
                </a:solidFill>
                <a:latin typeface="Arial" charset="0"/>
                <a:ea typeface="ＭＳ Ｐゴシック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E2A2F"/>
                </a:solidFill>
                <a:latin typeface="Arial" charset="0"/>
                <a:ea typeface="ＭＳ Ｐゴシック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E2A2F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FFFF"/>
                </a:solidFill>
                <a:latin typeface="Arial" panose="020B0604020202020204" pitchFamily="34" charset="0"/>
              </a:rPr>
              <a:t>Do you need more information?</a:t>
            </a:r>
            <a:br>
              <a:rPr lang="en-US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sz="1800" b="0">
                <a:solidFill>
                  <a:srgbClr val="FFFFFF"/>
                </a:solidFill>
                <a:latin typeface="Arial" panose="020B0604020202020204" pitchFamily="34" charset="0"/>
              </a:rPr>
              <a:t>Please do not hesitate to contact us.</a:t>
            </a:r>
            <a:endParaRPr lang="de-DE" b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9A18D-EFF5-4153-A045-F33521D8F8C4}"/>
              </a:ext>
            </a:extLst>
          </p:cNvPr>
          <p:cNvSpPr txBox="1"/>
          <p:nvPr/>
        </p:nvSpPr>
        <p:spPr>
          <a:xfrm>
            <a:off x="3238500" y="3571876"/>
            <a:ext cx="2105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n-lt"/>
                <a:ea typeface="+mn-ea"/>
              </a:rPr>
              <a:t>Tel.: +49 6441 445990​</a:t>
            </a:r>
            <a:br>
              <a:rPr lang="en-US" sz="140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sz="1400">
                <a:solidFill>
                  <a:schemeClr val="bg1"/>
                </a:solidFill>
                <a:latin typeface="+mn-lt"/>
                <a:ea typeface="+mn-ea"/>
              </a:rPr>
              <a:t>info@rewitec.com</a:t>
            </a:r>
            <a:br>
              <a:rPr lang="en-US" sz="140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sz="1400">
                <a:solidFill>
                  <a:schemeClr val="bg1"/>
                </a:solidFill>
                <a:latin typeface="+mn-lt"/>
                <a:ea typeface="+mn-ea"/>
              </a:rPr>
              <a:t>www.rewitec.com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0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4B33-5E6A-4524-94D2-805E3D07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The challenges of unscheduled maintenance costs 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79FE7-20C2-4FFB-BEF6-D07147074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891F6-555B-4B30-AB51-337CA89D0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/>
              <a:t>Design flaws, environmental conditions, missing or even wrong maintenance can cause unforeseen breakdowns:</a:t>
            </a:r>
          </a:p>
          <a:p>
            <a:endParaRPr lang="en-US"/>
          </a:p>
        </p:txBody>
      </p:sp>
      <p:sp>
        <p:nvSpPr>
          <p:cNvPr id="5" name="Round Diagonal Corner Rectangle 20">
            <a:extLst>
              <a:ext uri="{FF2B5EF4-FFF2-40B4-BE49-F238E27FC236}">
                <a16:creationId xmlns:a16="http://schemas.microsoft.com/office/drawing/2014/main" id="{FF8C29FD-D545-4782-A5A1-53C179DF58EC}"/>
              </a:ext>
            </a:extLst>
          </p:cNvPr>
          <p:cNvSpPr/>
          <p:nvPr/>
        </p:nvSpPr>
        <p:spPr>
          <a:xfrm>
            <a:off x="457199" y="1741394"/>
            <a:ext cx="1824220" cy="2383425"/>
          </a:xfrm>
          <a:prstGeom prst="round2DiagRect">
            <a:avLst>
              <a:gd name="adj1" fmla="val 0"/>
              <a:gd name="adj2" fmla="val 10818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CF7F00"/>
              </a:solidFill>
            </a:endParaRPr>
          </a:p>
        </p:txBody>
      </p:sp>
      <p:sp>
        <p:nvSpPr>
          <p:cNvPr id="6" name="Round Diagonal Corner Rectangle 20">
            <a:extLst>
              <a:ext uri="{FF2B5EF4-FFF2-40B4-BE49-F238E27FC236}">
                <a16:creationId xmlns:a16="http://schemas.microsoft.com/office/drawing/2014/main" id="{8C6F7AAA-AC9E-42E6-9000-C7F7AD67940E}"/>
              </a:ext>
            </a:extLst>
          </p:cNvPr>
          <p:cNvSpPr/>
          <p:nvPr/>
        </p:nvSpPr>
        <p:spPr>
          <a:xfrm>
            <a:off x="2584835" y="1741394"/>
            <a:ext cx="1824220" cy="2390357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7A87"/>
              </a:solidFill>
            </a:endParaRPr>
          </a:p>
        </p:txBody>
      </p:sp>
      <p:sp>
        <p:nvSpPr>
          <p:cNvPr id="7" name="Round Diagonal Corner Rectangle 20">
            <a:extLst>
              <a:ext uri="{FF2B5EF4-FFF2-40B4-BE49-F238E27FC236}">
                <a16:creationId xmlns:a16="http://schemas.microsoft.com/office/drawing/2014/main" id="{408DFECE-D400-4ECB-A35F-CE3C44EDF491}"/>
              </a:ext>
            </a:extLst>
          </p:cNvPr>
          <p:cNvSpPr/>
          <p:nvPr/>
        </p:nvSpPr>
        <p:spPr>
          <a:xfrm>
            <a:off x="4712471" y="1734462"/>
            <a:ext cx="1824220" cy="2390357"/>
          </a:xfrm>
          <a:prstGeom prst="round2DiagRect">
            <a:avLst>
              <a:gd name="adj1" fmla="val 0"/>
              <a:gd name="adj2" fmla="val 108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7A87"/>
              </a:solidFill>
            </a:endParaRPr>
          </a:p>
        </p:txBody>
      </p:sp>
      <p:sp>
        <p:nvSpPr>
          <p:cNvPr id="8" name="Round Diagonal Corner Rectangle 20">
            <a:extLst>
              <a:ext uri="{FF2B5EF4-FFF2-40B4-BE49-F238E27FC236}">
                <a16:creationId xmlns:a16="http://schemas.microsoft.com/office/drawing/2014/main" id="{A2FD7936-55B2-4A57-8A85-0ACD917EE06B}"/>
              </a:ext>
            </a:extLst>
          </p:cNvPr>
          <p:cNvSpPr/>
          <p:nvPr/>
        </p:nvSpPr>
        <p:spPr>
          <a:xfrm>
            <a:off x="6840107" y="1741394"/>
            <a:ext cx="1824220" cy="2390357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BE531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7A8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78BFF-0ED5-4D55-A91E-9A25E5375C9F}"/>
              </a:ext>
            </a:extLst>
          </p:cNvPr>
          <p:cNvSpPr txBox="1"/>
          <p:nvPr/>
        </p:nvSpPr>
        <p:spPr>
          <a:xfrm>
            <a:off x="483524" y="2505747"/>
            <a:ext cx="1771570" cy="14105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Maintenance represents 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25%</a:t>
            </a:r>
            <a:r>
              <a:rPr kumimoji="0" lang="en-GB" sz="160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the total wind turbine cost over its lifetime</a:t>
            </a:r>
          </a:p>
        </p:txBody>
      </p:sp>
      <p:sp>
        <p:nvSpPr>
          <p:cNvPr id="13" name="Partial Circle 34">
            <a:extLst>
              <a:ext uri="{FF2B5EF4-FFF2-40B4-BE49-F238E27FC236}">
                <a16:creationId xmlns:a16="http://schemas.microsoft.com/office/drawing/2014/main" id="{5A9FE6A5-6B7F-48C5-AC35-1C84F86EF56F}"/>
              </a:ext>
            </a:extLst>
          </p:cNvPr>
          <p:cNvSpPr>
            <a:spLocks noChangeAspect="1"/>
          </p:cNvSpPr>
          <p:nvPr/>
        </p:nvSpPr>
        <p:spPr>
          <a:xfrm>
            <a:off x="980607" y="1888330"/>
            <a:ext cx="554317" cy="529808"/>
          </a:xfrm>
          <a:prstGeom prst="pie">
            <a:avLst>
              <a:gd name="adj1" fmla="val 21558066"/>
              <a:gd name="adj2" fmla="val 16221440"/>
            </a:avLst>
          </a:prstGeom>
          <a:noFill/>
          <a:ln w="3175">
            <a:solidFill>
              <a:srgbClr val="182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Partial Circle 38">
            <a:extLst>
              <a:ext uri="{FF2B5EF4-FFF2-40B4-BE49-F238E27FC236}">
                <a16:creationId xmlns:a16="http://schemas.microsoft.com/office/drawing/2014/main" id="{259FF4BD-A2BA-4BED-BE22-AC357349C973}"/>
              </a:ext>
            </a:extLst>
          </p:cNvPr>
          <p:cNvSpPr>
            <a:spLocks noChangeAspect="1"/>
          </p:cNvSpPr>
          <p:nvPr/>
        </p:nvSpPr>
        <p:spPr>
          <a:xfrm>
            <a:off x="1036352" y="1850824"/>
            <a:ext cx="554317" cy="508148"/>
          </a:xfrm>
          <a:prstGeom prst="pie">
            <a:avLst>
              <a:gd name="adj1" fmla="val 16229319"/>
              <a:gd name="adj2" fmla="val 21531940"/>
            </a:avLst>
          </a:prstGeom>
          <a:solidFill>
            <a:schemeClr val="bg1"/>
          </a:solidFill>
          <a:ln>
            <a:solidFill>
              <a:srgbClr val="182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59FCB7-C354-4C70-B907-21A5E0D8ABD3}"/>
              </a:ext>
            </a:extLst>
          </p:cNvPr>
          <p:cNvSpPr txBox="1"/>
          <p:nvPr/>
        </p:nvSpPr>
        <p:spPr>
          <a:xfrm>
            <a:off x="2584835" y="2508355"/>
            <a:ext cx="1824220" cy="158305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Unscheduled maintenance represents</a:t>
            </a:r>
            <a:b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30 - 60 %</a:t>
            </a:r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total maintenance costs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887D2-4820-4E48-B0B9-A9E736623118}"/>
              </a:ext>
            </a:extLst>
          </p:cNvPr>
          <p:cNvGrpSpPr/>
          <p:nvPr/>
        </p:nvGrpSpPr>
        <p:grpSpPr>
          <a:xfrm>
            <a:off x="3162682" y="1832414"/>
            <a:ext cx="809893" cy="581864"/>
            <a:chOff x="3146227" y="1851537"/>
            <a:chExt cx="809893" cy="581864"/>
          </a:xfrm>
        </p:grpSpPr>
        <p:pic>
          <p:nvPicPr>
            <p:cNvPr id="17" name="Graphic 22" descr="Hourglass Finished">
              <a:extLst>
                <a:ext uri="{FF2B5EF4-FFF2-40B4-BE49-F238E27FC236}">
                  <a16:creationId xmlns:a16="http://schemas.microsoft.com/office/drawing/2014/main" id="{D79C607A-53E5-4478-B5FA-ED1A02C84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46227" y="1904955"/>
              <a:ext cx="491797" cy="491797"/>
            </a:xfrm>
            <a:prstGeom prst="rect">
              <a:avLst/>
            </a:prstGeom>
          </p:spPr>
        </p:pic>
        <p:pic>
          <p:nvPicPr>
            <p:cNvPr id="18" name="Graphic 24" descr="Exclamation mark">
              <a:extLst>
                <a:ext uri="{FF2B5EF4-FFF2-40B4-BE49-F238E27FC236}">
                  <a16:creationId xmlns:a16="http://schemas.microsoft.com/office/drawing/2014/main" id="{4086A2D7-A7FE-40C5-82AC-3A0DA28FC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4256" y="1851537"/>
              <a:ext cx="581864" cy="581864"/>
            </a:xfrm>
            <a:prstGeom prst="rect">
              <a:avLst/>
            </a:prstGeom>
          </p:spPr>
        </p:pic>
      </p:grpSp>
      <p:pic>
        <p:nvPicPr>
          <p:cNvPr id="19" name="Graphic 55" descr="Single gear">
            <a:extLst>
              <a:ext uri="{FF2B5EF4-FFF2-40B4-BE49-F238E27FC236}">
                <a16:creationId xmlns:a16="http://schemas.microsoft.com/office/drawing/2014/main" id="{735E4412-C5BB-46DA-B955-37603BBF3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8565" y="1751862"/>
            <a:ext cx="687604" cy="6876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8B613E-700F-42E1-9A60-637D8F7707D3}"/>
              </a:ext>
            </a:extLst>
          </p:cNvPr>
          <p:cNvSpPr txBox="1"/>
          <p:nvPr/>
        </p:nvSpPr>
        <p:spPr>
          <a:xfrm>
            <a:off x="4710258" y="2501457"/>
            <a:ext cx="1824218" cy="20297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GB" sz="16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days </a:t>
            </a:r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to repair a  gearbox or bearing -  more than any other component</a:t>
            </a:r>
          </a:p>
        </p:txBody>
      </p:sp>
      <p:pic>
        <p:nvPicPr>
          <p:cNvPr id="22" name="Graphic 14" descr="Wrench">
            <a:extLst>
              <a:ext uri="{FF2B5EF4-FFF2-40B4-BE49-F238E27FC236}">
                <a16:creationId xmlns:a16="http://schemas.microsoft.com/office/drawing/2014/main" id="{6B7CC73D-93D5-4033-9286-6315EC9524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48008" y="1794577"/>
            <a:ext cx="599562" cy="6021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8BE450-20FA-4696-B825-A82225D4368B}"/>
              </a:ext>
            </a:extLst>
          </p:cNvPr>
          <p:cNvSpPr txBox="1"/>
          <p:nvPr/>
        </p:nvSpPr>
        <p:spPr>
          <a:xfrm>
            <a:off x="6835679" y="2508355"/>
            <a:ext cx="1824220" cy="15745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cost to repair a gearbox failure is</a:t>
            </a:r>
            <a:b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$380,000 </a:t>
            </a:r>
          </a:p>
        </p:txBody>
      </p:sp>
    </p:spTree>
    <p:extLst>
      <p:ext uri="{BB962C8B-B14F-4D97-AF65-F5344CB8AC3E}">
        <p14:creationId xmlns:p14="http://schemas.microsoft.com/office/powerpoint/2010/main" val="375994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22DA-BDFF-4873-94BE-7BA5E1F7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Wind turbine reliability remains an issue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31A3D0-488E-473D-92C8-B702B3AD2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57A3F-0C2B-458E-820D-7EE3233F2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9" t="1893" r="1398" b="1959"/>
          <a:stretch/>
        </p:blipFill>
        <p:spPr bwMode="auto">
          <a:xfrm>
            <a:off x="1196513" y="1008893"/>
            <a:ext cx="6750974" cy="356310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F2CCD4-E477-4DD6-81C6-F61B5D6D11C7}"/>
              </a:ext>
            </a:extLst>
          </p:cNvPr>
          <p:cNvSpPr txBox="1"/>
          <p:nvPr/>
        </p:nvSpPr>
        <p:spPr>
          <a:xfrm>
            <a:off x="4316504" y="975215"/>
            <a:ext cx="470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(%)</a:t>
            </a:r>
            <a:endParaRPr lang="en-US" sz="1200"/>
          </a:p>
        </p:txBody>
      </p:sp>
      <p:sp>
        <p:nvSpPr>
          <p:cNvPr id="6" name="Rectangle: Rounded Corners 54">
            <a:extLst>
              <a:ext uri="{FF2B5EF4-FFF2-40B4-BE49-F238E27FC236}">
                <a16:creationId xmlns:a16="http://schemas.microsoft.com/office/drawing/2014/main" id="{C4692504-2878-4E96-A8FA-381918F52D7A}"/>
              </a:ext>
            </a:extLst>
          </p:cNvPr>
          <p:cNvSpPr/>
          <p:nvPr/>
        </p:nvSpPr>
        <p:spPr>
          <a:xfrm rot="16200000">
            <a:off x="4537853" y="-1731437"/>
            <a:ext cx="276998" cy="6488482"/>
          </a:xfrm>
          <a:prstGeom prst="round2DiagRect">
            <a:avLst>
              <a:gd name="adj1" fmla="val 0"/>
              <a:gd name="adj2" fmla="val 9263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: Rounded Corners 54">
            <a:extLst>
              <a:ext uri="{FF2B5EF4-FFF2-40B4-BE49-F238E27FC236}">
                <a16:creationId xmlns:a16="http://schemas.microsoft.com/office/drawing/2014/main" id="{7F33937B-470D-4099-979B-61D0B8275DE4}"/>
              </a:ext>
            </a:extLst>
          </p:cNvPr>
          <p:cNvSpPr/>
          <p:nvPr/>
        </p:nvSpPr>
        <p:spPr>
          <a:xfrm rot="16200000">
            <a:off x="4537853" y="-1227469"/>
            <a:ext cx="276998" cy="6488482"/>
          </a:xfrm>
          <a:prstGeom prst="round2DiagRect">
            <a:avLst>
              <a:gd name="adj1" fmla="val 0"/>
              <a:gd name="adj2" fmla="val 9263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84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5D6C-7583-4BA6-903C-AEC6DC0E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Typical damage to wind turbine gears &amp; bearings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D834DF-94C8-4D32-8D4E-530326D12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Inhaltsplatzhalter 10">
            <a:extLst>
              <a:ext uri="{FF2B5EF4-FFF2-40B4-BE49-F238E27FC236}">
                <a16:creationId xmlns:a16="http://schemas.microsoft.com/office/drawing/2014/main" id="{16A1CA1A-928F-4BA9-9D7A-9A2F851DC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855" y="3151974"/>
            <a:ext cx="1695015" cy="1275954"/>
          </a:xfrm>
          <a:prstGeom prst="rect">
            <a:avLst/>
          </a:prstGeom>
        </p:spPr>
      </p:pic>
      <p:pic>
        <p:nvPicPr>
          <p:cNvPr id="6" name="Grafik 36">
            <a:extLst>
              <a:ext uri="{FF2B5EF4-FFF2-40B4-BE49-F238E27FC236}">
                <a16:creationId xmlns:a16="http://schemas.microsoft.com/office/drawing/2014/main" id="{36801D05-1A65-4010-BA30-FCC0C23209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562" y="3162145"/>
            <a:ext cx="1594943" cy="1275954"/>
          </a:xfrm>
          <a:prstGeom prst="rect">
            <a:avLst/>
          </a:prstGeom>
        </p:spPr>
      </p:pic>
      <p:pic>
        <p:nvPicPr>
          <p:cNvPr id="7" name="Grafik 37">
            <a:extLst>
              <a:ext uri="{FF2B5EF4-FFF2-40B4-BE49-F238E27FC236}">
                <a16:creationId xmlns:a16="http://schemas.microsoft.com/office/drawing/2014/main" id="{0EA8A235-6C99-4AEF-A0B6-548A5ED54E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531" y="3152058"/>
            <a:ext cx="2932041" cy="1275870"/>
          </a:xfrm>
          <a:prstGeom prst="rect">
            <a:avLst/>
          </a:prstGeom>
        </p:spPr>
      </p:pic>
      <p:pic>
        <p:nvPicPr>
          <p:cNvPr id="8" name="Grafik 38">
            <a:extLst>
              <a:ext uri="{FF2B5EF4-FFF2-40B4-BE49-F238E27FC236}">
                <a16:creationId xmlns:a16="http://schemas.microsoft.com/office/drawing/2014/main" id="{21A23C20-78B0-4C8E-B791-2DFA433D96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412" y="3151974"/>
            <a:ext cx="1594943" cy="1275954"/>
          </a:xfrm>
          <a:prstGeom prst="rect">
            <a:avLst/>
          </a:prstGeom>
        </p:spPr>
      </p:pic>
      <p:pic>
        <p:nvPicPr>
          <p:cNvPr id="9" name="Grafik 39">
            <a:extLst>
              <a:ext uri="{FF2B5EF4-FFF2-40B4-BE49-F238E27FC236}">
                <a16:creationId xmlns:a16="http://schemas.microsoft.com/office/drawing/2014/main" id="{2D69E6DE-7F35-4D7A-843D-6F5545A94A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572" y="3151974"/>
            <a:ext cx="1690173" cy="1276220"/>
          </a:xfrm>
          <a:prstGeom prst="rect">
            <a:avLst/>
          </a:prstGeom>
        </p:spPr>
      </p:pic>
      <p:sp>
        <p:nvSpPr>
          <p:cNvPr id="10" name="Text Box 491783936">
            <a:extLst>
              <a:ext uri="{FF2B5EF4-FFF2-40B4-BE49-F238E27FC236}">
                <a16:creationId xmlns:a16="http://schemas.microsoft.com/office/drawing/2014/main" id="{865148B1-5E6F-411E-BE11-1A2691CFA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464" y="2329214"/>
            <a:ext cx="1148515" cy="4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White etching areas/ cracks</a:t>
            </a:r>
            <a:endParaRPr kumimoji="0" lang="de-DE" altLang="de-DE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 Box 491783937">
            <a:extLst>
              <a:ext uri="{FF2B5EF4-FFF2-40B4-BE49-F238E27FC236}">
                <a16:creationId xmlns:a16="http://schemas.microsoft.com/office/drawing/2014/main" id="{D4CBDB39-CE74-4B32-A71A-21817C2B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917" y="2345725"/>
            <a:ext cx="988369" cy="43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corrosion </a:t>
            </a:r>
            <a:endParaRPr kumimoji="0" lang="en-GB" altLang="de-DE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491783938">
            <a:extLst>
              <a:ext uri="{FF2B5EF4-FFF2-40B4-BE49-F238E27FC236}">
                <a16:creationId xmlns:a16="http://schemas.microsoft.com/office/drawing/2014/main" id="{509E4C6D-575D-4E46-992B-0A71582D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361" y="2319686"/>
            <a:ext cx="1112735" cy="33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67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Macropitting</a:t>
            </a:r>
            <a:endParaRPr kumimoji="0" lang="en-GB" altLang="de-DE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Box 491783939">
            <a:extLst>
              <a:ext uri="{FF2B5EF4-FFF2-40B4-BE49-F238E27FC236}">
                <a16:creationId xmlns:a16="http://schemas.microsoft.com/office/drawing/2014/main" id="{44758F71-277A-42B0-8373-4149B3492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33" y="2332750"/>
            <a:ext cx="1006993" cy="44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False brinelling</a:t>
            </a:r>
            <a:endParaRPr kumimoji="0" lang="en-GB" altLang="de-DE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 Box 491783940">
            <a:extLst>
              <a:ext uri="{FF2B5EF4-FFF2-40B4-BE49-F238E27FC236}">
                <a16:creationId xmlns:a16="http://schemas.microsoft.com/office/drawing/2014/main" id="{E1A1080E-0A78-43E1-9AC9-5CA17FD7A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409" y="2332614"/>
            <a:ext cx="1191638" cy="44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Smearing and scuffing</a:t>
            </a:r>
            <a:endParaRPr kumimoji="0" lang="en-GB" altLang="de-DE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51618BA7-0004-4A6E-8C32-3FD6BD58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92" y="2319686"/>
            <a:ext cx="1187883" cy="4607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67" b="1" i="0" u="none" strike="noStrike" kern="1200" cap="none" spc="0" normalizeH="0" baseline="0" noProof="0" err="1">
                <a:ln>
                  <a:noFill/>
                </a:ln>
                <a:solidFill>
                  <a:srgbClr val="14284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Micropitting</a:t>
            </a:r>
            <a:r>
              <a:rPr kumimoji="0" lang="en-GB" altLang="de-DE" sz="1067" b="1" i="0" u="none" strike="noStrike" kern="1200" cap="none" spc="0" normalizeH="0" baseline="0" noProof="0">
                <a:ln>
                  <a:noFill/>
                </a:ln>
                <a:solidFill>
                  <a:srgbClr val="14284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grey staining </a:t>
            </a:r>
            <a:endParaRPr kumimoji="0" lang="en-GB" altLang="de-DE" sz="800" b="0" i="0" u="none" strike="noStrike" kern="1200" cap="none" spc="0" normalizeH="0" baseline="0" noProof="0">
              <a:ln>
                <a:noFill/>
              </a:ln>
              <a:solidFill>
                <a:srgbClr val="14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245F8E9C-7121-44CA-8F05-EFBD90DC2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423" y="2319686"/>
            <a:ext cx="893618" cy="390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67" b="1" i="0" u="none" strike="noStrike" kern="1200" cap="none" spc="0" normalizeH="0" baseline="0" noProof="0">
                <a:ln>
                  <a:noFill/>
                </a:ln>
                <a:solidFill>
                  <a:srgbClr val="14284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Fretting corrosion</a:t>
            </a:r>
            <a:endParaRPr kumimoji="0" lang="en-GB" altLang="de-DE" sz="800" b="0" i="0" u="none" strike="noStrike" kern="1200" cap="none" spc="0" normalizeH="0" baseline="0" noProof="0">
              <a:ln>
                <a:noFill/>
              </a:ln>
              <a:solidFill>
                <a:srgbClr val="14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491783941">
            <a:extLst>
              <a:ext uri="{FF2B5EF4-FFF2-40B4-BE49-F238E27FC236}">
                <a16:creationId xmlns:a16="http://schemas.microsoft.com/office/drawing/2014/main" id="{282701AD-A31F-41CD-ADB8-101420CEAB42}"/>
              </a:ext>
            </a:extLst>
          </p:cNvPr>
          <p:cNvSpPr txBox="1"/>
          <p:nvPr/>
        </p:nvSpPr>
        <p:spPr>
          <a:xfrm>
            <a:off x="5117101" y="2303832"/>
            <a:ext cx="1544956" cy="5495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9585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Electric</a:t>
            </a:r>
            <a:br>
              <a:rPr kumimoji="0" lang="en-GB" sz="10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en-GB" sz="10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damage</a:t>
            </a:r>
            <a:endParaRPr kumimoji="0" lang="de-DE" sz="1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de-DE" sz="1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9585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de-DE" sz="1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Bildplatzhalter 34">
            <a:extLst>
              <a:ext uri="{FF2B5EF4-FFF2-40B4-BE49-F238E27FC236}">
                <a16:creationId xmlns:a16="http://schemas.microsoft.com/office/drawing/2014/main" id="{3D92EA32-1C19-4159-AF65-BCDD9E30415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9411" y="1330536"/>
            <a:ext cx="893618" cy="893618"/>
          </a:xfrm>
          <a:prstGeom prst="ellipse">
            <a:avLst/>
          </a:prstGeom>
        </p:spPr>
      </p:pic>
      <p:pic>
        <p:nvPicPr>
          <p:cNvPr id="19" name="Bildplatzhalter 20">
            <a:extLst>
              <a:ext uri="{FF2B5EF4-FFF2-40B4-BE49-F238E27FC236}">
                <a16:creationId xmlns:a16="http://schemas.microsoft.com/office/drawing/2014/main" id="{960C8A00-ED45-421F-BE38-B544A2AEF54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6423" y="1330536"/>
            <a:ext cx="893618" cy="893618"/>
          </a:xfrm>
          <a:prstGeom prst="ellipse">
            <a:avLst/>
          </a:prstGeom>
        </p:spPr>
      </p:pic>
      <p:pic>
        <p:nvPicPr>
          <p:cNvPr id="20" name="Bildplatzhalter 22">
            <a:extLst>
              <a:ext uri="{FF2B5EF4-FFF2-40B4-BE49-F238E27FC236}">
                <a16:creationId xmlns:a16="http://schemas.microsoft.com/office/drawing/2014/main" id="{660A8FDE-04F2-4F96-A17B-D2ADBAFCC1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1921" y="1330536"/>
            <a:ext cx="893618" cy="893618"/>
          </a:xfrm>
          <a:prstGeom prst="ellipse">
            <a:avLst/>
          </a:prstGeom>
        </p:spPr>
      </p:pic>
      <p:pic>
        <p:nvPicPr>
          <p:cNvPr id="21" name="Bildplatzhalter 24">
            <a:extLst>
              <a:ext uri="{FF2B5EF4-FFF2-40B4-BE49-F238E27FC236}">
                <a16:creationId xmlns:a16="http://schemas.microsoft.com/office/drawing/2014/main" id="{64DBB0E5-D109-4E45-B597-2CDAABBB153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7419" y="1330536"/>
            <a:ext cx="893618" cy="893618"/>
          </a:xfrm>
          <a:prstGeom prst="ellipse">
            <a:avLst/>
          </a:prstGeom>
        </p:spPr>
      </p:pic>
      <p:pic>
        <p:nvPicPr>
          <p:cNvPr id="22" name="Bildplatzhalter 26">
            <a:extLst>
              <a:ext uri="{FF2B5EF4-FFF2-40B4-BE49-F238E27FC236}">
                <a16:creationId xmlns:a16="http://schemas.microsoft.com/office/drawing/2014/main" id="{1F67F49F-6BD4-46EC-9065-2CBF3290ACF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2917" y="1319815"/>
            <a:ext cx="893618" cy="893618"/>
          </a:xfrm>
          <a:prstGeom prst="ellipse">
            <a:avLst/>
          </a:prstGeom>
        </p:spPr>
      </p:pic>
      <p:pic>
        <p:nvPicPr>
          <p:cNvPr id="23" name="Bildplatzhalter 28">
            <a:extLst>
              <a:ext uri="{FF2B5EF4-FFF2-40B4-BE49-F238E27FC236}">
                <a16:creationId xmlns:a16="http://schemas.microsoft.com/office/drawing/2014/main" id="{03EF9D80-1098-44D7-B96E-15607E93DB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8415" y="1319815"/>
            <a:ext cx="893618" cy="893618"/>
          </a:xfrm>
          <a:prstGeom prst="ellipse">
            <a:avLst/>
          </a:prstGeom>
        </p:spPr>
      </p:pic>
      <p:pic>
        <p:nvPicPr>
          <p:cNvPr id="24" name="Bildplatzhalter 16">
            <a:extLst>
              <a:ext uri="{FF2B5EF4-FFF2-40B4-BE49-F238E27FC236}">
                <a16:creationId xmlns:a16="http://schemas.microsoft.com/office/drawing/2014/main" id="{D385ECD6-9A36-424D-B01D-21FA22E5058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925" y="1334382"/>
            <a:ext cx="893618" cy="893618"/>
          </a:xfrm>
          <a:prstGeom prst="ellipse">
            <a:avLst/>
          </a:prstGeom>
        </p:spPr>
      </p:pic>
      <p:pic>
        <p:nvPicPr>
          <p:cNvPr id="25" name="Bildplatzhalter 32">
            <a:extLst>
              <a:ext uri="{FF2B5EF4-FFF2-40B4-BE49-F238E27FC236}">
                <a16:creationId xmlns:a16="http://schemas.microsoft.com/office/drawing/2014/main" id="{0F21E7C2-D695-4EF5-A7BC-057FEC3B1E2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913" y="1319815"/>
            <a:ext cx="893618" cy="8936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5810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54">
            <a:extLst>
              <a:ext uri="{FF2B5EF4-FFF2-40B4-BE49-F238E27FC236}">
                <a16:creationId xmlns:a16="http://schemas.microsoft.com/office/drawing/2014/main" id="{F6A1C3BC-24A8-4D16-B96B-BE22F9EF18D6}"/>
              </a:ext>
            </a:extLst>
          </p:cNvPr>
          <p:cNvSpPr/>
          <p:nvPr/>
        </p:nvSpPr>
        <p:spPr>
          <a:xfrm>
            <a:off x="2756890" y="2419018"/>
            <a:ext cx="1222161" cy="1729356"/>
          </a:xfrm>
          <a:prstGeom prst="round2DiagRect">
            <a:avLst>
              <a:gd name="adj1" fmla="val 0"/>
              <a:gd name="adj2" fmla="val 9263"/>
            </a:avLst>
          </a:prstGeom>
          <a:solidFill>
            <a:srgbClr val="91969B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Bildplatzhalter 20">
            <a:extLst>
              <a:ext uri="{FF2B5EF4-FFF2-40B4-BE49-F238E27FC236}">
                <a16:creationId xmlns:a16="http://schemas.microsoft.com/office/drawing/2014/main" id="{F4B00680-ABF0-4F7E-8A2C-F54349FCF4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2304" y="1171645"/>
            <a:ext cx="3827495" cy="3265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A9DA6-14ED-4114-8365-7F8BD6BE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Application in wind turbines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74D08-8CAD-4C26-99FF-AE0DB5EA1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56093-F541-49EB-8240-64AE72E94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537" y="936167"/>
            <a:ext cx="4632176" cy="1253351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en-US" sz="1600">
                <a:latin typeface="Arial"/>
                <a:cs typeface="Arial"/>
              </a:rPr>
              <a:t>Surface damage can be costly, the technology can </a:t>
            </a:r>
            <a:r>
              <a:rPr lang="en-US" sz="1600" b="1">
                <a:latin typeface="Arial"/>
                <a:cs typeface="Arial"/>
              </a:rPr>
              <a:t>prevent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b="1">
                <a:latin typeface="Arial"/>
                <a:cs typeface="Arial"/>
              </a:rPr>
              <a:t>repair</a:t>
            </a:r>
            <a:r>
              <a:rPr lang="en-US" sz="1600">
                <a:latin typeface="Arial"/>
                <a:cs typeface="Arial"/>
              </a:rPr>
              <a:t> and </a:t>
            </a:r>
            <a:r>
              <a:rPr lang="en-US" sz="1600" b="1">
                <a:latin typeface="Arial"/>
                <a:cs typeface="Arial"/>
              </a:rPr>
              <a:t>protect</a:t>
            </a:r>
            <a:r>
              <a:rPr lang="en-US" sz="1600">
                <a:latin typeface="Arial"/>
                <a:cs typeface="Arial"/>
              </a:rPr>
              <a:t> them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50"/>
              <a:t>More than 3,000 successfully treated wind turbines globally</a:t>
            </a:r>
            <a:endParaRPr lang="en-US" sz="145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7" name="Rectangle: Rounded Corners 54">
            <a:extLst>
              <a:ext uri="{FF2B5EF4-FFF2-40B4-BE49-F238E27FC236}">
                <a16:creationId xmlns:a16="http://schemas.microsoft.com/office/drawing/2014/main" id="{A3BAF389-E0C8-4D3F-9E78-2D8F6199A1C1}"/>
              </a:ext>
            </a:extLst>
          </p:cNvPr>
          <p:cNvSpPr/>
          <p:nvPr/>
        </p:nvSpPr>
        <p:spPr>
          <a:xfrm>
            <a:off x="1442788" y="2419017"/>
            <a:ext cx="1222161" cy="1729357"/>
          </a:xfrm>
          <a:prstGeom prst="round2DiagRect">
            <a:avLst>
              <a:gd name="adj1" fmla="val 0"/>
              <a:gd name="adj2" fmla="val 9263"/>
            </a:avLst>
          </a:prstGeom>
          <a:solidFill>
            <a:srgbClr val="91969B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45" descr="A picture containing text, indoor, toiletry&#10;&#10;Description automatically generated">
            <a:extLst>
              <a:ext uri="{FF2B5EF4-FFF2-40B4-BE49-F238E27FC236}">
                <a16:creationId xmlns:a16="http://schemas.microsoft.com/office/drawing/2014/main" id="{38447024-AE0E-494E-AFDC-98EAC3A25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768" y="2742339"/>
            <a:ext cx="688988" cy="1261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64" descr="A picture containing text, bottle, indoor, alcohol&#10;&#10;Description automatically generated">
            <a:extLst>
              <a:ext uri="{FF2B5EF4-FFF2-40B4-BE49-F238E27FC236}">
                <a16:creationId xmlns:a16="http://schemas.microsoft.com/office/drawing/2014/main" id="{D68E980C-6A70-4494-9176-74471EB3AB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198" y="2562759"/>
            <a:ext cx="1201344" cy="1562460"/>
          </a:xfrm>
          <a:prstGeom prst="rect">
            <a:avLst/>
          </a:prstGeom>
        </p:spPr>
      </p:pic>
      <p:sp>
        <p:nvSpPr>
          <p:cNvPr id="16" name="Rectangle: Rounded Corners 47">
            <a:extLst>
              <a:ext uri="{FF2B5EF4-FFF2-40B4-BE49-F238E27FC236}">
                <a16:creationId xmlns:a16="http://schemas.microsoft.com/office/drawing/2014/main" id="{68F1CB59-999C-403E-95D6-5A356BD04B85}"/>
              </a:ext>
            </a:extLst>
          </p:cNvPr>
          <p:cNvSpPr/>
          <p:nvPr/>
        </p:nvSpPr>
        <p:spPr>
          <a:xfrm>
            <a:off x="1905238" y="2186563"/>
            <a:ext cx="369919" cy="365236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7" name="Gruppieren 13">
            <a:extLst>
              <a:ext uri="{FF2B5EF4-FFF2-40B4-BE49-F238E27FC236}">
                <a16:creationId xmlns:a16="http://schemas.microsoft.com/office/drawing/2014/main" id="{E9FFD46D-C2C0-43DD-9CB0-C15790D2F637}"/>
              </a:ext>
            </a:extLst>
          </p:cNvPr>
          <p:cNvGrpSpPr/>
          <p:nvPr/>
        </p:nvGrpSpPr>
        <p:grpSpPr>
          <a:xfrm>
            <a:off x="1820784" y="2120140"/>
            <a:ext cx="511153" cy="488217"/>
            <a:chOff x="7579860" y="1310846"/>
            <a:chExt cx="746168" cy="721828"/>
          </a:xfrm>
        </p:grpSpPr>
        <p:pic>
          <p:nvPicPr>
            <p:cNvPr id="18" name="Graphic 49" descr="Gears with solid fill">
              <a:extLst>
                <a:ext uri="{FF2B5EF4-FFF2-40B4-BE49-F238E27FC236}">
                  <a16:creationId xmlns:a16="http://schemas.microsoft.com/office/drawing/2014/main" id="{E5190E06-4C9B-46E2-84F6-CA442D106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79860" y="1310846"/>
              <a:ext cx="746168" cy="721828"/>
            </a:xfrm>
            <a:prstGeom prst="rect">
              <a:avLst/>
            </a:prstGeom>
          </p:spPr>
        </p:pic>
        <p:pic>
          <p:nvPicPr>
            <p:cNvPr id="19" name="Graphic 50" descr="Single gear with solid fill">
              <a:extLst>
                <a:ext uri="{FF2B5EF4-FFF2-40B4-BE49-F238E27FC236}">
                  <a16:creationId xmlns:a16="http://schemas.microsoft.com/office/drawing/2014/main" id="{7880BF2E-5676-4430-B5F0-AEC88BC7E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87807" y="1638786"/>
              <a:ext cx="272791" cy="263893"/>
            </a:xfrm>
            <a:prstGeom prst="rect">
              <a:avLst/>
            </a:prstGeom>
          </p:spPr>
        </p:pic>
      </p:grpSp>
      <p:sp>
        <p:nvSpPr>
          <p:cNvPr id="20" name="Rectangle: Rounded Corners 47">
            <a:extLst>
              <a:ext uri="{FF2B5EF4-FFF2-40B4-BE49-F238E27FC236}">
                <a16:creationId xmlns:a16="http://schemas.microsoft.com/office/drawing/2014/main" id="{7267257A-4278-44F4-AA5D-B4F364BBF570}"/>
              </a:ext>
            </a:extLst>
          </p:cNvPr>
          <p:cNvSpPr/>
          <p:nvPr/>
        </p:nvSpPr>
        <p:spPr>
          <a:xfrm>
            <a:off x="3208072" y="2176071"/>
            <a:ext cx="369919" cy="365236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1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4D1BF948-28F9-4047-B99F-2BC3ABA63C0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83" y="2148306"/>
            <a:ext cx="451298" cy="434129"/>
          </a:xfrm>
          <a:prstGeom prst="rect">
            <a:avLst/>
          </a:prstGeom>
        </p:spPr>
      </p:pic>
      <p:sp>
        <p:nvSpPr>
          <p:cNvPr id="22" name="Round Diagonal Corner Rectangle 20">
            <a:extLst>
              <a:ext uri="{FF2B5EF4-FFF2-40B4-BE49-F238E27FC236}">
                <a16:creationId xmlns:a16="http://schemas.microsoft.com/office/drawing/2014/main" id="{EED12E01-01FB-48D9-95D3-30F3421BF6E4}"/>
              </a:ext>
            </a:extLst>
          </p:cNvPr>
          <p:cNvSpPr/>
          <p:nvPr/>
        </p:nvSpPr>
        <p:spPr>
          <a:xfrm>
            <a:off x="2758869" y="4193397"/>
            <a:ext cx="1262002" cy="276273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7A87"/>
              </a:solidFill>
            </a:endParaRPr>
          </a:p>
        </p:txBody>
      </p:sp>
      <p:sp>
        <p:nvSpPr>
          <p:cNvPr id="23" name="Round Diagonal Corner Rectangle 20">
            <a:extLst>
              <a:ext uri="{FF2B5EF4-FFF2-40B4-BE49-F238E27FC236}">
                <a16:creationId xmlns:a16="http://schemas.microsoft.com/office/drawing/2014/main" id="{78B9FC2F-CD66-4023-9A99-54446BD90A70}"/>
              </a:ext>
            </a:extLst>
          </p:cNvPr>
          <p:cNvSpPr/>
          <p:nvPr/>
        </p:nvSpPr>
        <p:spPr>
          <a:xfrm>
            <a:off x="1451562" y="4193396"/>
            <a:ext cx="1262002" cy="276273"/>
          </a:xfrm>
          <a:prstGeom prst="round2DiagRect">
            <a:avLst>
              <a:gd name="adj1" fmla="val 0"/>
              <a:gd name="adj2" fmla="val 1081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7A8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2F4C3-ECD9-4602-A082-813C1D290DE8}"/>
              </a:ext>
            </a:extLst>
          </p:cNvPr>
          <p:cNvSpPr txBox="1"/>
          <p:nvPr/>
        </p:nvSpPr>
        <p:spPr>
          <a:xfrm>
            <a:off x="1722382" y="4169855"/>
            <a:ext cx="73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/>
                </a:solidFill>
              </a:rPr>
              <a:t>Gears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466AF5-A2D0-40A1-B92E-A9EA3DB37C3E}"/>
              </a:ext>
            </a:extLst>
          </p:cNvPr>
          <p:cNvSpPr txBox="1"/>
          <p:nvPr/>
        </p:nvSpPr>
        <p:spPr>
          <a:xfrm>
            <a:off x="2906166" y="4161892"/>
            <a:ext cx="9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/>
                </a:solidFill>
              </a:rPr>
              <a:t>Bearings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5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8BC2-1AA1-4A4E-8AF0-5387885F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it work?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63732-E9DE-44D1-94FA-986AC5450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76910-5663-46BD-8EF2-7FA2994D9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536" y="2979159"/>
            <a:ext cx="4713193" cy="1548812"/>
          </a:xfrm>
        </p:spPr>
        <p:txBody>
          <a:bodyPr/>
          <a:lstStyle/>
          <a:p>
            <a:pPr marL="0" indent="0">
              <a:buNone/>
            </a:pPr>
            <a:r>
              <a:rPr lang="en-US" sz="1600" b="1"/>
              <a:t>Advantages:</a:t>
            </a:r>
          </a:p>
          <a:p>
            <a:r>
              <a:rPr lang="en-US" sz="1600"/>
              <a:t>Compatibility to all common lubricants</a:t>
            </a:r>
          </a:p>
          <a:p>
            <a:r>
              <a:rPr lang="en-US" sz="1600"/>
              <a:t>Temperature independent</a:t>
            </a:r>
          </a:p>
          <a:p>
            <a:r>
              <a:rPr lang="en-US" sz="1600"/>
              <a:t>No chemical interactions with other lubricant parts</a:t>
            </a:r>
          </a:p>
          <a:p>
            <a:r>
              <a:rPr lang="en-US" sz="1600"/>
              <a:t>Low dosage</a:t>
            </a:r>
          </a:p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EEF2F5-5695-4401-B7BB-0024C40EE3AF}"/>
              </a:ext>
            </a:extLst>
          </p:cNvPr>
          <p:cNvGrpSpPr/>
          <p:nvPr/>
        </p:nvGrpSpPr>
        <p:grpSpPr>
          <a:xfrm>
            <a:off x="1232929" y="937043"/>
            <a:ext cx="6300786" cy="1452977"/>
            <a:chOff x="1290919" y="937043"/>
            <a:chExt cx="6381467" cy="1464788"/>
          </a:xfrm>
        </p:grpSpPr>
        <p:grpSp>
          <p:nvGrpSpPr>
            <p:cNvPr id="30" name="Gruppieren 37">
              <a:extLst>
                <a:ext uri="{FF2B5EF4-FFF2-40B4-BE49-F238E27FC236}">
                  <a16:creationId xmlns:a16="http://schemas.microsoft.com/office/drawing/2014/main" id="{877A7E1B-8A07-4F70-BB70-11BDF67D8140}"/>
                </a:ext>
              </a:extLst>
            </p:cNvPr>
            <p:cNvGrpSpPr/>
            <p:nvPr/>
          </p:nvGrpSpPr>
          <p:grpSpPr>
            <a:xfrm rot="16200000">
              <a:off x="5924427" y="615344"/>
              <a:ext cx="1426260" cy="2069658"/>
              <a:chOff x="3144207" y="2788353"/>
              <a:chExt cx="1755563" cy="2847943"/>
            </a:xfrm>
            <a:solidFill>
              <a:schemeClr val="bg1"/>
            </a:solidFill>
          </p:grpSpPr>
          <p:sp>
            <p:nvSpPr>
              <p:cNvPr id="31" name="Rectangle: Rounded Corners 54">
                <a:extLst>
                  <a:ext uri="{FF2B5EF4-FFF2-40B4-BE49-F238E27FC236}">
                    <a16:creationId xmlns:a16="http://schemas.microsoft.com/office/drawing/2014/main" id="{62BF7600-6A4E-4AD1-8E00-0D19F89F7EF2}"/>
                  </a:ext>
                </a:extLst>
              </p:cNvPr>
              <p:cNvSpPr/>
              <p:nvPr/>
            </p:nvSpPr>
            <p:spPr>
              <a:xfrm>
                <a:off x="3144207" y="2870423"/>
                <a:ext cx="1725031" cy="2716974"/>
              </a:xfrm>
              <a:prstGeom prst="round2DiagRect">
                <a:avLst>
                  <a:gd name="adj1" fmla="val 9263"/>
                  <a:gd name="adj2" fmla="val 7205"/>
                </a:avLst>
              </a:prstGeom>
              <a:grpFill/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2" name="Rectangle: Rounded Corners 54">
                <a:extLst>
                  <a:ext uri="{FF2B5EF4-FFF2-40B4-BE49-F238E27FC236}">
                    <a16:creationId xmlns:a16="http://schemas.microsoft.com/office/drawing/2014/main" id="{CB22467F-3FB4-4A1F-92D5-93B64076A87B}"/>
                  </a:ext>
                </a:extLst>
              </p:cNvPr>
              <p:cNvSpPr/>
              <p:nvPr/>
            </p:nvSpPr>
            <p:spPr>
              <a:xfrm>
                <a:off x="3144208" y="2788353"/>
                <a:ext cx="1755562" cy="2847943"/>
              </a:xfrm>
              <a:prstGeom prst="round2DiagRect">
                <a:avLst>
                  <a:gd name="adj1" fmla="val 0"/>
                  <a:gd name="adj2" fmla="val 9263"/>
                </a:avLst>
              </a:prstGeom>
              <a:grpFill/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26" name="Gruppieren 37">
              <a:extLst>
                <a:ext uri="{FF2B5EF4-FFF2-40B4-BE49-F238E27FC236}">
                  <a16:creationId xmlns:a16="http://schemas.microsoft.com/office/drawing/2014/main" id="{1199484F-2E15-496A-9364-4E4B8DA25517}"/>
                </a:ext>
              </a:extLst>
            </p:cNvPr>
            <p:cNvGrpSpPr/>
            <p:nvPr/>
          </p:nvGrpSpPr>
          <p:grpSpPr>
            <a:xfrm rot="16200000">
              <a:off x="3765902" y="643998"/>
              <a:ext cx="1426260" cy="2069658"/>
              <a:chOff x="3144207" y="2788353"/>
              <a:chExt cx="1755563" cy="2847943"/>
            </a:xfrm>
            <a:solidFill>
              <a:schemeClr val="bg1"/>
            </a:solidFill>
          </p:grpSpPr>
          <p:sp>
            <p:nvSpPr>
              <p:cNvPr id="28" name="Rectangle: Rounded Corners 54">
                <a:extLst>
                  <a:ext uri="{FF2B5EF4-FFF2-40B4-BE49-F238E27FC236}">
                    <a16:creationId xmlns:a16="http://schemas.microsoft.com/office/drawing/2014/main" id="{3B66B73C-00C5-41A8-B930-81A2EB462C69}"/>
                  </a:ext>
                </a:extLst>
              </p:cNvPr>
              <p:cNvSpPr/>
              <p:nvPr/>
            </p:nvSpPr>
            <p:spPr>
              <a:xfrm>
                <a:off x="3144207" y="2870423"/>
                <a:ext cx="1725031" cy="2716974"/>
              </a:xfrm>
              <a:prstGeom prst="round2DiagRect">
                <a:avLst>
                  <a:gd name="adj1" fmla="val 9263"/>
                  <a:gd name="adj2" fmla="val 7205"/>
                </a:avLst>
              </a:prstGeom>
              <a:grpFill/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" name="Rectangle: Rounded Corners 54">
                <a:extLst>
                  <a:ext uri="{FF2B5EF4-FFF2-40B4-BE49-F238E27FC236}">
                    <a16:creationId xmlns:a16="http://schemas.microsoft.com/office/drawing/2014/main" id="{17D74D59-F828-425F-9261-982BCF3BC17B}"/>
                  </a:ext>
                </a:extLst>
              </p:cNvPr>
              <p:cNvSpPr/>
              <p:nvPr/>
            </p:nvSpPr>
            <p:spPr>
              <a:xfrm>
                <a:off x="3144208" y="2788353"/>
                <a:ext cx="1755562" cy="2847943"/>
              </a:xfrm>
              <a:prstGeom prst="round2DiagRect">
                <a:avLst>
                  <a:gd name="adj1" fmla="val 0"/>
                  <a:gd name="adj2" fmla="val 9263"/>
                </a:avLst>
              </a:prstGeom>
              <a:grpFill/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7" name="Gruppieren 37">
              <a:extLst>
                <a:ext uri="{FF2B5EF4-FFF2-40B4-BE49-F238E27FC236}">
                  <a16:creationId xmlns:a16="http://schemas.microsoft.com/office/drawing/2014/main" id="{15924AD3-013A-467F-80FD-CBEDA134449F}"/>
                </a:ext>
              </a:extLst>
            </p:cNvPr>
            <p:cNvGrpSpPr/>
            <p:nvPr/>
          </p:nvGrpSpPr>
          <p:grpSpPr>
            <a:xfrm rot="16200000">
              <a:off x="1612618" y="653872"/>
              <a:ext cx="1426260" cy="2069658"/>
              <a:chOff x="3144207" y="2788353"/>
              <a:chExt cx="1755563" cy="2847943"/>
            </a:xfrm>
            <a:solidFill>
              <a:schemeClr val="bg1"/>
            </a:solidFill>
          </p:grpSpPr>
          <p:sp>
            <p:nvSpPr>
              <p:cNvPr id="18" name="Rectangle: Rounded Corners 54">
                <a:extLst>
                  <a:ext uri="{FF2B5EF4-FFF2-40B4-BE49-F238E27FC236}">
                    <a16:creationId xmlns:a16="http://schemas.microsoft.com/office/drawing/2014/main" id="{E2A7F0A0-4CA6-403E-9F1D-0E43ADD80E7C}"/>
                  </a:ext>
                </a:extLst>
              </p:cNvPr>
              <p:cNvSpPr/>
              <p:nvPr/>
            </p:nvSpPr>
            <p:spPr>
              <a:xfrm>
                <a:off x="3144207" y="2870423"/>
                <a:ext cx="1725031" cy="2716974"/>
              </a:xfrm>
              <a:prstGeom prst="round2DiagRect">
                <a:avLst>
                  <a:gd name="adj1" fmla="val 9263"/>
                  <a:gd name="adj2" fmla="val 7205"/>
                </a:avLst>
              </a:prstGeom>
              <a:grpFill/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9" name="Rectangle: Rounded Corners 54">
                <a:extLst>
                  <a:ext uri="{FF2B5EF4-FFF2-40B4-BE49-F238E27FC236}">
                    <a16:creationId xmlns:a16="http://schemas.microsoft.com/office/drawing/2014/main" id="{36966272-A050-4B16-852C-C4D96F9800C6}"/>
                  </a:ext>
                </a:extLst>
              </p:cNvPr>
              <p:cNvSpPr/>
              <p:nvPr/>
            </p:nvSpPr>
            <p:spPr>
              <a:xfrm>
                <a:off x="3144208" y="2788353"/>
                <a:ext cx="1755562" cy="2847943"/>
              </a:xfrm>
              <a:prstGeom prst="round2DiagRect">
                <a:avLst>
                  <a:gd name="adj1" fmla="val 0"/>
                  <a:gd name="adj2" fmla="val 9263"/>
                </a:avLst>
              </a:prstGeom>
              <a:grpFill/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pic>
          <p:nvPicPr>
            <p:cNvPr id="20" name="Grafik 9">
              <a:extLst>
                <a:ext uri="{FF2B5EF4-FFF2-40B4-BE49-F238E27FC236}">
                  <a16:creationId xmlns:a16="http://schemas.microsoft.com/office/drawing/2014/main" id="{79162247-08A2-4EA8-8D8D-01A489211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3176" y="825930"/>
              <a:ext cx="1113776" cy="1731127"/>
            </a:xfrm>
            <a:prstGeom prst="rect">
              <a:avLst/>
            </a:prstGeom>
            <a:solidFill>
              <a:srgbClr val="F5F6F7"/>
            </a:solidFill>
          </p:spPr>
        </p:pic>
        <p:pic>
          <p:nvPicPr>
            <p:cNvPr id="21" name="Grafik 10">
              <a:extLst>
                <a:ext uri="{FF2B5EF4-FFF2-40B4-BE49-F238E27FC236}">
                  <a16:creationId xmlns:a16="http://schemas.microsoft.com/office/drawing/2014/main" id="{141C3257-8183-4BCE-908D-356BA325A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27573" y="804134"/>
              <a:ext cx="1127022" cy="1771965"/>
            </a:xfrm>
            <a:prstGeom prst="rect">
              <a:avLst/>
            </a:prstGeom>
            <a:solidFill>
              <a:srgbClr val="F5F6F7"/>
            </a:solidFill>
          </p:spPr>
        </p:pic>
        <p:pic>
          <p:nvPicPr>
            <p:cNvPr id="22" name="Grafik 11" descr="Ein Bild, das Text, Schild, Vektorgrafiken, ClipArt enthält.&#10;&#10;Automatisch generierte Beschreibung">
              <a:extLst>
                <a:ext uri="{FF2B5EF4-FFF2-40B4-BE49-F238E27FC236}">
                  <a16:creationId xmlns:a16="http://schemas.microsoft.com/office/drawing/2014/main" id="{E3C218CC-3BDF-484C-B0B6-33401873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74044" y="800334"/>
              <a:ext cx="1127024" cy="1771968"/>
            </a:xfrm>
            <a:prstGeom prst="rect">
              <a:avLst/>
            </a:prstGeom>
            <a:solidFill>
              <a:srgbClr val="F5F6F7"/>
            </a:solidFill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F8EBD4C-7A37-46B2-BE55-0641542C837A}"/>
              </a:ext>
            </a:extLst>
          </p:cNvPr>
          <p:cNvSpPr txBox="1"/>
          <p:nvPr/>
        </p:nvSpPr>
        <p:spPr>
          <a:xfrm>
            <a:off x="1915357" y="2390020"/>
            <a:ext cx="70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accent1"/>
                </a:solidFill>
              </a:rPr>
              <a:t>Step 1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131222-061C-40E5-9D26-5D7C5021A418}"/>
              </a:ext>
            </a:extLst>
          </p:cNvPr>
          <p:cNvSpPr txBox="1"/>
          <p:nvPr/>
        </p:nvSpPr>
        <p:spPr>
          <a:xfrm>
            <a:off x="4041416" y="2390020"/>
            <a:ext cx="70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accent1"/>
                </a:solidFill>
              </a:rPr>
              <a:t>Step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E56EF0-227A-4331-A47B-64D6BB5750F8}"/>
              </a:ext>
            </a:extLst>
          </p:cNvPr>
          <p:cNvSpPr txBox="1"/>
          <p:nvPr/>
        </p:nvSpPr>
        <p:spPr>
          <a:xfrm>
            <a:off x="6160750" y="2384958"/>
            <a:ext cx="70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accent1"/>
                </a:solidFill>
              </a:rPr>
              <a:t>Step 3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C8D47D-F9B5-4C25-A541-21AA56CF114D}"/>
              </a:ext>
            </a:extLst>
          </p:cNvPr>
          <p:cNvSpPr txBox="1"/>
          <p:nvPr/>
        </p:nvSpPr>
        <p:spPr>
          <a:xfrm>
            <a:off x="1496822" y="2646579"/>
            <a:ext cx="5773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Significant reduction of friction, wear, roughness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191481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geist\Desktop\2-Scheibenprüfstand_neu\REWITEC_5_CASTROL X320_REWI20H.jpg">
            <a:extLst>
              <a:ext uri="{FF2B5EF4-FFF2-40B4-BE49-F238E27FC236}">
                <a16:creationId xmlns:a16="http://schemas.microsoft.com/office/drawing/2014/main" id="{FDAA7387-2DD0-42BE-816F-FD2F900A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1" y="2870870"/>
            <a:ext cx="4716547" cy="14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CD890-0109-43CA-B453-09573D41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212"/>
            <a:ext cx="8229600" cy="694238"/>
          </a:xfrm>
        </p:spPr>
        <p:txBody>
          <a:bodyPr/>
          <a:lstStyle/>
          <a:p>
            <a:r>
              <a:rPr lang="en-US" sz="2400"/>
              <a:t>Scientific test</a:t>
            </a:r>
            <a:br>
              <a:rPr lang="en-US" sz="2400"/>
            </a:br>
            <a:r>
              <a:rPr lang="en-US" sz="2400"/>
              <a:t>2-Disc assembly rolling wear test – gear oils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000C0-BF3A-40E6-A5CA-05C6231A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Tabelle 1">
            <a:extLst>
              <a:ext uri="{FF2B5EF4-FFF2-40B4-BE49-F238E27FC236}">
                <a16:creationId xmlns:a16="http://schemas.microsoft.com/office/drawing/2014/main" id="{503CE480-E08E-44D1-B330-8807CB902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5842"/>
              </p:ext>
            </p:extLst>
          </p:nvPr>
        </p:nvGraphicFramePr>
        <p:xfrm>
          <a:off x="4936984" y="1002168"/>
          <a:ext cx="4079270" cy="37419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42892">
                  <a:extLst>
                    <a:ext uri="{9D8B030D-6E8A-4147-A177-3AD203B41FA5}">
                      <a16:colId xmlns:a16="http://schemas.microsoft.com/office/drawing/2014/main" val="1197453743"/>
                    </a:ext>
                  </a:extLst>
                </a:gridCol>
                <a:gridCol w="906395">
                  <a:extLst>
                    <a:ext uri="{9D8B030D-6E8A-4147-A177-3AD203B41FA5}">
                      <a16:colId xmlns:a16="http://schemas.microsoft.com/office/drawing/2014/main" val="1067329109"/>
                    </a:ext>
                  </a:extLst>
                </a:gridCol>
                <a:gridCol w="1029983">
                  <a:extLst>
                    <a:ext uri="{9D8B030D-6E8A-4147-A177-3AD203B41FA5}">
                      <a16:colId xmlns:a16="http://schemas.microsoft.com/office/drawing/2014/main" val="1278562751"/>
                    </a:ext>
                  </a:extLst>
                </a:gridCol>
              </a:tblGrid>
              <a:tr h="547468"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solidFill>
                            <a:srgbClr val="132841"/>
                          </a:solidFill>
                        </a:rPr>
                        <a:t>Oil</a:t>
                      </a:r>
                      <a:endParaRPr lang="de-DE" sz="1200" b="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solidFill>
                            <a:srgbClr val="132841"/>
                          </a:solidFill>
                        </a:rPr>
                        <a:t>Friction reduction</a:t>
                      </a:r>
                      <a:endParaRPr lang="de-DE" sz="1200" b="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solidFill>
                            <a:srgbClr val="132841"/>
                          </a:solidFill>
                        </a:rPr>
                        <a:t>Roughness reduction</a:t>
                      </a:r>
                      <a:endParaRPr lang="de-DE" sz="1200" b="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784227"/>
                  </a:ext>
                </a:extLst>
              </a:tr>
              <a:tr h="515244">
                <a:tc>
                  <a:txBody>
                    <a:bodyPr/>
                    <a:lstStyle/>
                    <a:p>
                      <a:pPr algn="ctr"/>
                      <a:r>
                        <a:rPr lang="de-DE" sz="1200" err="1">
                          <a:solidFill>
                            <a:srgbClr val="132841"/>
                          </a:solidFill>
                        </a:rPr>
                        <a:t>Castrol</a:t>
                      </a:r>
                      <a:r>
                        <a:rPr lang="de-DE" sz="1200">
                          <a:solidFill>
                            <a:srgbClr val="132841"/>
                          </a:solidFill>
                        </a:rPr>
                        <a:t> </a:t>
                      </a:r>
                      <a:r>
                        <a:rPr lang="de-DE" sz="1200" err="1">
                          <a:solidFill>
                            <a:srgbClr val="132841"/>
                          </a:solidFill>
                        </a:rPr>
                        <a:t>Optigear</a:t>
                      </a:r>
                      <a:r>
                        <a:rPr lang="de-DE" sz="1200">
                          <a:solidFill>
                            <a:srgbClr val="132841"/>
                          </a:solidFill>
                        </a:rPr>
                        <a:t> </a:t>
                      </a:r>
                      <a:r>
                        <a:rPr lang="de-DE" sz="1200" err="1">
                          <a:solidFill>
                            <a:srgbClr val="132841"/>
                          </a:solidFill>
                        </a:rPr>
                        <a:t>Synthetic</a:t>
                      </a:r>
                      <a:r>
                        <a:rPr lang="de-DE" sz="1200">
                          <a:solidFill>
                            <a:srgbClr val="132841"/>
                          </a:solidFill>
                        </a:rPr>
                        <a:t> X320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33 %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41 %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100685"/>
                  </a:ext>
                </a:extLst>
              </a:tr>
              <a:tr h="328451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rgbClr val="132841"/>
                          </a:solidFill>
                        </a:rPr>
                        <a:t>Mobilgear SHC XMP 320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35 %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44 %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71731"/>
                  </a:ext>
                </a:extLst>
              </a:tr>
              <a:tr h="328451">
                <a:tc>
                  <a:txBody>
                    <a:bodyPr/>
                    <a:lstStyle/>
                    <a:p>
                      <a:pPr algn="ctr"/>
                      <a:r>
                        <a:rPr lang="de-DE" sz="1200" err="1">
                          <a:solidFill>
                            <a:srgbClr val="132841"/>
                          </a:solidFill>
                        </a:rPr>
                        <a:t>Klübersynth</a:t>
                      </a:r>
                      <a:r>
                        <a:rPr lang="de-DE" sz="1200">
                          <a:solidFill>
                            <a:srgbClr val="132841"/>
                          </a:solidFill>
                        </a:rPr>
                        <a:t> GEM 4-320N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40 %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54 %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834470"/>
                  </a:ext>
                </a:extLst>
              </a:tr>
              <a:tr h="328451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rgbClr val="132841"/>
                          </a:solidFill>
                        </a:rPr>
                        <a:t>Fuchs </a:t>
                      </a:r>
                      <a:r>
                        <a:rPr lang="de-DE" sz="1200" err="1">
                          <a:solidFill>
                            <a:srgbClr val="132841"/>
                          </a:solidFill>
                        </a:rPr>
                        <a:t>Unisyn</a:t>
                      </a:r>
                      <a:r>
                        <a:rPr lang="de-DE" sz="1200">
                          <a:solidFill>
                            <a:srgbClr val="132841"/>
                          </a:solidFill>
                        </a:rPr>
                        <a:t> CLP 320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36 %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50 %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78846"/>
                  </a:ext>
                </a:extLst>
              </a:tr>
              <a:tr h="328451">
                <a:tc>
                  <a:txBody>
                    <a:bodyPr/>
                    <a:lstStyle/>
                    <a:p>
                      <a:pPr algn="ctr"/>
                      <a:r>
                        <a:rPr lang="de-DE" sz="1200" err="1">
                          <a:solidFill>
                            <a:srgbClr val="132841"/>
                          </a:solidFill>
                        </a:rPr>
                        <a:t>Amsoil</a:t>
                      </a:r>
                      <a:r>
                        <a:rPr lang="de-DE" sz="1200">
                          <a:solidFill>
                            <a:srgbClr val="132841"/>
                          </a:solidFill>
                        </a:rPr>
                        <a:t> PTN 320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46 %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18 %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552174"/>
                  </a:ext>
                </a:extLst>
              </a:tr>
              <a:tr h="328451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rgbClr val="132841"/>
                          </a:solidFill>
                        </a:rPr>
                        <a:t>Shell Omala S4 GX 320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42 %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25 %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6285"/>
                  </a:ext>
                </a:extLst>
              </a:tr>
              <a:tr h="328451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rgbClr val="132841"/>
                          </a:solidFill>
                        </a:rPr>
                        <a:t>Klüberbio EG 2-150</a:t>
                      </a: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55 %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132841"/>
                          </a:solidFill>
                        </a:rPr>
                        <a:t>40 %</a:t>
                      </a:r>
                      <a:endParaRPr lang="de-DE" sz="1200">
                        <a:solidFill>
                          <a:srgbClr val="132841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577252"/>
                  </a:ext>
                </a:extLst>
              </a:tr>
              <a:tr h="380093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rgbClr val="005F86"/>
                          </a:solidFill>
                        </a:rPr>
                        <a:t>Fuchs </a:t>
                      </a:r>
                      <a:r>
                        <a:rPr lang="de-DE" sz="1200" err="1">
                          <a:solidFill>
                            <a:srgbClr val="005F86"/>
                          </a:solidFill>
                        </a:rPr>
                        <a:t>Pentosin</a:t>
                      </a:r>
                      <a:r>
                        <a:rPr lang="de-DE" sz="1200">
                          <a:solidFill>
                            <a:srgbClr val="005F86"/>
                          </a:solidFill>
                        </a:rPr>
                        <a:t> EG FFL-7A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005F86"/>
                          </a:solidFill>
                        </a:rPr>
                        <a:t>41 %</a:t>
                      </a:r>
                      <a:endParaRPr lang="de-DE" sz="1200">
                        <a:solidFill>
                          <a:srgbClr val="005F86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005F86"/>
                          </a:solidFill>
                        </a:rPr>
                        <a:t>35 %</a:t>
                      </a:r>
                      <a:endParaRPr lang="de-DE" sz="1200">
                        <a:solidFill>
                          <a:srgbClr val="005F86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057965"/>
                  </a:ext>
                </a:extLst>
              </a:tr>
              <a:tr h="328451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solidFill>
                            <a:srgbClr val="005F86"/>
                          </a:solidFill>
                        </a:rPr>
                        <a:t>Automotive </a:t>
                      </a:r>
                      <a:r>
                        <a:rPr lang="de-DE" sz="1200" err="1">
                          <a:solidFill>
                            <a:srgbClr val="005F86"/>
                          </a:solidFill>
                        </a:rPr>
                        <a:t>racing</a:t>
                      </a:r>
                      <a:r>
                        <a:rPr lang="de-DE" sz="1200">
                          <a:solidFill>
                            <a:srgbClr val="005F86"/>
                          </a:solidFill>
                        </a:rPr>
                        <a:t> </a:t>
                      </a:r>
                      <a:r>
                        <a:rPr lang="de-DE" sz="1200" err="1">
                          <a:solidFill>
                            <a:srgbClr val="005F86"/>
                          </a:solidFill>
                        </a:rPr>
                        <a:t>gear</a:t>
                      </a:r>
                      <a:r>
                        <a:rPr lang="de-DE" sz="1200">
                          <a:solidFill>
                            <a:srgbClr val="005F86"/>
                          </a:solidFill>
                        </a:rPr>
                        <a:t> </a:t>
                      </a:r>
                      <a:r>
                        <a:rPr lang="de-DE" sz="1200" err="1">
                          <a:solidFill>
                            <a:srgbClr val="005F86"/>
                          </a:solidFill>
                        </a:rPr>
                        <a:t>oil</a:t>
                      </a:r>
                      <a:endParaRPr lang="de-DE" sz="1200">
                        <a:solidFill>
                          <a:srgbClr val="005F86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005F86"/>
                          </a:solidFill>
                        </a:rPr>
                        <a:t>55 %</a:t>
                      </a:r>
                      <a:endParaRPr lang="de-DE" sz="1200">
                        <a:solidFill>
                          <a:srgbClr val="005F86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rgbClr val="005F86"/>
                          </a:solidFill>
                        </a:rPr>
                        <a:t>40 %</a:t>
                      </a:r>
                      <a:endParaRPr lang="de-DE" sz="1200">
                        <a:solidFill>
                          <a:srgbClr val="005F86"/>
                        </a:solidFill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803977"/>
                  </a:ext>
                </a:extLst>
              </a:tr>
            </a:tbl>
          </a:graphicData>
        </a:graphic>
      </p:graphicFrame>
      <p:cxnSp>
        <p:nvCxnSpPr>
          <p:cNvPr id="6" name="Gerade Verbindung mit Pfeil 7">
            <a:extLst>
              <a:ext uri="{FF2B5EF4-FFF2-40B4-BE49-F238E27FC236}">
                <a16:creationId xmlns:a16="http://schemas.microsoft.com/office/drawing/2014/main" id="{B6FD773F-6681-4F06-BF0C-C07982B78D4C}"/>
              </a:ext>
            </a:extLst>
          </p:cNvPr>
          <p:cNvCxnSpPr>
            <a:cxnSpLocks/>
          </p:cNvCxnSpPr>
          <p:nvPr/>
        </p:nvCxnSpPr>
        <p:spPr>
          <a:xfrm>
            <a:off x="2520099" y="3162853"/>
            <a:ext cx="0" cy="33436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8">
            <a:extLst>
              <a:ext uri="{FF2B5EF4-FFF2-40B4-BE49-F238E27FC236}">
                <a16:creationId xmlns:a16="http://schemas.microsoft.com/office/drawing/2014/main" id="{93BDCF43-B6F3-454D-88D0-8195810E78C9}"/>
              </a:ext>
            </a:extLst>
          </p:cNvPr>
          <p:cNvSpPr txBox="1"/>
          <p:nvPr/>
        </p:nvSpPr>
        <p:spPr>
          <a:xfrm>
            <a:off x="1635733" y="2906769"/>
            <a:ext cx="1766369" cy="265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1200">
                <a:solidFill>
                  <a:srgbClr val="ABAD23"/>
                </a:solidFill>
                <a:latin typeface="+mn-lt"/>
              </a:rPr>
              <a:t>REWITEC</a:t>
            </a:r>
            <a:r>
              <a:rPr lang="de-DE" altLang="zh-CN" sz="1200" baseline="30000">
                <a:solidFill>
                  <a:srgbClr val="ABAD23"/>
                </a:solidFill>
                <a:latin typeface="+mn-lt"/>
                <a:ea typeface="SimSun" pitchFamily="2" charset="-122"/>
              </a:rPr>
              <a:t>®</a:t>
            </a:r>
            <a:r>
              <a:rPr lang="en-US" sz="1200">
                <a:solidFill>
                  <a:srgbClr val="ABAD23"/>
                </a:solidFill>
                <a:latin typeface="+mn-lt"/>
              </a:rPr>
              <a:t> application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B37A9-B205-4651-A6C9-80BA744CF7F6}"/>
              </a:ext>
            </a:extLst>
          </p:cNvPr>
          <p:cNvSpPr txBox="1"/>
          <p:nvPr/>
        </p:nvSpPr>
        <p:spPr>
          <a:xfrm>
            <a:off x="1270337" y="4321217"/>
            <a:ext cx="2377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Castrol </a:t>
            </a:r>
            <a:r>
              <a:rPr lang="en-US" sz="1200" err="1"/>
              <a:t>Optigear</a:t>
            </a:r>
            <a:r>
              <a:rPr lang="en-US" sz="1200"/>
              <a:t> Synthetic X320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9BB57456-C095-46BD-BCE3-0B44E2874E37}"/>
              </a:ext>
            </a:extLst>
          </p:cNvPr>
          <p:cNvSpPr txBox="1">
            <a:spLocks/>
          </p:cNvSpPr>
          <p:nvPr/>
        </p:nvSpPr>
        <p:spPr>
          <a:xfrm>
            <a:off x="363805" y="1380325"/>
            <a:ext cx="4464422" cy="1370528"/>
          </a:xfrm>
          <a:prstGeom prst="rect">
            <a:avLst/>
          </a:prstGeom>
        </p:spPr>
        <p:txBody>
          <a:bodyPr>
            <a:normAutofit/>
          </a:bodyPr>
          <a:lstStyle>
            <a:lvl1pPr marL="173831" marR="0" indent="-1738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/>
              <a:defRPr lang="en-US" altLang="en-US" sz="150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382191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lang="en-US" altLang="en-US" sz="1350" b="0" kern="12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600075" marR="0" indent="-170260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13197" marR="0" indent="-17264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72716" indent="-130969" algn="l" rtl="0" eaLnBrk="1" fontAlgn="base" hangingPunct="1">
              <a:spcBef>
                <a:spcPts val="450"/>
              </a:spcBef>
              <a:spcAft>
                <a:spcPct val="0"/>
              </a:spcAft>
              <a:buFont typeface="Arial"/>
              <a:buChar char="•"/>
              <a:defRPr lang="en-US" altLang="en-US" sz="1200" b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>
                <a:latin typeface="+mn-lt"/>
                <a:ea typeface="+mj-ea"/>
                <a:cs typeface="+mj-cs"/>
              </a:rPr>
              <a:t>Stress value:        	1 </a:t>
            </a:r>
            <a:r>
              <a:rPr lang="en-US" sz="1200" err="1">
                <a:latin typeface="+mn-lt"/>
                <a:ea typeface="+mj-ea"/>
                <a:cs typeface="+mj-cs"/>
              </a:rPr>
              <a:t>GPa</a:t>
            </a:r>
            <a:r>
              <a:rPr lang="en-US" sz="1200">
                <a:latin typeface="+mn-lt"/>
                <a:ea typeface="+mj-ea"/>
                <a:cs typeface="+mj-cs"/>
              </a:rPr>
              <a:t>  (normal force 2150 N)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+mn-lt"/>
                <a:ea typeface="+mj-ea"/>
                <a:cs typeface="+mj-cs"/>
              </a:rPr>
              <a:t>Rotating speed:  		424 rpm / 339 rpm, slip 20 %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+mn-lt"/>
                <a:ea typeface="+mj-ea"/>
                <a:cs typeface="+mj-cs"/>
              </a:rPr>
              <a:t>Test-duration:     		39,3 h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+mn-lt"/>
                <a:ea typeface="+mj-ea"/>
                <a:cs typeface="+mj-cs"/>
              </a:rPr>
              <a:t>Temperature:      		oil inlet temperature 60 °C</a:t>
            </a:r>
          </a:p>
          <a:p>
            <a:pPr>
              <a:spcBef>
                <a:spcPts val="600"/>
              </a:spcBef>
            </a:pPr>
            <a:r>
              <a:rPr lang="en-US" sz="1200">
                <a:latin typeface="+mn-lt"/>
                <a:ea typeface="+mj-ea"/>
                <a:cs typeface="+mj-cs"/>
              </a:rPr>
              <a:t>Friction coefficient: 	µ=normal force/friction force</a:t>
            </a:r>
          </a:p>
          <a:p>
            <a:pPr marL="0" indent="0">
              <a:buFont typeface="Arial"/>
              <a:buNone/>
            </a:pPr>
            <a:endParaRPr lang="en-US" sz="3200"/>
          </a:p>
        </p:txBody>
      </p:sp>
      <p:pic>
        <p:nvPicPr>
          <p:cNvPr id="15" name="Bildplatzhalter 9">
            <a:extLst>
              <a:ext uri="{FF2B5EF4-FFF2-40B4-BE49-F238E27FC236}">
                <a16:creationId xmlns:a16="http://schemas.microsoft.com/office/drawing/2014/main" id="{20CA48A7-FEF3-423C-A212-CD48522AD3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8"/>
          <a:stretch/>
        </p:blipFill>
        <p:spPr>
          <a:xfrm>
            <a:off x="7174284" y="149075"/>
            <a:ext cx="634643" cy="550586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46FCF54A-82E6-4947-A73B-821916556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8927" y="149074"/>
            <a:ext cx="1335074" cy="5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2">
            <a:extLst>
              <a:ext uri="{FF2B5EF4-FFF2-40B4-BE49-F238E27FC236}">
                <a16:creationId xmlns:a16="http://schemas.microsoft.com/office/drawing/2014/main" id="{AC94C42C-4ACB-4793-B924-3427A0C24465}"/>
              </a:ext>
            </a:extLst>
          </p:cNvPr>
          <p:cNvSpPr txBox="1"/>
          <p:nvPr/>
        </p:nvSpPr>
        <p:spPr>
          <a:xfrm>
            <a:off x="363805" y="976072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Reduction in friction</a:t>
            </a:r>
            <a:endParaRPr lang="de-DE" sz="1600" b="1"/>
          </a:p>
        </p:txBody>
      </p:sp>
    </p:spTree>
    <p:extLst>
      <p:ext uri="{BB962C8B-B14F-4D97-AF65-F5344CB8AC3E}">
        <p14:creationId xmlns:p14="http://schemas.microsoft.com/office/powerpoint/2010/main" val="32959946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1486-FF3F-45AB-A553-8118AEE2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>
                <a:effectLst/>
                <a:latin typeface="Arial" panose="020B0604020202020204" pitchFamily="34" charset="0"/>
              </a:rPr>
              <a:t>False-Brinelling test – </a:t>
            </a:r>
            <a:r>
              <a:rPr lang="en-US" b="0" i="0">
                <a:effectLst/>
                <a:latin typeface="Arial" panose="020B0604020202020204" pitchFamily="34" charset="0"/>
              </a:rPr>
              <a:t>​</a:t>
            </a:r>
            <a:br>
              <a:rPr lang="en-US" b="0" i="0">
                <a:effectLst/>
                <a:latin typeface="Arial" panose="020B0604020202020204" pitchFamily="34" charset="0"/>
              </a:rPr>
            </a:br>
            <a:r>
              <a:rPr lang="en-US" b="1" i="0" u="none" strike="noStrike">
                <a:effectLst/>
                <a:latin typeface="Arial" panose="020B0604020202020204" pitchFamily="34" charset="0"/>
              </a:rPr>
              <a:t>For pitch bearing evaluation</a:t>
            </a:r>
            <a:r>
              <a:rPr lang="en-US" b="0" i="0">
                <a:effectLst/>
                <a:latin typeface="Arial" panose="020B0604020202020204" pitchFamily="34" charset="0"/>
              </a:rPr>
              <a:t>​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9E85B-EA40-437E-8E26-ED914CE40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372F0-8F5B-47E8-9A0C-8905EFF443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5E87BD5B-CE7C-4FEE-BF48-A1EDBAB0E2A4}"/>
              </a:ext>
            </a:extLst>
          </p:cNvPr>
          <p:cNvSpPr>
            <a:spLocks noGrp="1"/>
          </p:cNvSpPr>
          <p:nvPr/>
        </p:nvSpPr>
        <p:spPr>
          <a:xfrm>
            <a:off x="10102544" y="-496939"/>
            <a:ext cx="328949" cy="52251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55745-B7AB-204B-91F9-FF695ECBE442}" type="slidenum">
              <a:rPr lang="en-US" smtClean="0"/>
              <a:pPr/>
              <a:t>9</a:t>
            </a:fld>
            <a:endParaRPr lang="en-US">
              <a:solidFill>
                <a:srgbClr val="06947E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6B2DDA9-C898-4028-A094-A38B440FB17D}"/>
              </a:ext>
            </a:extLst>
          </p:cNvPr>
          <p:cNvSpPr txBox="1">
            <a:spLocks/>
          </p:cNvSpPr>
          <p:nvPr/>
        </p:nvSpPr>
        <p:spPr>
          <a:xfrm>
            <a:off x="404424" y="936609"/>
            <a:ext cx="5301982" cy="11745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1400">
                <a:solidFill>
                  <a:srgbClr val="132841"/>
                </a:solidFill>
              </a:rPr>
              <a:t>Frequency: 	25 Hz </a:t>
            </a:r>
          </a:p>
          <a:p>
            <a:pPr>
              <a:buClr>
                <a:schemeClr val="accent1"/>
              </a:buClr>
            </a:pPr>
            <a:r>
              <a:rPr lang="en-US" sz="1400" err="1">
                <a:solidFill>
                  <a:srgbClr val="132841"/>
                </a:solidFill>
              </a:rPr>
              <a:t>Oszillation</a:t>
            </a:r>
            <a:r>
              <a:rPr lang="en-US" sz="1400">
                <a:solidFill>
                  <a:srgbClr val="132841"/>
                </a:solidFill>
              </a:rPr>
              <a:t> angle:	+/- 0.5°   -&gt;   +/- 3.0° </a:t>
            </a:r>
          </a:p>
          <a:p>
            <a:pPr>
              <a:buClr>
                <a:schemeClr val="accent1"/>
              </a:buClr>
            </a:pPr>
            <a:r>
              <a:rPr lang="en-US" sz="1400">
                <a:solidFill>
                  <a:srgbClr val="132841"/>
                </a:solidFill>
              </a:rPr>
              <a:t>Axial load:		3 </a:t>
            </a:r>
            <a:r>
              <a:rPr lang="en-US" sz="1400" err="1">
                <a:solidFill>
                  <a:srgbClr val="132841"/>
                </a:solidFill>
              </a:rPr>
              <a:t>kN</a:t>
            </a:r>
            <a:r>
              <a:rPr lang="en-US" sz="1400">
                <a:solidFill>
                  <a:srgbClr val="132841"/>
                </a:solidFill>
              </a:rPr>
              <a:t> to 4 balls (750 N per ball) </a:t>
            </a:r>
          </a:p>
          <a:p>
            <a:pPr>
              <a:buClr>
                <a:schemeClr val="accent1"/>
              </a:buClr>
            </a:pPr>
            <a:r>
              <a:rPr lang="en-US" sz="1400">
                <a:solidFill>
                  <a:srgbClr val="132841"/>
                </a:solidFill>
              </a:rPr>
              <a:t>Temperature: 	room temperature</a:t>
            </a:r>
          </a:p>
          <a:p>
            <a:pPr>
              <a:buClr>
                <a:schemeClr val="accent1"/>
              </a:buClr>
            </a:pPr>
            <a:r>
              <a:rPr lang="en-US" sz="1400">
                <a:solidFill>
                  <a:srgbClr val="132841"/>
                </a:solidFill>
              </a:rPr>
              <a:t>Test bearing: 	ARKL Type 51206 with 4 rolling elements</a:t>
            </a:r>
          </a:p>
          <a:p>
            <a:endParaRPr lang="de-DE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A40EB09B-C16A-4CA8-8FC2-3799901AED7F}"/>
              </a:ext>
            </a:extLst>
          </p:cNvPr>
          <p:cNvSpPr txBox="1">
            <a:spLocks/>
          </p:cNvSpPr>
          <p:nvPr/>
        </p:nvSpPr>
        <p:spPr>
          <a:xfrm>
            <a:off x="365628" y="3941826"/>
            <a:ext cx="1574415" cy="62339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132841"/>
                </a:solidFill>
                <a:latin typeface="+mn-lt"/>
              </a:rPr>
              <a:t>pre-damaging </a:t>
            </a:r>
          </a:p>
          <a:p>
            <a:pPr algn="ctr"/>
            <a:r>
              <a:rPr lang="en-US" sz="1400">
                <a:solidFill>
                  <a:srgbClr val="132841"/>
                </a:solidFill>
                <a:latin typeface="+mn-lt"/>
              </a:rPr>
              <a:t>(1.3 h; +/- 0.5°)</a:t>
            </a:r>
            <a:endParaRPr lang="de-DE" sz="1400">
              <a:solidFill>
                <a:srgbClr val="132841"/>
              </a:solidFill>
              <a:latin typeface="+mn-lt"/>
            </a:endParaRPr>
          </a:p>
        </p:txBody>
      </p:sp>
      <p:pic>
        <p:nvPicPr>
          <p:cNvPr id="7" name="Inhaltsplatzhalter 14">
            <a:extLst>
              <a:ext uri="{FF2B5EF4-FFF2-40B4-BE49-F238E27FC236}">
                <a16:creationId xmlns:a16="http://schemas.microsoft.com/office/drawing/2014/main" id="{4E90665A-0F4D-42C4-B549-F5988B8DD1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334" y="2987136"/>
            <a:ext cx="1334303" cy="989493"/>
          </a:xfrm>
          <a:prstGeom prst="rect">
            <a:avLst/>
          </a:prstGeom>
        </p:spPr>
      </p:pic>
      <p:pic>
        <p:nvPicPr>
          <p:cNvPr id="8" name="Grafik 20">
            <a:extLst>
              <a:ext uri="{FF2B5EF4-FFF2-40B4-BE49-F238E27FC236}">
                <a16:creationId xmlns:a16="http://schemas.microsoft.com/office/drawing/2014/main" id="{B2008FFD-78B5-462C-AADA-946029231A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358" y="3001120"/>
            <a:ext cx="1338921" cy="989493"/>
          </a:xfrm>
          <a:prstGeom prst="rect">
            <a:avLst/>
          </a:prstGeom>
        </p:spPr>
      </p:pic>
      <p:pic>
        <p:nvPicPr>
          <p:cNvPr id="9" name="Inhaltsplatzhalter 14">
            <a:extLst>
              <a:ext uri="{FF2B5EF4-FFF2-40B4-BE49-F238E27FC236}">
                <a16:creationId xmlns:a16="http://schemas.microsoft.com/office/drawing/2014/main" id="{5F0628B7-25ED-4072-87B3-1BEF564197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998" y="2980305"/>
            <a:ext cx="1334305" cy="98949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34E2E77-1CEB-4450-81C1-7A00D1E45DD1}"/>
              </a:ext>
            </a:extLst>
          </p:cNvPr>
          <p:cNvSpPr txBox="1">
            <a:spLocks/>
          </p:cNvSpPr>
          <p:nvPr/>
        </p:nvSpPr>
        <p:spPr>
          <a:xfrm>
            <a:off x="2383619" y="3941826"/>
            <a:ext cx="2206758" cy="62339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132841"/>
                </a:solidFill>
                <a:latin typeface="+mn-lt"/>
              </a:rPr>
              <a:t>Run after the damaging </a:t>
            </a:r>
          </a:p>
          <a:p>
            <a:pPr algn="ctr"/>
            <a:r>
              <a:rPr lang="en-US" sz="1400">
                <a:solidFill>
                  <a:srgbClr val="132841"/>
                </a:solidFill>
                <a:latin typeface="+mn-lt"/>
              </a:rPr>
              <a:t>(3 h; +/- 3°)</a:t>
            </a:r>
            <a:endParaRPr lang="de-DE" sz="1400">
              <a:solidFill>
                <a:srgbClr val="132841"/>
              </a:solidFill>
              <a:latin typeface="+mn-lt"/>
            </a:endParaRP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45ABBA3-6E86-4A48-B5D3-C140594C9088}"/>
              </a:ext>
            </a:extLst>
          </p:cNvPr>
          <p:cNvSpPr txBox="1">
            <a:spLocks/>
          </p:cNvSpPr>
          <p:nvPr/>
        </p:nvSpPr>
        <p:spPr>
          <a:xfrm>
            <a:off x="512390" y="2392103"/>
            <a:ext cx="1338919" cy="34511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132841"/>
                </a:solidFill>
                <a:latin typeface="+mn-lt"/>
              </a:rPr>
              <a:t>Fuchs LX460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E892C5B5-E34C-448E-8E1F-83D72544A86E}"/>
              </a:ext>
            </a:extLst>
          </p:cNvPr>
          <p:cNvSpPr txBox="1">
            <a:spLocks/>
          </p:cNvSpPr>
          <p:nvPr/>
        </p:nvSpPr>
        <p:spPr>
          <a:xfrm>
            <a:off x="2028777" y="2395289"/>
            <a:ext cx="1351042" cy="32390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132841"/>
                </a:solidFill>
                <a:latin typeface="+mn-lt"/>
              </a:rPr>
              <a:t>Fuchs LX460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7D0F3C5E-ACAE-4CBE-8B9C-076C7518ABF1}"/>
              </a:ext>
            </a:extLst>
          </p:cNvPr>
          <p:cNvSpPr txBox="1">
            <a:spLocks/>
          </p:cNvSpPr>
          <p:nvPr/>
        </p:nvSpPr>
        <p:spPr>
          <a:xfrm>
            <a:off x="3215204" y="2384116"/>
            <a:ext cx="1883072" cy="65812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132841"/>
                </a:solidFill>
                <a:latin typeface="+mn-lt"/>
              </a:rPr>
              <a:t>Fuchs LX460 + </a:t>
            </a:r>
            <a:r>
              <a:rPr lang="en-US" sz="1400" b="1">
                <a:solidFill>
                  <a:srgbClr val="279989"/>
                </a:solidFill>
                <a:latin typeface="+mn-lt"/>
              </a:rPr>
              <a:t>REWITEC™</a:t>
            </a:r>
          </a:p>
        </p:txBody>
      </p:sp>
      <p:cxnSp>
        <p:nvCxnSpPr>
          <p:cNvPr id="14" name="Gerader Verbinder 26">
            <a:extLst>
              <a:ext uri="{FF2B5EF4-FFF2-40B4-BE49-F238E27FC236}">
                <a16:creationId xmlns:a16="http://schemas.microsoft.com/office/drawing/2014/main" id="{C6BDB754-EC69-4DA6-ADC6-12324A8CE622}"/>
              </a:ext>
            </a:extLst>
          </p:cNvPr>
          <p:cNvCxnSpPr>
            <a:cxnSpLocks/>
          </p:cNvCxnSpPr>
          <p:nvPr/>
        </p:nvCxnSpPr>
        <p:spPr>
          <a:xfrm>
            <a:off x="1940043" y="2298443"/>
            <a:ext cx="0" cy="2136160"/>
          </a:xfrm>
          <a:prstGeom prst="line">
            <a:avLst/>
          </a:prstGeom>
          <a:ln w="19050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29">
            <a:extLst>
              <a:ext uri="{FF2B5EF4-FFF2-40B4-BE49-F238E27FC236}">
                <a16:creationId xmlns:a16="http://schemas.microsoft.com/office/drawing/2014/main" id="{13D725E9-D2F5-492B-8BF2-CD49091263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235" y="912378"/>
            <a:ext cx="3128629" cy="1416738"/>
          </a:xfrm>
          <a:prstGeom prst="rect">
            <a:avLst/>
          </a:prstGeom>
        </p:spPr>
      </p:pic>
      <p:grpSp>
        <p:nvGrpSpPr>
          <p:cNvPr id="21" name="Gruppieren 32">
            <a:extLst>
              <a:ext uri="{FF2B5EF4-FFF2-40B4-BE49-F238E27FC236}">
                <a16:creationId xmlns:a16="http://schemas.microsoft.com/office/drawing/2014/main" id="{39F2442D-B59A-4FDD-AFF6-5808DF480917}"/>
              </a:ext>
            </a:extLst>
          </p:cNvPr>
          <p:cNvGrpSpPr>
            <a:grpSpLocks noChangeAspect="1"/>
          </p:cNvGrpSpPr>
          <p:nvPr/>
        </p:nvGrpSpPr>
        <p:grpSpPr>
          <a:xfrm>
            <a:off x="5525198" y="2452155"/>
            <a:ext cx="3541803" cy="2387067"/>
            <a:chOff x="7344894" y="3358670"/>
            <a:chExt cx="4810537" cy="3242155"/>
          </a:xfrm>
        </p:grpSpPr>
        <p:sp>
          <p:nvSpPr>
            <p:cNvPr id="22" name="Textfeld 31">
              <a:extLst>
                <a:ext uri="{FF2B5EF4-FFF2-40B4-BE49-F238E27FC236}">
                  <a16:creationId xmlns:a16="http://schemas.microsoft.com/office/drawing/2014/main" id="{2705EAF7-E348-4D5F-8DE2-4197A954A819}"/>
                </a:ext>
              </a:extLst>
            </p:cNvPr>
            <p:cNvSpPr txBox="1"/>
            <p:nvPr/>
          </p:nvSpPr>
          <p:spPr>
            <a:xfrm>
              <a:off x="8039610" y="5314950"/>
              <a:ext cx="4115821" cy="1285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pic>
          <p:nvPicPr>
            <p:cNvPr id="23" name="Grafik 30">
              <a:extLst>
                <a:ext uri="{FF2B5EF4-FFF2-40B4-BE49-F238E27FC236}">
                  <a16:creationId xmlns:a16="http://schemas.microsoft.com/office/drawing/2014/main" id="{8D496DC0-8459-40BF-A6CA-FE46E9F98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4894" y="3358670"/>
              <a:ext cx="4710920" cy="2958228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8B875CF-608B-4F0F-A85A-F6A844FF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0" t="13844" r="58591" b="75459"/>
          <a:stretch>
            <a:fillRect/>
          </a:stretch>
        </p:blipFill>
        <p:spPr bwMode="auto">
          <a:xfrm>
            <a:off x="7095147" y="87685"/>
            <a:ext cx="1591317" cy="63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Grafik 8">
            <a:extLst>
              <a:ext uri="{FF2B5EF4-FFF2-40B4-BE49-F238E27FC236}">
                <a16:creationId xmlns:a16="http://schemas.microsoft.com/office/drawing/2014/main" id="{F6AE3B95-AD5E-4597-A8BF-290391BD00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89" y="87684"/>
            <a:ext cx="773458" cy="6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2344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5684445f3eb47c04d39047ed3eddd838dba"/>
</p:tagLst>
</file>

<file path=ppt/theme/theme1.xml><?xml version="1.0" encoding="utf-8"?>
<a:theme xmlns:a="http://schemas.openxmlformats.org/drawingml/2006/main" name="Green_Master">
  <a:themeElements>
    <a:clrScheme name="Custom 2">
      <a:dk1>
        <a:srgbClr val="000000"/>
      </a:dk1>
      <a:lt1>
        <a:srgbClr val="FFFFFF"/>
      </a:lt1>
      <a:dk2>
        <a:srgbClr val="D0D0CE"/>
      </a:dk2>
      <a:lt2>
        <a:srgbClr val="99999B"/>
      </a:lt2>
      <a:accent1>
        <a:srgbClr val="279989"/>
      </a:accent1>
      <a:accent2>
        <a:srgbClr val="ABAD1B"/>
      </a:accent2>
      <a:accent3>
        <a:srgbClr val="658D1B"/>
      </a:accent3>
      <a:accent4>
        <a:srgbClr val="CF7F00"/>
      </a:accent4>
      <a:accent5>
        <a:srgbClr val="BE531C"/>
      </a:accent5>
      <a:accent6>
        <a:srgbClr val="9E2A2F"/>
      </a:accent6>
      <a:hlink>
        <a:srgbClr val="279989"/>
      </a:hlink>
      <a:folHlink>
        <a:srgbClr val="ABAD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gill_Corp_PowerPoint_BLUE_4-3_r01.pptx" id="{745CCCDC-1439-4D16-80D6-A3D87D158129}" vid="{9B115CD3-62D9-433B-9C11-08E0436F3B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5BFDDEC7F32748AC5337F48008AD76" ma:contentTypeVersion="59" ma:contentTypeDescription="Create a new document." ma:contentTypeScope="" ma:versionID="afe9b6a8b3828b7717f56bdbdc2d0fd0">
  <xsd:schema xmlns:xsd="http://www.w3.org/2001/XMLSchema" xmlns:xs="http://www.w3.org/2001/XMLSchema" xmlns:p="http://schemas.microsoft.com/office/2006/metadata/properties" xmlns:ns2="e858e2c7-000b-47f2-a20f-67370c473c0c" xmlns:ns3="5ef50199-bdf0-4c94-a564-e1da6181dd58" xmlns:ns4="84b6391d-5778-4ad0-8761-09ad746fa718" xmlns:ns5="75c7a3e5-2989-44e7-9612-69abfd9e47b1" targetNamespace="http://schemas.microsoft.com/office/2006/metadata/properties" ma:root="true" ma:fieldsID="4ed83a81d4df77eaf20c6cce03b637dd" ns2:_="" ns3:_="" ns4:_="" ns5:_="">
    <xsd:import namespace="e858e2c7-000b-47f2-a20f-67370c473c0c"/>
    <xsd:import namespace="5ef50199-bdf0-4c94-a564-e1da6181dd58"/>
    <xsd:import namespace="84b6391d-5778-4ad0-8761-09ad746fa718"/>
    <xsd:import namespace="75c7a3e5-2989-44e7-9612-69abfd9e47b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Validfrom" minOccurs="0"/>
                <xsd:element ref="ns4:Validuntil" minOccurs="0"/>
                <xsd:element ref="ns4:Documenttype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8e2c7-000b-47f2-a20f-67370c473c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50199-bdf0-4c94-a564-e1da6181d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6391d-5778-4ad0-8761-09ad746fa718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7a0dbe1-8282-4a1b-9e52-b81f8cfc2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Validfrom" ma:index="21" nillable="true" ma:displayName="Valid from" ma:format="DateOnly" ma:internalName="Validfrom">
      <xsd:simpleType>
        <xsd:restriction base="dms:DateTime"/>
      </xsd:simpleType>
    </xsd:element>
    <xsd:element name="Validuntil" ma:index="22" nillable="true" ma:displayName="Valid until" ma:format="DateOnly" ma:internalName="Validuntil">
      <xsd:simpleType>
        <xsd:restriction base="dms:DateTime"/>
      </xsd:simpleType>
    </xsd:element>
    <xsd:element name="Documenttype" ma:index="23" nillable="true" ma:displayName="Document type" ma:default="CDA" ma:format="Dropdown" ma:internalName="Documenttype">
      <xsd:simpleType>
        <xsd:union memberTypes="dms:Text">
          <xsd:simpleType>
            <xsd:restriction base="dms:Choice">
              <xsd:enumeration value="CDA"/>
              <xsd:enumeration value="JDA"/>
            </xsd:restriction>
          </xsd:simpleType>
        </xsd:un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7a3e5-2989-44e7-9612-69abfd9e47b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ab50f55-16dc-4b92-998a-8aac76e4e92f}" ma:internalName="TaxCatchAll" ma:showField="CatchAllData" ma:web="75c7a3e5-2989-44e7-9612-69abfd9e47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7a3e5-2989-44e7-9612-69abfd9e47b1" xsi:nil="true"/>
    <lcf76f155ced4ddcb4097134ff3c332f xmlns="84b6391d-5778-4ad0-8761-09ad746fa718">
      <Terms xmlns="http://schemas.microsoft.com/office/infopath/2007/PartnerControls"/>
    </lcf76f155ced4ddcb4097134ff3c332f>
    <SharedWithUsers xmlns="e858e2c7-000b-47f2-a20f-67370c473c0c">
      <UserInfo>
        <DisplayName>Stefan Bill</DisplayName>
        <AccountId>57</AccountId>
        <AccountType/>
      </UserInfo>
    </SharedWithUsers>
    <Validfrom xmlns="84b6391d-5778-4ad0-8761-09ad746fa718" xsi:nil="true"/>
    <Validuntil xmlns="84b6391d-5778-4ad0-8761-09ad746fa718" xsi:nil="true"/>
    <Documenttype xmlns="84b6391d-5778-4ad0-8761-09ad746fa718">CDA</Document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03A999-8BDB-4177-99FE-F4063FABA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58e2c7-000b-47f2-a20f-67370c473c0c"/>
    <ds:schemaRef ds:uri="5ef50199-bdf0-4c94-a564-e1da6181dd58"/>
    <ds:schemaRef ds:uri="84b6391d-5778-4ad0-8761-09ad746fa718"/>
    <ds:schemaRef ds:uri="75c7a3e5-2989-44e7-9612-69abfd9e47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9F6B84-6C90-44DF-8B3F-12B15BFF25E1}">
  <ds:schemaRefs>
    <ds:schemaRef ds:uri="75c7a3e5-2989-44e7-9612-69abfd9e47b1"/>
    <ds:schemaRef ds:uri="84b6391d-5778-4ad0-8761-09ad746fa718"/>
    <ds:schemaRef ds:uri="c0578173-be0d-4564-9522-4d7bc38b87cf"/>
    <ds:schemaRef ds:uri="e858e2c7-000b-47f2-a20f-67370c473c0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FCEBA7-2A71-4CA9-A782-00E7C5135AF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7368c21-b8cf-42cf-bd0b-43ecd4bc62ae}" enabled="0" method="" siteId="{57368c21-b8cf-42cf-bd0b-43ecd4bc62a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Cargill_Corp_PowerPoint_BLUE_4-3_r01</Template>
  <TotalTime>0</TotalTime>
  <Words>1224</Words>
  <Application>Microsoft Office PowerPoint</Application>
  <PresentationFormat>Bildschirmpräsentation (16:9)</PresentationFormat>
  <Paragraphs>231</Paragraphs>
  <Slides>24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Lucida Grande</vt:lpstr>
      <vt:lpstr>Green_Master</vt:lpstr>
      <vt:lpstr>PowerPoint-Präsentation</vt:lpstr>
      <vt:lpstr>PowerPoint-Präsentation</vt:lpstr>
      <vt:lpstr>The challenges of unscheduled maintenance costs </vt:lpstr>
      <vt:lpstr>Wind turbine reliability remains an issue</vt:lpstr>
      <vt:lpstr>Typical damage to wind turbine gears &amp; bearings</vt:lpstr>
      <vt:lpstr>Application in wind turbines</vt:lpstr>
      <vt:lpstr>How does it work?</vt:lpstr>
      <vt:lpstr>Scientific test 2-Disc assembly rolling wear test – gear oils</vt:lpstr>
      <vt:lpstr>False-Brinelling test – ​ For pitch bearing evaluation​</vt:lpstr>
      <vt:lpstr>Surface repair (short test) </vt:lpstr>
      <vt:lpstr>Friction reduction (endurance test) </vt:lpstr>
      <vt:lpstr>Temperature reduction (endurance test)</vt:lpstr>
      <vt:lpstr>4 Ball test bench – grease test</vt:lpstr>
      <vt:lpstr>Example of application</vt:lpstr>
      <vt:lpstr>Example of a gearbox application</vt:lpstr>
      <vt:lpstr>Coating and analysis of a GE 1.5 MW wind turbine main bearing (outer ring)</vt:lpstr>
      <vt:lpstr>Coating and analysis of a GE 1.5 MW wind turbine main bearing (outer ring)</vt:lpstr>
      <vt:lpstr>Main bearing (outer race) on GE 1.5 MW wind turbine</vt:lpstr>
      <vt:lpstr>Wind turbine 1.5 MW GE 1.5 SLE Planet Bearing</vt:lpstr>
      <vt:lpstr>Calculated life extension of upto 17 years </vt:lpstr>
      <vt:lpstr>Our services</vt:lpstr>
      <vt:lpstr>Conclusion</vt:lpstr>
      <vt:lpstr>Recommendations, partners and customers</vt:lpstr>
      <vt:lpstr>PowerPoint-Präsentation</vt:lpstr>
    </vt:vector>
  </TitlesOfParts>
  <Company>Cargill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PowerPoint template</dc:title>
  <dc:creator>Angela Poorman</dc:creator>
  <cp:lastModifiedBy>Vanessa Bill</cp:lastModifiedBy>
  <cp:revision>2</cp:revision>
  <dcterms:created xsi:type="dcterms:W3CDTF">2015-12-14T20:06:42Z</dcterms:created>
  <dcterms:modified xsi:type="dcterms:W3CDTF">2023-11-08T15:57:41Z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0x010100805BFDDEC7F32748AC5337F48008AD76</vt:lpwstr>
  </property>
  <property fmtid="{D5CDD505-2E9C-101B-9397-08002B2CF9AE}" pid="3" name="MediaServiceImageTags">
    <vt:lpwstr/>
  </property>
</Properties>
</file>